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notesSlides/notesSlide38.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slides/slide147.xml" ContentType="application/vnd.openxmlformats-officedocument.presentationml.slide+xml"/>
  <Override PartName="/ppt/slides/slide158.xml" ContentType="application/vnd.openxmlformats-officedocument.presentationml.slide+xml"/>
  <Override PartName="/ppt/notesSlides/notesSlide30.xml" ContentType="application/vnd.openxmlformats-officedocument.presentationml.notesSlide+xml"/>
  <Override PartName="/ppt/slides/slide99.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notesSlides/notesSlide18.xml" ContentType="application/vnd.openxmlformats-officedocument.presentationml.notesSlide+xml"/>
  <Override PartName="/ppt/tags/tag2.xml" ContentType="application/vnd.openxmlformats-officedocument.presentationml.tags+xml"/>
  <Default Extension="wmf" ContentType="image/x-wmf"/>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slides/slide138.xml" ContentType="application/vnd.openxmlformats-officedocument.presentationml.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129.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5"/>
  </p:notesMasterIdLst>
  <p:sldIdLst>
    <p:sldId id="554" r:id="rId2"/>
    <p:sldId id="530" r:id="rId3"/>
    <p:sldId id="531" r:id="rId4"/>
    <p:sldId id="533" r:id="rId5"/>
    <p:sldId id="534" r:id="rId6"/>
    <p:sldId id="535" r:id="rId7"/>
    <p:sldId id="536" r:id="rId8"/>
    <p:sldId id="537" r:id="rId9"/>
    <p:sldId id="538" r:id="rId10"/>
    <p:sldId id="541" r:id="rId11"/>
    <p:sldId id="543" r:id="rId12"/>
    <p:sldId id="544" r:id="rId13"/>
    <p:sldId id="545" r:id="rId14"/>
    <p:sldId id="546" r:id="rId15"/>
    <p:sldId id="547" r:id="rId16"/>
    <p:sldId id="548" r:id="rId17"/>
    <p:sldId id="549" r:id="rId18"/>
    <p:sldId id="550" r:id="rId19"/>
    <p:sldId id="551" r:id="rId20"/>
    <p:sldId id="552" r:id="rId21"/>
    <p:sldId id="55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323" r:id="rId62"/>
    <p:sldId id="324" r:id="rId63"/>
    <p:sldId id="325" r:id="rId64"/>
    <p:sldId id="326" r:id="rId65"/>
    <p:sldId id="327" r:id="rId66"/>
    <p:sldId id="328" r:id="rId67"/>
    <p:sldId id="329" r:id="rId68"/>
    <p:sldId id="330" r:id="rId69"/>
    <p:sldId id="331" r:id="rId70"/>
    <p:sldId id="332" r:id="rId71"/>
    <p:sldId id="333" r:id="rId72"/>
    <p:sldId id="334" r:id="rId73"/>
    <p:sldId id="335" r:id="rId74"/>
    <p:sldId id="336" r:id="rId75"/>
    <p:sldId id="337" r:id="rId76"/>
    <p:sldId id="338" r:id="rId77"/>
    <p:sldId id="339" r:id="rId78"/>
    <p:sldId id="340" r:id="rId79"/>
    <p:sldId id="524" r:id="rId80"/>
    <p:sldId id="342" r:id="rId81"/>
    <p:sldId id="343" r:id="rId82"/>
    <p:sldId id="344" r:id="rId83"/>
    <p:sldId id="345" r:id="rId84"/>
    <p:sldId id="346" r:id="rId85"/>
    <p:sldId id="347" r:id="rId86"/>
    <p:sldId id="348" r:id="rId87"/>
    <p:sldId id="349" r:id="rId88"/>
    <p:sldId id="350" r:id="rId89"/>
    <p:sldId id="351" r:id="rId90"/>
    <p:sldId id="352" r:id="rId91"/>
    <p:sldId id="353" r:id="rId92"/>
    <p:sldId id="354" r:id="rId93"/>
    <p:sldId id="356" r:id="rId94"/>
    <p:sldId id="357" r:id="rId95"/>
    <p:sldId id="358" r:id="rId96"/>
    <p:sldId id="359" r:id="rId97"/>
    <p:sldId id="360" r:id="rId98"/>
    <p:sldId id="361" r:id="rId99"/>
    <p:sldId id="362" r:id="rId100"/>
    <p:sldId id="363" r:id="rId101"/>
    <p:sldId id="364" r:id="rId102"/>
    <p:sldId id="365" r:id="rId103"/>
    <p:sldId id="366" r:id="rId104"/>
    <p:sldId id="367" r:id="rId105"/>
    <p:sldId id="368" r:id="rId106"/>
    <p:sldId id="369" r:id="rId107"/>
    <p:sldId id="370" r:id="rId108"/>
    <p:sldId id="371" r:id="rId109"/>
    <p:sldId id="372" r:id="rId110"/>
    <p:sldId id="373" r:id="rId111"/>
    <p:sldId id="374" r:id="rId112"/>
    <p:sldId id="375" r:id="rId113"/>
    <p:sldId id="376" r:id="rId114"/>
    <p:sldId id="377" r:id="rId115"/>
    <p:sldId id="378" r:id="rId116"/>
    <p:sldId id="379" r:id="rId117"/>
    <p:sldId id="380" r:id="rId118"/>
    <p:sldId id="381" r:id="rId119"/>
    <p:sldId id="382" r:id="rId120"/>
    <p:sldId id="383" r:id="rId121"/>
    <p:sldId id="384" r:id="rId122"/>
    <p:sldId id="385" r:id="rId123"/>
    <p:sldId id="386" r:id="rId124"/>
    <p:sldId id="387" r:id="rId125"/>
    <p:sldId id="388" r:id="rId126"/>
    <p:sldId id="389" r:id="rId127"/>
    <p:sldId id="390" r:id="rId128"/>
    <p:sldId id="391" r:id="rId129"/>
    <p:sldId id="392" r:id="rId130"/>
    <p:sldId id="393" r:id="rId131"/>
    <p:sldId id="394" r:id="rId132"/>
    <p:sldId id="395" r:id="rId133"/>
    <p:sldId id="396" r:id="rId134"/>
    <p:sldId id="397" r:id="rId135"/>
    <p:sldId id="398" r:id="rId136"/>
    <p:sldId id="399" r:id="rId137"/>
    <p:sldId id="525" r:id="rId138"/>
    <p:sldId id="557" r:id="rId139"/>
    <p:sldId id="558" r:id="rId140"/>
    <p:sldId id="559" r:id="rId141"/>
    <p:sldId id="400" r:id="rId142"/>
    <p:sldId id="403" r:id="rId143"/>
    <p:sldId id="405" r:id="rId144"/>
    <p:sldId id="406" r:id="rId145"/>
    <p:sldId id="413" r:id="rId146"/>
    <p:sldId id="422" r:id="rId147"/>
    <p:sldId id="423" r:id="rId148"/>
    <p:sldId id="424" r:id="rId149"/>
    <p:sldId id="425" r:id="rId150"/>
    <p:sldId id="426" r:id="rId151"/>
    <p:sldId id="427" r:id="rId152"/>
    <p:sldId id="428" r:id="rId153"/>
    <p:sldId id="429" r:id="rId154"/>
    <p:sldId id="430" r:id="rId155"/>
    <p:sldId id="431" r:id="rId156"/>
    <p:sldId id="432" r:id="rId157"/>
    <p:sldId id="433" r:id="rId158"/>
    <p:sldId id="434" r:id="rId159"/>
    <p:sldId id="435" r:id="rId160"/>
    <p:sldId id="436" r:id="rId161"/>
    <p:sldId id="437" r:id="rId162"/>
    <p:sldId id="438" r:id="rId163"/>
    <p:sldId id="439" r:id="rId16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showOutlineIcons="0">
    <p:restoredLeft sz="15620"/>
    <p:restoredTop sz="94660"/>
  </p:normalViewPr>
  <p:slideViewPr>
    <p:cSldViewPr>
      <p:cViewPr varScale="1">
        <p:scale>
          <a:sx n="81" d="100"/>
          <a:sy n="81" d="100"/>
        </p:scale>
        <p:origin x="-1242" y="-9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26244"/>
    </p:cViewPr>
  </p:sorter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13F515-3C77-4616-98DB-68F30B337908}" type="datetimeFigureOut">
              <a:rPr lang="es-ES_tradnl" smtClean="0"/>
              <a:pPr/>
              <a:t>13/09/2012</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337CBAB-2B22-446E-B158-6A6E1B3C47B2}" type="slidenum">
              <a:rPr lang="es-ES_tradnl" smtClean="0"/>
              <a:pPr/>
              <a:t>‹Nº›</a:t>
            </a:fld>
            <a:endParaRPr lang="es-ES_trad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5"/>
          <p:cNvSpPr>
            <a:spLocks noGrp="1" noChangeArrowheads="1"/>
          </p:cNvSpPr>
          <p:nvPr>
            <p:ph type="sldNum" sz="quarter" idx="5"/>
          </p:nvPr>
        </p:nvSpPr>
        <p:spPr>
          <a:noFill/>
        </p:spPr>
        <p:txBody>
          <a:bodyPr/>
          <a:lstStyle/>
          <a:p>
            <a:fld id="{687D5AA6-D5ED-4AB8-904C-ABCFD216419B}" type="slidenum">
              <a:rPr lang="es-ES_tradnl" smtClean="0"/>
              <a:pPr/>
              <a:t>23</a:t>
            </a:fld>
            <a:endParaRPr lang="es-ES_tradnl" smtClean="0"/>
          </a:p>
        </p:txBody>
      </p:sp>
      <p:sp>
        <p:nvSpPr>
          <p:cNvPr id="84995" name="Rectangle 2"/>
          <p:cNvSpPr>
            <a:spLocks noGrp="1" noRot="1" noChangeAspect="1" noChangeArrowheads="1" noTextEdit="1"/>
          </p:cNvSpPr>
          <p:nvPr>
            <p:ph type="sldImg"/>
          </p:nvPr>
        </p:nvSpPr>
        <p:spPr>
          <a:ln cap="flat"/>
        </p:spPr>
      </p:sp>
      <p:sp>
        <p:nvSpPr>
          <p:cNvPr id="84996"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5"/>
          <p:cNvSpPr>
            <a:spLocks noGrp="1" noChangeArrowheads="1"/>
          </p:cNvSpPr>
          <p:nvPr>
            <p:ph type="sldNum" sz="quarter" idx="5"/>
          </p:nvPr>
        </p:nvSpPr>
        <p:spPr>
          <a:noFill/>
        </p:spPr>
        <p:txBody>
          <a:bodyPr/>
          <a:lstStyle/>
          <a:p>
            <a:fld id="{F8DCA62D-3B4E-4B10-96FE-961F72302623}" type="slidenum">
              <a:rPr lang="es-ES_tradnl" smtClean="0"/>
              <a:pPr/>
              <a:t>56</a:t>
            </a:fld>
            <a:endParaRPr lang="es-ES_tradnl" smtClean="0"/>
          </a:p>
        </p:txBody>
      </p:sp>
      <p:sp>
        <p:nvSpPr>
          <p:cNvPr id="94211" name="Rectangle 2"/>
          <p:cNvSpPr>
            <a:spLocks noGrp="1" noRot="1" noChangeAspect="1" noChangeArrowheads="1" noTextEdit="1"/>
          </p:cNvSpPr>
          <p:nvPr>
            <p:ph type="sldImg"/>
          </p:nvPr>
        </p:nvSpPr>
        <p:spPr>
          <a:ln cap="flat"/>
        </p:spPr>
      </p:sp>
      <p:sp>
        <p:nvSpPr>
          <p:cNvPr id="94212"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5"/>
          <p:cNvSpPr>
            <a:spLocks noGrp="1" noChangeArrowheads="1"/>
          </p:cNvSpPr>
          <p:nvPr>
            <p:ph type="sldNum" sz="quarter" idx="5"/>
          </p:nvPr>
        </p:nvSpPr>
        <p:spPr>
          <a:noFill/>
        </p:spPr>
        <p:txBody>
          <a:bodyPr/>
          <a:lstStyle/>
          <a:p>
            <a:fld id="{8CBAC61C-9213-4442-A60F-1ECA131CED61}" type="slidenum">
              <a:rPr lang="es-ES_tradnl" smtClean="0"/>
              <a:pPr/>
              <a:t>57</a:t>
            </a:fld>
            <a:endParaRPr lang="es-ES_tradnl" smtClean="0"/>
          </a:p>
        </p:txBody>
      </p:sp>
      <p:sp>
        <p:nvSpPr>
          <p:cNvPr id="95235" name="Rectangle 2"/>
          <p:cNvSpPr>
            <a:spLocks noGrp="1" noRot="1" noChangeAspect="1" noChangeArrowheads="1" noTextEdit="1"/>
          </p:cNvSpPr>
          <p:nvPr>
            <p:ph type="sldImg"/>
          </p:nvPr>
        </p:nvSpPr>
        <p:spPr>
          <a:xfrm>
            <a:off x="1163638" y="700088"/>
            <a:ext cx="4533900" cy="3400425"/>
          </a:xfrm>
          <a:ln cap="flat"/>
        </p:spPr>
      </p:sp>
      <p:sp>
        <p:nvSpPr>
          <p:cNvPr id="95236"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5"/>
          <p:cNvSpPr>
            <a:spLocks noGrp="1" noChangeArrowheads="1"/>
          </p:cNvSpPr>
          <p:nvPr>
            <p:ph type="sldNum" sz="quarter" idx="5"/>
          </p:nvPr>
        </p:nvSpPr>
        <p:spPr>
          <a:noFill/>
        </p:spPr>
        <p:txBody>
          <a:bodyPr/>
          <a:lstStyle/>
          <a:p>
            <a:fld id="{4D57E508-FB3E-4B3B-8BBA-33E064F2DB47}" type="slidenum">
              <a:rPr lang="es-ES_tradnl" smtClean="0"/>
              <a:pPr/>
              <a:t>58</a:t>
            </a:fld>
            <a:endParaRPr lang="es-ES_tradnl" smtClean="0"/>
          </a:p>
        </p:txBody>
      </p:sp>
      <p:sp>
        <p:nvSpPr>
          <p:cNvPr id="96259" name="Rectangle 2"/>
          <p:cNvSpPr>
            <a:spLocks noGrp="1" noRot="1" noChangeAspect="1" noChangeArrowheads="1" noTextEdit="1"/>
          </p:cNvSpPr>
          <p:nvPr>
            <p:ph type="sldImg"/>
          </p:nvPr>
        </p:nvSpPr>
        <p:spPr>
          <a:xfrm>
            <a:off x="1163638" y="700088"/>
            <a:ext cx="4533900" cy="3400425"/>
          </a:xfrm>
          <a:ln cap="flat"/>
        </p:spPr>
      </p:sp>
      <p:sp>
        <p:nvSpPr>
          <p:cNvPr id="9626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5"/>
          <p:cNvSpPr>
            <a:spLocks noGrp="1" noChangeArrowheads="1"/>
          </p:cNvSpPr>
          <p:nvPr>
            <p:ph type="sldNum" sz="quarter" idx="5"/>
          </p:nvPr>
        </p:nvSpPr>
        <p:spPr>
          <a:noFill/>
        </p:spPr>
        <p:txBody>
          <a:bodyPr/>
          <a:lstStyle/>
          <a:p>
            <a:fld id="{49A4F059-EC32-4151-A8F6-9EB60DD2B777}" type="slidenum">
              <a:rPr lang="es-ES_tradnl" smtClean="0"/>
              <a:pPr/>
              <a:t>60</a:t>
            </a:fld>
            <a:endParaRPr lang="es-ES_tradnl" smtClean="0"/>
          </a:p>
        </p:txBody>
      </p:sp>
      <p:sp>
        <p:nvSpPr>
          <p:cNvPr id="97283" name="Rectangle 2"/>
          <p:cNvSpPr>
            <a:spLocks noGrp="1" noRot="1" noChangeAspect="1" noChangeArrowheads="1" noTextEdit="1"/>
          </p:cNvSpPr>
          <p:nvPr>
            <p:ph type="sldImg"/>
          </p:nvPr>
        </p:nvSpPr>
        <p:spPr>
          <a:ln cap="flat"/>
        </p:spPr>
      </p:sp>
      <p:sp>
        <p:nvSpPr>
          <p:cNvPr id="97284"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5"/>
          <p:cNvSpPr>
            <a:spLocks noGrp="1" noChangeArrowheads="1"/>
          </p:cNvSpPr>
          <p:nvPr>
            <p:ph type="sldNum" sz="quarter" idx="5"/>
          </p:nvPr>
        </p:nvSpPr>
        <p:spPr>
          <a:noFill/>
        </p:spPr>
        <p:txBody>
          <a:bodyPr/>
          <a:lstStyle/>
          <a:p>
            <a:fld id="{05E3E3A4-5E6C-4EE1-AA72-B393272D7D3E}" type="slidenum">
              <a:rPr lang="es-ES_tradnl" smtClean="0"/>
              <a:pPr/>
              <a:t>61</a:t>
            </a:fld>
            <a:endParaRPr lang="es-ES_tradnl" smtClean="0"/>
          </a:p>
        </p:txBody>
      </p:sp>
      <p:sp>
        <p:nvSpPr>
          <p:cNvPr id="98307" name="Rectangle 2"/>
          <p:cNvSpPr>
            <a:spLocks noGrp="1" noRot="1" noChangeAspect="1" noChangeArrowheads="1" noTextEdit="1"/>
          </p:cNvSpPr>
          <p:nvPr>
            <p:ph type="sldImg"/>
          </p:nvPr>
        </p:nvSpPr>
        <p:spPr>
          <a:ln cap="flat"/>
        </p:spPr>
      </p:sp>
      <p:sp>
        <p:nvSpPr>
          <p:cNvPr id="98308"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5"/>
          <p:cNvSpPr>
            <a:spLocks noGrp="1" noChangeArrowheads="1"/>
          </p:cNvSpPr>
          <p:nvPr>
            <p:ph type="sldNum" sz="quarter" idx="5"/>
          </p:nvPr>
        </p:nvSpPr>
        <p:spPr>
          <a:noFill/>
        </p:spPr>
        <p:txBody>
          <a:bodyPr/>
          <a:lstStyle/>
          <a:p>
            <a:fld id="{D158222F-15BF-4A9B-B16C-25E263664F9B}" type="slidenum">
              <a:rPr lang="es-ES_tradnl" smtClean="0"/>
              <a:pPr/>
              <a:t>64</a:t>
            </a:fld>
            <a:endParaRPr lang="es-ES_tradnl" smtClean="0"/>
          </a:p>
        </p:txBody>
      </p:sp>
      <p:sp>
        <p:nvSpPr>
          <p:cNvPr id="99331" name="Rectangle 2"/>
          <p:cNvSpPr>
            <a:spLocks noGrp="1" noRot="1" noChangeAspect="1" noChangeArrowheads="1" noTextEdit="1"/>
          </p:cNvSpPr>
          <p:nvPr>
            <p:ph type="sldImg"/>
          </p:nvPr>
        </p:nvSpPr>
        <p:spPr>
          <a:xfrm>
            <a:off x="1163638" y="700088"/>
            <a:ext cx="4533900" cy="3400425"/>
          </a:xfrm>
          <a:ln cap="flat"/>
        </p:spPr>
      </p:sp>
      <p:sp>
        <p:nvSpPr>
          <p:cNvPr id="9933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42DC158F-455C-47B5-AB63-42FBED3FB67D}" type="slidenum">
              <a:rPr lang="es-ES_tradnl" smtClean="0"/>
              <a:pPr/>
              <a:t>65</a:t>
            </a:fld>
            <a:endParaRPr lang="es-ES_tradnl" smtClean="0"/>
          </a:p>
        </p:txBody>
      </p:sp>
      <p:sp>
        <p:nvSpPr>
          <p:cNvPr id="100355" name="Rectangle 1026"/>
          <p:cNvSpPr>
            <a:spLocks noGrp="1" noRot="1" noChangeAspect="1" noChangeArrowheads="1" noTextEdit="1"/>
          </p:cNvSpPr>
          <p:nvPr>
            <p:ph type="sldImg"/>
          </p:nvPr>
        </p:nvSpPr>
        <p:spPr>
          <a:ln cap="flat"/>
        </p:spPr>
      </p:sp>
      <p:sp>
        <p:nvSpPr>
          <p:cNvPr id="100356" name="Rectangle 1027"/>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5"/>
          <p:cNvSpPr>
            <a:spLocks noGrp="1" noChangeArrowheads="1"/>
          </p:cNvSpPr>
          <p:nvPr>
            <p:ph type="sldNum" sz="quarter" idx="5"/>
          </p:nvPr>
        </p:nvSpPr>
        <p:spPr>
          <a:noFill/>
        </p:spPr>
        <p:txBody>
          <a:bodyPr/>
          <a:lstStyle/>
          <a:p>
            <a:fld id="{9D427AB0-CFB8-4509-BFA7-949D0255DEF1}" type="slidenum">
              <a:rPr lang="es-ES_tradnl" smtClean="0"/>
              <a:pPr/>
              <a:t>66</a:t>
            </a:fld>
            <a:endParaRPr lang="es-ES_tradnl" smtClean="0"/>
          </a:p>
        </p:txBody>
      </p:sp>
      <p:sp>
        <p:nvSpPr>
          <p:cNvPr id="101379" name="Rectangle 2"/>
          <p:cNvSpPr>
            <a:spLocks noGrp="1" noRot="1" noChangeAspect="1" noChangeArrowheads="1" noTextEdit="1"/>
          </p:cNvSpPr>
          <p:nvPr>
            <p:ph type="sldImg"/>
          </p:nvPr>
        </p:nvSpPr>
        <p:spPr>
          <a:xfrm>
            <a:off x="1163638" y="700088"/>
            <a:ext cx="4533900" cy="3400425"/>
          </a:xfrm>
          <a:ln cap="flat"/>
        </p:spPr>
      </p:sp>
      <p:sp>
        <p:nvSpPr>
          <p:cNvPr id="10138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5"/>
          <p:cNvSpPr>
            <a:spLocks noGrp="1" noChangeArrowheads="1"/>
          </p:cNvSpPr>
          <p:nvPr>
            <p:ph type="sldNum" sz="quarter" idx="5"/>
          </p:nvPr>
        </p:nvSpPr>
        <p:spPr>
          <a:noFill/>
        </p:spPr>
        <p:txBody>
          <a:bodyPr/>
          <a:lstStyle/>
          <a:p>
            <a:fld id="{16070E13-1A2B-47F9-AC43-063C1B2CFF50}" type="slidenum">
              <a:rPr lang="es-ES_tradnl" smtClean="0"/>
              <a:pPr/>
              <a:t>68</a:t>
            </a:fld>
            <a:endParaRPr lang="es-ES_tradnl" smtClean="0"/>
          </a:p>
        </p:txBody>
      </p:sp>
      <p:sp>
        <p:nvSpPr>
          <p:cNvPr id="102403" name="Rectangle 2"/>
          <p:cNvSpPr>
            <a:spLocks noGrp="1" noRot="1" noChangeAspect="1" noChangeArrowheads="1" noTextEdit="1"/>
          </p:cNvSpPr>
          <p:nvPr>
            <p:ph type="sldImg"/>
          </p:nvPr>
        </p:nvSpPr>
        <p:spPr>
          <a:ln cap="flat"/>
        </p:spPr>
      </p:sp>
      <p:sp>
        <p:nvSpPr>
          <p:cNvPr id="102404"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5"/>
          <p:cNvSpPr>
            <a:spLocks noGrp="1" noChangeArrowheads="1"/>
          </p:cNvSpPr>
          <p:nvPr>
            <p:ph type="sldNum" sz="quarter" idx="5"/>
          </p:nvPr>
        </p:nvSpPr>
        <p:spPr>
          <a:noFill/>
        </p:spPr>
        <p:txBody>
          <a:bodyPr/>
          <a:lstStyle/>
          <a:p>
            <a:fld id="{CBA8520B-4BFF-4863-8741-50793C907FA0}" type="slidenum">
              <a:rPr lang="es-ES_tradnl" smtClean="0"/>
              <a:pPr/>
              <a:t>69</a:t>
            </a:fld>
            <a:endParaRPr lang="es-ES_tradnl" smtClean="0"/>
          </a:p>
        </p:txBody>
      </p:sp>
      <p:sp>
        <p:nvSpPr>
          <p:cNvPr id="103427" name="Rectangle 1026"/>
          <p:cNvSpPr>
            <a:spLocks noGrp="1" noRot="1" noChangeAspect="1" noChangeArrowheads="1" noTextEdit="1"/>
          </p:cNvSpPr>
          <p:nvPr>
            <p:ph type="sldImg"/>
          </p:nvPr>
        </p:nvSpPr>
        <p:spPr>
          <a:ln cap="flat"/>
        </p:spPr>
      </p:sp>
      <p:sp>
        <p:nvSpPr>
          <p:cNvPr id="103428" name="Rectangle 1027"/>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_tradnl" dirty="0"/>
          </a:p>
        </p:txBody>
      </p:sp>
      <p:sp>
        <p:nvSpPr>
          <p:cNvPr id="4" name="3 Marcador de número de diapositiva"/>
          <p:cNvSpPr>
            <a:spLocks noGrp="1"/>
          </p:cNvSpPr>
          <p:nvPr>
            <p:ph type="sldNum" sz="quarter" idx="10"/>
          </p:nvPr>
        </p:nvSpPr>
        <p:spPr/>
        <p:txBody>
          <a:bodyPr/>
          <a:lstStyle/>
          <a:p>
            <a:fld id="{04389E73-5ABD-4BEC-9F86-7B4B04A59DC9}" type="slidenum">
              <a:rPr lang="es-ES_tradnl" smtClean="0"/>
              <a:pPr/>
              <a:t>26</a:t>
            </a:fld>
            <a:endParaRPr lang="es-ES_trad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5"/>
          <p:cNvSpPr>
            <a:spLocks noGrp="1" noChangeArrowheads="1"/>
          </p:cNvSpPr>
          <p:nvPr>
            <p:ph type="sldNum" sz="quarter" idx="5"/>
          </p:nvPr>
        </p:nvSpPr>
        <p:spPr>
          <a:noFill/>
        </p:spPr>
        <p:txBody>
          <a:bodyPr/>
          <a:lstStyle/>
          <a:p>
            <a:fld id="{B1C7965A-9688-423A-8408-41CA8C03CF01}" type="slidenum">
              <a:rPr lang="es-ES_tradnl" smtClean="0"/>
              <a:pPr/>
              <a:t>70</a:t>
            </a:fld>
            <a:endParaRPr lang="es-ES_tradnl" smtClean="0"/>
          </a:p>
        </p:txBody>
      </p:sp>
      <p:sp>
        <p:nvSpPr>
          <p:cNvPr id="104451" name="Rectangle 2"/>
          <p:cNvSpPr>
            <a:spLocks noGrp="1" noRot="1" noChangeAspect="1" noChangeArrowheads="1" noTextEdit="1"/>
          </p:cNvSpPr>
          <p:nvPr>
            <p:ph type="sldImg"/>
          </p:nvPr>
        </p:nvSpPr>
        <p:spPr>
          <a:xfrm>
            <a:off x="1143000" y="685800"/>
            <a:ext cx="4573588" cy="3429000"/>
          </a:xfrm>
          <a:ln/>
        </p:spPr>
      </p:sp>
      <p:sp>
        <p:nvSpPr>
          <p:cNvPr id="104452" name="Rectangle 3"/>
          <p:cNvSpPr>
            <a:spLocks noGrp="1" noChangeArrowheads="1"/>
          </p:cNvSpPr>
          <p:nvPr>
            <p:ph type="body" idx="1"/>
          </p:nvPr>
        </p:nvSpPr>
        <p:spPr>
          <a:noFill/>
          <a:ln/>
        </p:spPr>
        <p:txBody>
          <a:bodyPr/>
          <a:lstStyle/>
          <a:p>
            <a:pPr defTabSz="914400"/>
            <a:endParaRPr lang="en-US" dirty="0" smtClean="0"/>
          </a:p>
          <a:p>
            <a:pPr defTabSz="914400"/>
            <a:endParaRPr lang="en-US"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5"/>
          <p:cNvSpPr>
            <a:spLocks noGrp="1" noChangeArrowheads="1"/>
          </p:cNvSpPr>
          <p:nvPr>
            <p:ph type="sldNum" sz="quarter" idx="5"/>
          </p:nvPr>
        </p:nvSpPr>
        <p:spPr>
          <a:noFill/>
        </p:spPr>
        <p:txBody>
          <a:bodyPr/>
          <a:lstStyle/>
          <a:p>
            <a:fld id="{190AB2C5-1DF7-403A-A8A6-272666BFD1BC}" type="slidenum">
              <a:rPr lang="es-ES_tradnl" smtClean="0"/>
              <a:pPr/>
              <a:t>71</a:t>
            </a:fld>
            <a:endParaRPr lang="es-ES_tradnl" smtClean="0"/>
          </a:p>
        </p:txBody>
      </p:sp>
      <p:sp>
        <p:nvSpPr>
          <p:cNvPr id="105475" name="Rectangle 2"/>
          <p:cNvSpPr>
            <a:spLocks noGrp="1" noRot="1" noChangeAspect="1" noChangeArrowheads="1" noTextEdit="1"/>
          </p:cNvSpPr>
          <p:nvPr>
            <p:ph type="sldImg"/>
          </p:nvPr>
        </p:nvSpPr>
        <p:spPr>
          <a:ln cap="flat"/>
        </p:spPr>
      </p:sp>
      <p:sp>
        <p:nvSpPr>
          <p:cNvPr id="105476"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5"/>
          <p:cNvSpPr>
            <a:spLocks noGrp="1" noChangeArrowheads="1"/>
          </p:cNvSpPr>
          <p:nvPr>
            <p:ph type="sldNum" sz="quarter" idx="5"/>
          </p:nvPr>
        </p:nvSpPr>
        <p:spPr>
          <a:noFill/>
        </p:spPr>
        <p:txBody>
          <a:bodyPr/>
          <a:lstStyle/>
          <a:p>
            <a:fld id="{96903374-772F-465F-9A80-18C858FFB891}" type="slidenum">
              <a:rPr lang="es-ES_tradnl" smtClean="0"/>
              <a:pPr/>
              <a:t>74</a:t>
            </a:fld>
            <a:endParaRPr lang="es-ES_tradnl" smtClean="0"/>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fld id="{E79CE091-045B-4294-859D-2B318477C5E8}" type="slidenum">
              <a:rPr lang="es-ES_tradnl" smtClean="0"/>
              <a:pPr/>
              <a:t>75</a:t>
            </a:fld>
            <a:endParaRPr lang="es-ES_tradnl" smtClean="0"/>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5"/>
          <p:cNvSpPr>
            <a:spLocks noGrp="1" noChangeArrowheads="1"/>
          </p:cNvSpPr>
          <p:nvPr>
            <p:ph type="sldNum" sz="quarter" idx="5"/>
          </p:nvPr>
        </p:nvSpPr>
        <p:spPr>
          <a:noFill/>
        </p:spPr>
        <p:txBody>
          <a:bodyPr/>
          <a:lstStyle/>
          <a:p>
            <a:fld id="{44458E2E-0ED5-414D-9B7D-EF67530D8556}" type="slidenum">
              <a:rPr lang="es-ES_tradnl" smtClean="0"/>
              <a:pPr/>
              <a:t>76</a:t>
            </a:fld>
            <a:endParaRPr lang="es-ES_tradnl" smtClean="0"/>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5"/>
          <p:cNvSpPr>
            <a:spLocks noGrp="1" noChangeArrowheads="1"/>
          </p:cNvSpPr>
          <p:nvPr>
            <p:ph type="sldNum" sz="quarter" idx="5"/>
          </p:nvPr>
        </p:nvSpPr>
        <p:spPr>
          <a:noFill/>
        </p:spPr>
        <p:txBody>
          <a:bodyPr/>
          <a:lstStyle/>
          <a:p>
            <a:fld id="{F1C284B9-3009-4B0F-AC9B-328F2B691585}" type="slidenum">
              <a:rPr lang="es-ES_tradnl" smtClean="0"/>
              <a:pPr/>
              <a:t>77</a:t>
            </a:fld>
            <a:endParaRPr lang="es-ES_tradnl" smtClean="0"/>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10A4D6-2F6B-4F0E-84D4-3EFB491150A6}" type="slidenum">
              <a:rPr lang="es-AR"/>
              <a:pPr/>
              <a:t>141</a:t>
            </a:fld>
            <a:endParaRPr lang="es-AR"/>
          </a:p>
        </p:txBody>
      </p:sp>
      <p:sp>
        <p:nvSpPr>
          <p:cNvPr id="15362" name="Rectangle 2"/>
          <p:cNvSpPr>
            <a:spLocks noGrp="1" noRot="1" noChangeAspect="1" noChangeArrowheads="1" noTextEdit="1"/>
          </p:cNvSpPr>
          <p:nvPr>
            <p:ph type="sldImg"/>
          </p:nvPr>
        </p:nvSpPr>
        <p:spPr>
          <a:ln/>
        </p:spPr>
      </p:sp>
      <p:sp>
        <p:nvSpPr>
          <p:cNvPr id="1536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0ACF43-BDDD-4D55-9CA0-3AAE813B7C63}" type="slidenum">
              <a:rPr lang="es-AR"/>
              <a:pPr/>
              <a:t>142</a:t>
            </a:fld>
            <a:endParaRPr lang="es-AR"/>
          </a:p>
        </p:txBody>
      </p:sp>
      <p:sp>
        <p:nvSpPr>
          <p:cNvPr id="267266" name="Rectangle 2"/>
          <p:cNvSpPr>
            <a:spLocks noGrp="1" noRot="1" noChangeAspect="1" noChangeArrowheads="1" noTextEdit="1"/>
          </p:cNvSpPr>
          <p:nvPr>
            <p:ph type="sldImg"/>
          </p:nvPr>
        </p:nvSpPr>
        <p:spPr>
          <a:ln/>
        </p:spPr>
      </p:sp>
      <p:sp>
        <p:nvSpPr>
          <p:cNvPr id="26726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028DD-C48B-49CC-BE8A-1D84149FE552}" type="slidenum">
              <a:rPr lang="es-AR"/>
              <a:pPr/>
              <a:t>143</a:t>
            </a:fld>
            <a:endParaRPr lang="es-AR"/>
          </a:p>
        </p:txBody>
      </p:sp>
      <p:sp>
        <p:nvSpPr>
          <p:cNvPr id="273410" name="Rectangle 2"/>
          <p:cNvSpPr>
            <a:spLocks noGrp="1" noRot="1" noChangeAspect="1" noChangeArrowheads="1" noTextEdit="1"/>
          </p:cNvSpPr>
          <p:nvPr>
            <p:ph type="sldImg"/>
          </p:nvPr>
        </p:nvSpPr>
        <p:spPr>
          <a:ln/>
        </p:spPr>
      </p:sp>
      <p:sp>
        <p:nvSpPr>
          <p:cNvPr id="27341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8C75774-4463-49E4-81A0-A10F088A6FA4}" type="slidenum">
              <a:rPr lang="es-AR"/>
              <a:pPr/>
              <a:t>144</a:t>
            </a:fld>
            <a:endParaRPr lang="es-AR"/>
          </a:p>
        </p:txBody>
      </p:sp>
      <p:sp>
        <p:nvSpPr>
          <p:cNvPr id="275458" name="Rectangle 2"/>
          <p:cNvSpPr>
            <a:spLocks noGrp="1" noRot="1" noChangeAspect="1" noChangeArrowheads="1" noTextEdit="1"/>
          </p:cNvSpPr>
          <p:nvPr>
            <p:ph type="sldImg"/>
          </p:nvPr>
        </p:nvSpPr>
        <p:spPr>
          <a:ln/>
        </p:spPr>
      </p:sp>
      <p:sp>
        <p:nvSpPr>
          <p:cNvPr id="27545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5"/>
          <p:cNvSpPr>
            <a:spLocks noGrp="1" noChangeArrowheads="1"/>
          </p:cNvSpPr>
          <p:nvPr>
            <p:ph type="sldNum" sz="quarter" idx="5"/>
          </p:nvPr>
        </p:nvSpPr>
        <p:spPr>
          <a:noFill/>
        </p:spPr>
        <p:txBody>
          <a:bodyPr/>
          <a:lstStyle/>
          <a:p>
            <a:fld id="{118EA7AF-D66D-4D37-9EA9-8705E4252575}" type="slidenum">
              <a:rPr lang="es-ES_tradnl" smtClean="0"/>
              <a:pPr/>
              <a:t>49</a:t>
            </a:fld>
            <a:endParaRPr lang="es-ES_tradnl" smtClean="0"/>
          </a:p>
        </p:txBody>
      </p:sp>
      <p:sp>
        <p:nvSpPr>
          <p:cNvPr id="87043" name="Rectangle 2"/>
          <p:cNvSpPr>
            <a:spLocks noGrp="1" noRot="1" noChangeAspect="1" noChangeArrowheads="1" noTextEdit="1"/>
          </p:cNvSpPr>
          <p:nvPr>
            <p:ph type="sldImg"/>
          </p:nvPr>
        </p:nvSpPr>
        <p:spPr>
          <a:xfrm>
            <a:off x="1163638" y="700088"/>
            <a:ext cx="4533900" cy="3400425"/>
          </a:xfrm>
          <a:ln cap="flat"/>
        </p:spPr>
      </p:sp>
      <p:sp>
        <p:nvSpPr>
          <p:cNvPr id="87044"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1127F6A-7C3B-44D8-A220-60867F1F7E44}" type="slidenum">
              <a:rPr lang="es-AR"/>
              <a:pPr/>
              <a:t>145</a:t>
            </a:fld>
            <a:endParaRPr lang="es-AR"/>
          </a:p>
        </p:txBody>
      </p:sp>
      <p:sp>
        <p:nvSpPr>
          <p:cNvPr id="269314" name="Rectangle 2"/>
          <p:cNvSpPr>
            <a:spLocks noGrp="1" noRot="1" noChangeAspect="1" noChangeArrowheads="1" noTextEdit="1"/>
          </p:cNvSpPr>
          <p:nvPr>
            <p:ph type="sldImg"/>
          </p:nvPr>
        </p:nvSpPr>
        <p:spPr>
          <a:ln/>
        </p:spPr>
      </p:sp>
      <p:sp>
        <p:nvSpPr>
          <p:cNvPr id="26931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F3DA5E-D855-4E46-876C-3D80299FE76A}" type="slidenum">
              <a:rPr lang="es-AR"/>
              <a:pPr/>
              <a:t>146</a:t>
            </a:fld>
            <a:endParaRPr lang="es-AR"/>
          </a:p>
        </p:txBody>
      </p:sp>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s-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DBEF45-9ED6-4BD7-994F-949648868287}" type="slidenum">
              <a:rPr lang="es-AR"/>
              <a:pPr/>
              <a:t>147</a:t>
            </a:fld>
            <a:endParaRPr lang="es-AR"/>
          </a:p>
        </p:txBody>
      </p:sp>
      <p:sp>
        <p:nvSpPr>
          <p:cNvPr id="234498" name="Rectangle 2"/>
          <p:cNvSpPr>
            <a:spLocks noGrp="1" noRot="1" noChangeAspect="1" noChangeArrowheads="1" noTextEdit="1"/>
          </p:cNvSpPr>
          <p:nvPr>
            <p:ph type="sldImg"/>
          </p:nvPr>
        </p:nvSpPr>
        <p:spPr>
          <a:ln/>
        </p:spPr>
      </p:sp>
      <p:sp>
        <p:nvSpPr>
          <p:cNvPr id="23449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CE2FA7-B798-4588-A257-7492C026C22D}" type="slidenum">
              <a:rPr lang="es-AR"/>
              <a:pPr/>
              <a:t>148</a:t>
            </a:fld>
            <a:endParaRPr lang="es-AR"/>
          </a:p>
        </p:txBody>
      </p:sp>
      <p:sp>
        <p:nvSpPr>
          <p:cNvPr id="236546" name="Rectangle 2"/>
          <p:cNvSpPr>
            <a:spLocks noGrp="1" noRot="1" noChangeAspect="1" noChangeArrowheads="1" noTextEdit="1"/>
          </p:cNvSpPr>
          <p:nvPr>
            <p:ph type="sldImg"/>
          </p:nvPr>
        </p:nvSpPr>
        <p:spPr>
          <a:ln/>
        </p:spPr>
      </p:sp>
      <p:sp>
        <p:nvSpPr>
          <p:cNvPr id="23654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1D78DA-EF73-41BA-95F4-6C12023A2260}" type="slidenum">
              <a:rPr lang="es-AR"/>
              <a:pPr/>
              <a:t>149</a:t>
            </a:fld>
            <a:endParaRPr lang="es-AR"/>
          </a:p>
        </p:txBody>
      </p:sp>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CBAB06-2F51-40C4-BFC7-003DA1E9DC0D}" type="slidenum">
              <a:rPr lang="es-AR"/>
              <a:pPr/>
              <a:t>150</a:t>
            </a:fld>
            <a:endParaRPr lang="es-AR"/>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5EEF8A-5963-43DB-A667-949EDB5CEB5E}" type="slidenum">
              <a:rPr lang="es-AR"/>
              <a:pPr/>
              <a:t>151</a:t>
            </a:fld>
            <a:endParaRPr lang="es-AR"/>
          </a:p>
        </p:txBody>
      </p:sp>
      <p:sp>
        <p:nvSpPr>
          <p:cNvPr id="240642" name="Rectangle 2"/>
          <p:cNvSpPr>
            <a:spLocks noGrp="1" noRot="1" noChangeAspect="1" noChangeArrowheads="1" noTextEdit="1"/>
          </p:cNvSpPr>
          <p:nvPr>
            <p:ph type="sldImg"/>
          </p:nvPr>
        </p:nvSpPr>
        <p:spPr>
          <a:ln/>
        </p:spPr>
      </p:sp>
      <p:sp>
        <p:nvSpPr>
          <p:cNvPr id="24064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1FD79-9371-493D-8EDF-C0409C273500}" type="slidenum">
              <a:rPr lang="es-AR"/>
              <a:pPr/>
              <a:t>152</a:t>
            </a:fld>
            <a:endParaRPr lang="es-AR"/>
          </a:p>
        </p:txBody>
      </p:sp>
      <p:sp>
        <p:nvSpPr>
          <p:cNvPr id="242690" name="Rectangle 2"/>
          <p:cNvSpPr>
            <a:spLocks noGrp="1" noRot="1" noChangeAspect="1" noChangeArrowheads="1" noTextEdit="1"/>
          </p:cNvSpPr>
          <p:nvPr>
            <p:ph type="sldImg"/>
          </p:nvPr>
        </p:nvSpPr>
        <p:spPr>
          <a:ln/>
        </p:spPr>
      </p:sp>
      <p:sp>
        <p:nvSpPr>
          <p:cNvPr id="24269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04CC95-70B0-47FD-8EB7-56BEA4D3C821}" type="slidenum">
              <a:rPr lang="es-AR"/>
              <a:pPr/>
              <a:t>153</a:t>
            </a:fld>
            <a:endParaRPr lang="es-AR"/>
          </a:p>
        </p:txBody>
      </p:sp>
      <p:sp>
        <p:nvSpPr>
          <p:cNvPr id="244738" name="Rectangle 2"/>
          <p:cNvSpPr>
            <a:spLocks noGrp="1" noRot="1" noChangeAspect="1" noChangeArrowheads="1" noTextEdit="1"/>
          </p:cNvSpPr>
          <p:nvPr>
            <p:ph type="sldImg"/>
          </p:nvPr>
        </p:nvSpPr>
        <p:spPr>
          <a:ln/>
        </p:spPr>
      </p:sp>
      <p:sp>
        <p:nvSpPr>
          <p:cNvPr id="24473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39B0CC-2D19-4733-8941-34CACFC7C0CD}" type="slidenum">
              <a:rPr lang="es-AR"/>
              <a:pPr/>
              <a:t>154</a:t>
            </a:fld>
            <a:endParaRPr lang="es-AR"/>
          </a:p>
        </p:txBody>
      </p:sp>
      <p:sp>
        <p:nvSpPr>
          <p:cNvPr id="246786" name="Rectangle 2"/>
          <p:cNvSpPr>
            <a:spLocks noGrp="1" noRot="1" noChangeAspect="1" noChangeArrowheads="1" noTextEdit="1"/>
          </p:cNvSpPr>
          <p:nvPr>
            <p:ph type="sldImg"/>
          </p:nvPr>
        </p:nvSpPr>
        <p:spPr>
          <a:ln/>
        </p:spPr>
      </p:sp>
      <p:sp>
        <p:nvSpPr>
          <p:cNvPr id="24678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a:spLocks noGrp="1" noChangeArrowheads="1"/>
          </p:cNvSpPr>
          <p:nvPr>
            <p:ph type="sldNum" sz="quarter" idx="5"/>
          </p:nvPr>
        </p:nvSpPr>
        <p:spPr>
          <a:noFill/>
        </p:spPr>
        <p:txBody>
          <a:bodyPr/>
          <a:lstStyle/>
          <a:p>
            <a:fld id="{31FA45B8-A004-45C8-A494-1A8EB61B6DE9}" type="slidenum">
              <a:rPr lang="es-ES_tradnl" smtClean="0"/>
              <a:pPr/>
              <a:t>50</a:t>
            </a:fld>
            <a:endParaRPr lang="es-ES_tradnl" smtClean="0"/>
          </a:p>
        </p:txBody>
      </p:sp>
      <p:sp>
        <p:nvSpPr>
          <p:cNvPr id="88067" name="Rectangle 2"/>
          <p:cNvSpPr>
            <a:spLocks noGrp="1" noRot="1" noChangeAspect="1" noChangeArrowheads="1" noTextEdit="1"/>
          </p:cNvSpPr>
          <p:nvPr>
            <p:ph type="sldImg"/>
          </p:nvPr>
        </p:nvSpPr>
        <p:spPr>
          <a:ln cap="flat"/>
        </p:spPr>
      </p:sp>
      <p:sp>
        <p:nvSpPr>
          <p:cNvPr id="88068"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812D48-5CA2-4855-9B52-EA91BF11370A}" type="slidenum">
              <a:rPr lang="es-AR"/>
              <a:pPr/>
              <a:t>155</a:t>
            </a:fld>
            <a:endParaRPr lang="es-AR"/>
          </a:p>
        </p:txBody>
      </p:sp>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E90263-A004-480C-ACA1-1E2F58A32349}" type="slidenum">
              <a:rPr lang="es-AR"/>
              <a:pPr/>
              <a:t>156</a:t>
            </a:fld>
            <a:endParaRPr lang="es-AR"/>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5357AB-42D7-46FD-899E-20372D2BF7DB}" type="slidenum">
              <a:rPr lang="es-AR"/>
              <a:pPr/>
              <a:t>157</a:t>
            </a:fld>
            <a:endParaRPr lang="es-AR"/>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DD3AB-40CA-4FFB-AEED-0626A29A9456}" type="slidenum">
              <a:rPr lang="es-AR"/>
              <a:pPr/>
              <a:t>158</a:t>
            </a:fld>
            <a:endParaRPr lang="es-AR"/>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5FD1645-A08C-47BC-B8A1-A0D02B2DD62F}" type="slidenum">
              <a:rPr lang="es-AR"/>
              <a:pPr/>
              <a:t>159</a:t>
            </a:fld>
            <a:endParaRPr lang="es-AR"/>
          </a:p>
        </p:txBody>
      </p:sp>
      <p:sp>
        <p:nvSpPr>
          <p:cNvPr id="214018" name="Rectangle 2"/>
          <p:cNvSpPr>
            <a:spLocks noGrp="1" noRot="1" noChangeAspect="1" noChangeArrowheads="1" noTextEdit="1"/>
          </p:cNvSpPr>
          <p:nvPr>
            <p:ph type="sldImg"/>
          </p:nvPr>
        </p:nvSpPr>
        <p:spPr>
          <a:ln/>
        </p:spPr>
      </p:sp>
      <p:sp>
        <p:nvSpPr>
          <p:cNvPr id="214019"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BAA140-C084-49B3-8B0A-049B0E378A74}" type="slidenum">
              <a:rPr lang="es-AR"/>
              <a:pPr/>
              <a:t>160</a:t>
            </a:fld>
            <a:endParaRPr lang="es-AR"/>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7E2A255-FB9C-4A2B-BDCD-4F47651BD249}" type="slidenum">
              <a:rPr lang="es-AR"/>
              <a:pPr/>
              <a:t>161</a:t>
            </a:fld>
            <a:endParaRPr lang="es-AR"/>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a:xfrm>
            <a:off x="914400" y="4342966"/>
            <a:ext cx="5029200" cy="4115380"/>
          </a:xfrm>
        </p:spPr>
        <p:txBody>
          <a:bodyPr/>
          <a:lstStyle/>
          <a:p>
            <a:r>
              <a:rPr lang="en-US" b="1"/>
              <a:t>Un miembro del Equipo de Proyecto sugiere un Supuesto.  De ahí, se aplica este pequeño cuestionario.</a:t>
            </a:r>
          </a:p>
          <a:p>
            <a:endParaRPr lang="en-US" b="1"/>
          </a:p>
          <a:p>
            <a:r>
              <a:rPr lang="en-US" b="1"/>
              <a:t>1.  ¿Es externo al proyecto (o está fuera del control del ejecutor)?</a:t>
            </a:r>
          </a:p>
          <a:p>
            <a:r>
              <a:rPr lang="en-US"/>
              <a:t>Si la respuesta es No, no se incluye como Supuesto.</a:t>
            </a:r>
          </a:p>
          <a:p>
            <a:r>
              <a:rPr lang="en-US" b="1"/>
              <a:t>2.  ¿Es importante?</a:t>
            </a:r>
            <a:endParaRPr lang="en-US"/>
          </a:p>
          <a:p>
            <a:r>
              <a:rPr lang="en-US"/>
              <a:t>Esto se basa en un juicio de valor del Equipo de Proyecto.</a:t>
            </a:r>
          </a:p>
          <a:p>
            <a:r>
              <a:rPr lang="en-US" b="1"/>
              <a:t>3.  ¿Cuál es la probabilidad de que ocurra?</a:t>
            </a:r>
            <a:endParaRPr lang="en-US"/>
          </a:p>
          <a:p>
            <a:r>
              <a:rPr lang="en-US"/>
              <a:t>Hay un rango de probabilidades que va de 0 (no ocurrirá) a 1 (certeza).  Aquellos posibles supuestos cuya probabilidad de ocurrencia se aproxime a 0 ó a 1 se excluyen de la Matriz de Marco Lógico.</a:t>
            </a:r>
          </a:p>
          <a:p>
            <a:endParaRPr lang="en-US"/>
          </a:p>
          <a:p>
            <a:r>
              <a:rPr lang="en-US" b="1"/>
              <a:t>Pero</a:t>
            </a:r>
            <a:r>
              <a:rPr lang="en-US"/>
              <a:t>, si la probabilidad de ocurrencia se aproxima a 0, entonces habría que considerar si el proyecto puede ser rediseñado (o ajustado) para evitar que sea un “Supuesto Fatal”.</a:t>
            </a:r>
          </a:p>
          <a:p>
            <a:endParaRPr lang="en-US"/>
          </a:p>
          <a:p>
            <a:pPr algn="ctr"/>
            <a:r>
              <a:rPr lang="en-US" b="1"/>
              <a:t>SE RECOMIENDA HACER EL EJERCICIO DE SUPUESTOS</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8D3947-A419-49C5-AC5E-600F1076E01F}" type="slidenum">
              <a:rPr lang="es-AR"/>
              <a:pPr/>
              <a:t>162</a:t>
            </a:fld>
            <a:endParaRPr lang="es-AR"/>
          </a:p>
        </p:txBody>
      </p:sp>
      <p:sp>
        <p:nvSpPr>
          <p:cNvPr id="261122" name="Rectangle 2"/>
          <p:cNvSpPr>
            <a:spLocks noGrp="1" noRot="1" noChangeAspect="1" noChangeArrowheads="1" noTextEdit="1"/>
          </p:cNvSpPr>
          <p:nvPr>
            <p:ph type="sldImg"/>
          </p:nvPr>
        </p:nvSpPr>
        <p:spPr>
          <a:ln/>
        </p:spPr>
      </p:sp>
      <p:sp>
        <p:nvSpPr>
          <p:cNvPr id="261123"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C69E54-AA1E-47A2-A4AB-E6603F8AB557}" type="slidenum">
              <a:rPr lang="es-AR"/>
              <a:pPr/>
              <a:t>163</a:t>
            </a:fld>
            <a:endParaRPr lang="es-AR"/>
          </a:p>
        </p:txBody>
      </p:sp>
      <p:sp>
        <p:nvSpPr>
          <p:cNvPr id="263170" name="Rectangle 2"/>
          <p:cNvSpPr>
            <a:spLocks noGrp="1" noRot="1" noChangeAspect="1" noChangeArrowheads="1" noTextEdit="1"/>
          </p:cNvSpPr>
          <p:nvPr>
            <p:ph type="sldImg"/>
          </p:nvPr>
        </p:nvSpPr>
        <p:spPr>
          <a:ln/>
        </p:spPr>
      </p:sp>
      <p:sp>
        <p:nvSpPr>
          <p:cNvPr id="263171" name="Rectangle 3"/>
          <p:cNvSpPr>
            <a:spLocks noGrp="1" noChangeArrowheads="1"/>
          </p:cNvSpPr>
          <p:nvPr>
            <p:ph type="body" idx="1"/>
          </p:nvPr>
        </p:nvSpPr>
        <p:spPr/>
        <p:txBody>
          <a:bodyPr/>
          <a:lstStyle/>
          <a:p>
            <a:endParaRPr lang="es-ES_tradnl"/>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5"/>
          <p:cNvSpPr>
            <a:spLocks noGrp="1" noChangeArrowheads="1"/>
          </p:cNvSpPr>
          <p:nvPr>
            <p:ph type="sldNum" sz="quarter" idx="5"/>
          </p:nvPr>
        </p:nvSpPr>
        <p:spPr>
          <a:noFill/>
        </p:spPr>
        <p:txBody>
          <a:bodyPr/>
          <a:lstStyle/>
          <a:p>
            <a:fld id="{D6BA745C-11AD-465C-9F98-F8FC0CE14357}" type="slidenum">
              <a:rPr lang="es-ES_tradnl" smtClean="0"/>
              <a:pPr/>
              <a:t>51</a:t>
            </a:fld>
            <a:endParaRPr lang="es-ES_tradnl" smtClean="0"/>
          </a:p>
        </p:txBody>
      </p:sp>
      <p:sp>
        <p:nvSpPr>
          <p:cNvPr id="89091" name="Rectangle 2"/>
          <p:cNvSpPr>
            <a:spLocks noGrp="1" noRot="1" noChangeAspect="1" noChangeArrowheads="1" noTextEdit="1"/>
          </p:cNvSpPr>
          <p:nvPr>
            <p:ph type="sldImg"/>
          </p:nvPr>
        </p:nvSpPr>
        <p:spPr>
          <a:xfrm>
            <a:off x="1163638" y="700088"/>
            <a:ext cx="4533900" cy="3400425"/>
          </a:xfrm>
          <a:ln cap="flat"/>
        </p:spPr>
      </p:sp>
      <p:sp>
        <p:nvSpPr>
          <p:cNvPr id="89092"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5"/>
          <p:cNvSpPr>
            <a:spLocks noGrp="1" noChangeArrowheads="1"/>
          </p:cNvSpPr>
          <p:nvPr>
            <p:ph type="sldNum" sz="quarter" idx="5"/>
          </p:nvPr>
        </p:nvSpPr>
        <p:spPr>
          <a:noFill/>
        </p:spPr>
        <p:txBody>
          <a:bodyPr/>
          <a:lstStyle/>
          <a:p>
            <a:fld id="{99FCD80A-8B0B-4F53-82EA-08DB6F7C07E1}" type="slidenum">
              <a:rPr lang="es-ES_tradnl" smtClean="0"/>
              <a:pPr/>
              <a:t>52</a:t>
            </a:fld>
            <a:endParaRPr lang="es-ES_tradnl" smtClean="0"/>
          </a:p>
        </p:txBody>
      </p:sp>
      <p:sp>
        <p:nvSpPr>
          <p:cNvPr id="90115" name="Rectangle 2"/>
          <p:cNvSpPr>
            <a:spLocks noGrp="1" noRot="1" noChangeAspect="1" noChangeArrowheads="1" noTextEdit="1"/>
          </p:cNvSpPr>
          <p:nvPr>
            <p:ph type="sldImg"/>
          </p:nvPr>
        </p:nvSpPr>
        <p:spPr>
          <a:ln cap="flat"/>
        </p:spPr>
      </p:sp>
      <p:sp>
        <p:nvSpPr>
          <p:cNvPr id="90116"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5"/>
          <p:cNvSpPr>
            <a:spLocks noGrp="1" noChangeArrowheads="1"/>
          </p:cNvSpPr>
          <p:nvPr>
            <p:ph type="sldNum" sz="quarter" idx="5"/>
          </p:nvPr>
        </p:nvSpPr>
        <p:spPr>
          <a:noFill/>
        </p:spPr>
        <p:txBody>
          <a:bodyPr/>
          <a:lstStyle/>
          <a:p>
            <a:fld id="{19054FA3-AF2F-46AF-9170-0DBD0DA4D2F4}" type="slidenum">
              <a:rPr lang="es-ES_tradnl" smtClean="0"/>
              <a:pPr/>
              <a:t>53</a:t>
            </a:fld>
            <a:endParaRPr lang="es-ES_tradnl" smtClean="0"/>
          </a:p>
        </p:txBody>
      </p:sp>
      <p:sp>
        <p:nvSpPr>
          <p:cNvPr id="91139" name="Rectangle 2"/>
          <p:cNvSpPr>
            <a:spLocks noGrp="1" noRot="1" noChangeAspect="1" noChangeArrowheads="1" noTextEdit="1"/>
          </p:cNvSpPr>
          <p:nvPr>
            <p:ph type="sldImg"/>
          </p:nvPr>
        </p:nvSpPr>
        <p:spPr>
          <a:xfrm>
            <a:off x="1163638" y="700088"/>
            <a:ext cx="4533900" cy="3400425"/>
          </a:xfrm>
          <a:ln cap="flat"/>
        </p:spPr>
      </p:sp>
      <p:sp>
        <p:nvSpPr>
          <p:cNvPr id="91140"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5"/>
          <p:cNvSpPr>
            <a:spLocks noGrp="1" noChangeArrowheads="1"/>
          </p:cNvSpPr>
          <p:nvPr>
            <p:ph type="sldNum" sz="quarter" idx="5"/>
          </p:nvPr>
        </p:nvSpPr>
        <p:spPr>
          <a:noFill/>
        </p:spPr>
        <p:txBody>
          <a:bodyPr/>
          <a:lstStyle/>
          <a:p>
            <a:fld id="{91C28388-4F0E-4F53-9701-3BCB6B67CF14}" type="slidenum">
              <a:rPr lang="es-ES_tradnl" smtClean="0"/>
              <a:pPr/>
              <a:t>54</a:t>
            </a:fld>
            <a:endParaRPr lang="es-ES_tradnl" smtClean="0"/>
          </a:p>
        </p:txBody>
      </p:sp>
      <p:sp>
        <p:nvSpPr>
          <p:cNvPr id="92163" name="Rectangle 2"/>
          <p:cNvSpPr>
            <a:spLocks noGrp="1" noRot="1" noChangeAspect="1" noChangeArrowheads="1" noTextEdit="1"/>
          </p:cNvSpPr>
          <p:nvPr>
            <p:ph type="sldImg"/>
          </p:nvPr>
        </p:nvSpPr>
        <p:spPr>
          <a:ln cap="flat"/>
        </p:spPr>
      </p:sp>
      <p:sp>
        <p:nvSpPr>
          <p:cNvPr id="92164" name="Rectangle 3"/>
          <p:cNvSpPr>
            <a:spLocks noGrp="1" noChangeArrowheads="1"/>
          </p:cNvSpPr>
          <p:nvPr>
            <p:ph type="body" idx="1"/>
          </p:nvPr>
        </p:nvSpPr>
        <p:spPr>
          <a:noFill/>
          <a:ln/>
        </p:spPr>
        <p:txBody>
          <a:bodyPr lIns="92075" tIns="46038" rIns="92075" bIns="46038"/>
          <a:lstStyle/>
          <a:p>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5"/>
          <p:cNvSpPr>
            <a:spLocks noGrp="1" noChangeArrowheads="1"/>
          </p:cNvSpPr>
          <p:nvPr>
            <p:ph type="sldNum" sz="quarter" idx="5"/>
          </p:nvPr>
        </p:nvSpPr>
        <p:spPr>
          <a:noFill/>
        </p:spPr>
        <p:txBody>
          <a:bodyPr/>
          <a:lstStyle/>
          <a:p>
            <a:fld id="{FD886C66-C52B-483E-BF68-62AA0E18EF3E}" type="slidenum">
              <a:rPr lang="es-ES_tradnl" smtClean="0"/>
              <a:pPr/>
              <a:t>55</a:t>
            </a:fld>
            <a:endParaRPr lang="es-ES_tradnl" smtClean="0"/>
          </a:p>
        </p:txBody>
      </p:sp>
      <p:sp>
        <p:nvSpPr>
          <p:cNvPr id="93187" name="Rectangle 2"/>
          <p:cNvSpPr>
            <a:spLocks noGrp="1" noRot="1" noChangeAspect="1" noChangeArrowheads="1" noTextEdit="1"/>
          </p:cNvSpPr>
          <p:nvPr>
            <p:ph type="sldImg"/>
          </p:nvPr>
        </p:nvSpPr>
        <p:spPr>
          <a:xfrm>
            <a:off x="1163638" y="700088"/>
            <a:ext cx="4533900" cy="3400425"/>
          </a:xfrm>
          <a:ln cap="flat"/>
        </p:spPr>
      </p:sp>
      <p:sp>
        <p:nvSpPr>
          <p:cNvPr id="93188" name="Rectangle 3"/>
          <p:cNvSpPr>
            <a:spLocks noGrp="1" noChangeArrowheads="1"/>
          </p:cNvSpPr>
          <p:nvPr>
            <p:ph type="body" idx="1"/>
          </p:nvPr>
        </p:nvSpPr>
        <p:spPr>
          <a:noFill/>
          <a:ln/>
        </p:spPr>
        <p:txBody>
          <a:bodyPr/>
          <a:lstStyle/>
          <a:p>
            <a:endParaRPr lang="es-E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ido">
    <p:spTree>
      <p:nvGrpSpPr>
        <p:cNvPr id="1" name=""/>
        <p:cNvGrpSpPr/>
        <p:nvPr/>
      </p:nvGrpSpPr>
      <p:grpSpPr>
        <a:xfrm>
          <a:off x="0" y="0"/>
          <a:ext cx="0" cy="0"/>
          <a:chOff x="0" y="0"/>
          <a:chExt cx="0" cy="0"/>
        </a:xfrm>
      </p:grpSpPr>
      <p:sp>
        <p:nvSpPr>
          <p:cNvPr id="2" name="1 Marcador de contenido"/>
          <p:cNvSpPr>
            <a:spLocks noGrp="1"/>
          </p:cNvSpPr>
          <p:nvPr>
            <p:ph/>
          </p:nvPr>
        </p:nvSpPr>
        <p:spPr>
          <a:xfrm>
            <a:off x="685800" y="609600"/>
            <a:ext cx="7772400" cy="54864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3" name="Rectangle 2"/>
          <p:cNvSpPr>
            <a:spLocks noGrp="1" noChangeArrowheads="1"/>
          </p:cNvSpPr>
          <p:nvPr>
            <p:ph type="dt" sz="half" idx="10"/>
          </p:nvPr>
        </p:nvSpPr>
        <p:spPr/>
        <p:txBody>
          <a:bodyPr/>
          <a:lstStyle>
            <a:lvl1pPr>
              <a:defRPr/>
            </a:lvl1pPr>
          </a:lstStyle>
          <a:p>
            <a:pPr>
              <a:defRPr/>
            </a:pPr>
            <a:endParaRPr lang="es-AR"/>
          </a:p>
        </p:txBody>
      </p:sp>
      <p:sp>
        <p:nvSpPr>
          <p:cNvPr id="4" name="Rectangle 3"/>
          <p:cNvSpPr>
            <a:spLocks noGrp="1" noChangeArrowheads="1"/>
          </p:cNvSpPr>
          <p:nvPr>
            <p:ph type="ftr" sz="quarter" idx="11"/>
          </p:nvPr>
        </p:nvSpPr>
        <p:spPr/>
        <p:txBody>
          <a:bodyPr/>
          <a:lstStyle>
            <a:lvl1pPr>
              <a:defRPr/>
            </a:lvl1pPr>
          </a:lstStyle>
          <a:p>
            <a:pPr>
              <a:defRPr/>
            </a:pPr>
            <a:endParaRPr lang="es-AR"/>
          </a:p>
        </p:txBody>
      </p:sp>
      <p:sp>
        <p:nvSpPr>
          <p:cNvPr id="5" name="Rectangle 4"/>
          <p:cNvSpPr>
            <a:spLocks noGrp="1" noChangeArrowheads="1"/>
          </p:cNvSpPr>
          <p:nvPr>
            <p:ph type="sldNum" sz="quarter" idx="12"/>
          </p:nvPr>
        </p:nvSpPr>
        <p:spPr/>
        <p:txBody>
          <a:bodyPr/>
          <a:lstStyle>
            <a:lvl1pPr>
              <a:defRPr/>
            </a:lvl1pPr>
          </a:lstStyle>
          <a:p>
            <a:pPr>
              <a:defRPr/>
            </a:pPr>
            <a:fld id="{A2882EA7-E5FB-4D96-ADD0-5E9B4D76B1BF}" type="slidenum">
              <a:rPr lang="es-ES_tradnl"/>
              <a:pPr>
                <a:defRPr/>
              </a:pPr>
              <a:t>‹Nº›</a:t>
            </a:fld>
            <a:endParaRPr lang="es-ES_trad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13/09/2012</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13/09/2012</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http://www.fondoempleo.com.pe/images/arboldeproblemas.gif" TargetMode="External"/><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3" Type="http://schemas.openxmlformats.org/officeDocument/2006/relationships/image" Target="http://www.fondoempleo.com.pe/images/analisisML.gif" TargetMode="External"/><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55.png"/></Relationships>
</file>

<file path=ppt/slides/_rels/slide14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oleObject" Target="../embeddings/Documento_de_Microsoft_Office_Word_97-20033.doc"/></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15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Documento_de_Microsoft_Office_Word_97-20031.doc"/><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2.xml"/><Relationship Id="rId5" Type="http://schemas.openxmlformats.org/officeDocument/2006/relationships/image" Target="../media/image39.jpeg"/><Relationship Id="rId4" Type="http://schemas.openxmlformats.org/officeDocument/2006/relationships/image" Target="../media/image38.jpeg"/></Relationships>
</file>

<file path=ppt/slides/_rels/slide3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Documento_de_Microsoft_Office_Word_97-20032.doc"/><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8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8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81404" y="2500313"/>
            <a:ext cx="7772400" cy="1143000"/>
          </a:xfrm>
        </p:spPr>
        <p:txBody>
          <a:bodyPr>
            <a:normAutofit fontScale="90000"/>
          </a:bodyPr>
          <a:lstStyle/>
          <a:p>
            <a:r>
              <a:rPr lang="es-AR" dirty="0" smtClean="0">
                <a:latin typeface="Arial Black" pitchFamily="34" charset="0"/>
              </a:rPr>
              <a:t>Formulación de Proyectos</a:t>
            </a:r>
          </a:p>
        </p:txBody>
      </p:sp>
      <p:sp>
        <p:nvSpPr>
          <p:cNvPr id="3" name="1 Título"/>
          <p:cNvSpPr txBox="1">
            <a:spLocks/>
          </p:cNvSpPr>
          <p:nvPr/>
        </p:nvSpPr>
        <p:spPr>
          <a:xfrm>
            <a:off x="1142976" y="5500702"/>
            <a:ext cx="7772400" cy="1143000"/>
          </a:xfrm>
          <a:prstGeom prst="rect">
            <a:avLst/>
          </a:prstGeom>
        </p:spPr>
        <p:txBody>
          <a:bodyPr vert="horz" lIns="91440" tIns="45720" rIns="91440" bIns="45720" rtlCol="0" anchor="ctr">
            <a:normAutofit fontScale="97500"/>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s-AR" sz="2000" b="1" dirty="0" smtClean="0">
                <a:effectLst>
                  <a:outerShdw blurRad="38100" dist="38100" dir="2700000" algn="tl">
                    <a:srgbClr val="000000">
                      <a:alpha val="43137"/>
                    </a:srgbClr>
                  </a:outerShdw>
                </a:effectLst>
                <a:latin typeface="Book Antiqua" pitchFamily="18" charset="0"/>
                <a:ea typeface="+mj-ea"/>
                <a:cs typeface="+mj-cs"/>
              </a:rPr>
              <a:t>Lic. </a:t>
            </a:r>
            <a:r>
              <a:rPr kumimoji="0" lang="es-AR" sz="2000" b="1" i="0" u="none" strike="noStrike" kern="1200" cap="none" spc="0" normalizeH="0" noProof="0" dirty="0" smtClean="0">
                <a:ln>
                  <a:noFill/>
                </a:ln>
                <a:solidFill>
                  <a:schemeClr val="tx1"/>
                </a:solidFill>
                <a:effectLst>
                  <a:outerShdw blurRad="38100" dist="38100" dir="2700000" algn="tl">
                    <a:srgbClr val="000000">
                      <a:alpha val="43137"/>
                    </a:srgbClr>
                  </a:outerShdw>
                </a:effectLst>
                <a:uLnTx/>
                <a:uFillTx/>
                <a:latin typeface="Book Antiqua" pitchFamily="18" charset="0"/>
                <a:ea typeface="+mj-ea"/>
                <a:cs typeface="+mj-cs"/>
              </a:rPr>
              <a:t>Mariano García Ithurrart</a:t>
            </a:r>
            <a:endParaRPr kumimoji="0" lang="es-AR" sz="2000" b="1"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Book Antiqua" pitchFamily="18" charset="0"/>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428596" y="857232"/>
            <a:ext cx="8429684" cy="48577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357174"/>
            <a:ext cx="8229600" cy="1143000"/>
          </a:xfrm>
        </p:spPr>
        <p:txBody>
          <a:bodyPr/>
          <a:lstStyle/>
          <a:p>
            <a:r>
              <a:rPr lang="es-ES" sz="2400" i="1" dirty="0">
                <a:effectLst>
                  <a:outerShdw blurRad="38100" dist="38100" dir="2700000" algn="tl">
                    <a:srgbClr val="000000">
                      <a:alpha val="43137"/>
                    </a:srgbClr>
                  </a:outerShdw>
                </a:effectLst>
              </a:rPr>
              <a:t>"El éxito en los proyectos radica en dos simples principios: objetivos claros y compromisos fuertes."</a:t>
            </a:r>
            <a:r>
              <a:rPr lang="es-ES" sz="3800" dirty="0">
                <a:effectLst>
                  <a:outerShdw blurRad="38100" dist="38100" dir="2700000" algn="tl">
                    <a:srgbClr val="000000">
                      <a:alpha val="43137"/>
                    </a:srgbClr>
                  </a:outerShdw>
                </a:effectLst>
              </a:rPr>
              <a:t> </a:t>
            </a:r>
          </a:p>
        </p:txBody>
      </p:sp>
      <p:sp>
        <p:nvSpPr>
          <p:cNvPr id="33795" name="Rectangle 3"/>
          <p:cNvSpPr>
            <a:spLocks noGrp="1" noChangeArrowheads="1"/>
          </p:cNvSpPr>
          <p:nvPr>
            <p:ph type="body" idx="1"/>
          </p:nvPr>
        </p:nvSpPr>
        <p:spPr>
          <a:xfrm>
            <a:off x="457200" y="1903433"/>
            <a:ext cx="8472518" cy="4525963"/>
          </a:xfrm>
        </p:spPr>
        <p:txBody>
          <a:bodyPr/>
          <a:lstStyle/>
          <a:p>
            <a:pPr>
              <a:lnSpc>
                <a:spcPct val="80000"/>
              </a:lnSpc>
            </a:pPr>
            <a:endParaRPr lang="es-ES" sz="2000" dirty="0"/>
          </a:p>
          <a:p>
            <a:pPr>
              <a:lnSpc>
                <a:spcPct val="80000"/>
              </a:lnSpc>
            </a:pPr>
            <a:r>
              <a:rPr lang="es-ES" sz="2000" dirty="0"/>
              <a:t>Los objetivos sólo pueden ser formulados claramente si las causas y los efectos de los problemas a resolver han sido analizados previamente </a:t>
            </a:r>
            <a:r>
              <a:rPr lang="es-ES" sz="2000" dirty="0">
                <a:solidFill>
                  <a:schemeClr val="folHlink"/>
                </a:solidFill>
              </a:rPr>
              <a:t>(</a:t>
            </a:r>
            <a:r>
              <a:rPr lang="es-ES" sz="2000" b="1" dirty="0">
                <a:solidFill>
                  <a:schemeClr val="folHlink"/>
                </a:solidFill>
              </a:rPr>
              <a:t>análisis de problemas</a:t>
            </a:r>
            <a:r>
              <a:rPr lang="es-ES" sz="2000" dirty="0">
                <a:solidFill>
                  <a:schemeClr val="folHlink"/>
                </a:solidFill>
              </a:rPr>
              <a:t>).</a:t>
            </a:r>
            <a:r>
              <a:rPr lang="es-ES" sz="2000" dirty="0"/>
              <a:t> </a:t>
            </a:r>
          </a:p>
          <a:p>
            <a:pPr>
              <a:lnSpc>
                <a:spcPct val="80000"/>
              </a:lnSpc>
              <a:buFont typeface="Wingdings" pitchFamily="2" charset="2"/>
              <a:buNone/>
            </a:pPr>
            <a:endParaRPr lang="es-ES" sz="2000" dirty="0"/>
          </a:p>
          <a:p>
            <a:pPr>
              <a:lnSpc>
                <a:spcPct val="80000"/>
              </a:lnSpc>
            </a:pPr>
            <a:r>
              <a:rPr lang="es-ES" sz="2000" dirty="0"/>
              <a:t>Los problemas no son hipótesis abstractas, sino que, por el contrario, afectan a una población, grupos sociales e instituciones determinados. </a:t>
            </a:r>
          </a:p>
          <a:p>
            <a:pPr>
              <a:lnSpc>
                <a:spcPct val="80000"/>
              </a:lnSpc>
            </a:pPr>
            <a:endParaRPr lang="es-ES" sz="2000" dirty="0"/>
          </a:p>
          <a:p>
            <a:pPr>
              <a:lnSpc>
                <a:spcPct val="80000"/>
              </a:lnSpc>
            </a:pPr>
            <a:r>
              <a:rPr lang="es-ES" sz="2000" dirty="0"/>
              <a:t>Por lo tanto, en forma previa al análisis de problemas, todos los grupos afectados y sus intereses correspondientes deben ser tomados en cuenta </a:t>
            </a:r>
            <a:r>
              <a:rPr lang="es-ES" sz="2000" dirty="0">
                <a:solidFill>
                  <a:schemeClr val="folHlink"/>
                </a:solidFill>
              </a:rPr>
              <a:t>(</a:t>
            </a:r>
            <a:r>
              <a:rPr lang="es-ES" sz="2000" b="1" dirty="0" smtClean="0">
                <a:solidFill>
                  <a:schemeClr val="folHlink"/>
                </a:solidFill>
              </a:rPr>
              <a:t>análisis de </a:t>
            </a:r>
            <a:r>
              <a:rPr lang="es-ES" sz="2000" b="1" dirty="0">
                <a:solidFill>
                  <a:schemeClr val="folHlink"/>
                </a:solidFill>
              </a:rPr>
              <a:t>participación</a:t>
            </a:r>
            <a:r>
              <a:rPr lang="es-ES" sz="2000" dirty="0">
                <a:solidFill>
                  <a:schemeClr val="folHlink"/>
                </a:solidFill>
              </a:rPr>
              <a:t>).</a:t>
            </a:r>
            <a:r>
              <a:rPr lang="es-ES" sz="2000" dirty="0"/>
              <a:t> </a:t>
            </a:r>
            <a:br>
              <a:rPr lang="es-ES" sz="2000" dirty="0"/>
            </a:br>
            <a:r>
              <a:rPr lang="es-ES" sz="2000" dirty="0"/>
              <a:t/>
            </a:r>
            <a:br>
              <a:rPr lang="es-ES" sz="2000" dirty="0"/>
            </a:br>
            <a:endParaRPr lang="es-ES" sz="2000"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20" name="Picture 4" descr="for"/>
          <p:cNvPicPr>
            <a:picLocks noChangeAspect="1" noChangeArrowheads="1"/>
          </p:cNvPicPr>
          <p:nvPr/>
        </p:nvPicPr>
        <p:blipFill>
          <a:blip r:embed="rId2"/>
          <a:srcRect/>
          <a:stretch>
            <a:fillRect/>
          </a:stretch>
        </p:blipFill>
        <p:spPr bwMode="auto">
          <a:xfrm>
            <a:off x="323850" y="857232"/>
            <a:ext cx="8532813" cy="4937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fontScale="90000"/>
          </a:bodyPr>
          <a:lstStyle/>
          <a:p>
            <a:pPr algn="ctr"/>
            <a:r>
              <a:rPr lang="es-ES" sz="2800" b="1" i="1" dirty="0">
                <a:effectLst>
                  <a:outerShdw blurRad="38100" dist="38100" dir="2700000" algn="tl">
                    <a:srgbClr val="000000">
                      <a:alpha val="43137"/>
                    </a:srgbClr>
                  </a:outerShdw>
                </a:effectLst>
              </a:rPr>
              <a:t/>
            </a:r>
            <a:br>
              <a:rPr lang="es-ES" sz="2800" b="1" i="1" dirty="0">
                <a:effectLst>
                  <a:outerShdw blurRad="38100" dist="38100" dir="2700000" algn="tl">
                    <a:srgbClr val="000000">
                      <a:alpha val="43137"/>
                    </a:srgbClr>
                  </a:outerShdw>
                </a:effectLst>
              </a:rPr>
            </a:br>
            <a:r>
              <a:rPr lang="es-ES" sz="2800" b="1" dirty="0">
                <a:effectLst>
                  <a:outerShdw blurRad="38100" dist="38100" dir="2700000" algn="tl">
                    <a:srgbClr val="000000">
                      <a:alpha val="43137"/>
                    </a:srgbClr>
                  </a:outerShdw>
                </a:effectLst>
              </a:rPr>
              <a:t>5.  IDENTIFICACIÓN DE PROBLEMAS</a:t>
            </a:r>
            <a:br>
              <a:rPr lang="es-ES" sz="2800" b="1" dirty="0">
                <a:effectLst>
                  <a:outerShdw blurRad="38100" dist="38100" dir="2700000" algn="tl">
                    <a:srgbClr val="000000">
                      <a:alpha val="43137"/>
                    </a:srgbClr>
                  </a:outerShdw>
                </a:effectLst>
              </a:rPr>
            </a:br>
            <a:r>
              <a:rPr lang="es-ES" sz="2800" b="1" dirty="0">
                <a:effectLst>
                  <a:outerShdw blurRad="38100" dist="38100" dir="2700000" algn="tl">
                    <a:srgbClr val="000000">
                      <a:alpha val="43137"/>
                    </a:srgbClr>
                  </a:outerShdw>
                </a:effectLst>
              </a:rPr>
              <a:t/>
            </a:r>
            <a:br>
              <a:rPr lang="es-ES" sz="2800" b="1" dirty="0">
                <a:effectLst>
                  <a:outerShdw blurRad="38100" dist="38100" dir="2700000" algn="tl">
                    <a:srgbClr val="000000">
                      <a:alpha val="43137"/>
                    </a:srgbClr>
                  </a:outerShdw>
                </a:effectLst>
              </a:rPr>
            </a:br>
            <a:endParaRPr lang="es-ES" sz="2800" b="1" dirty="0">
              <a:effectLst>
                <a:outerShdw blurRad="38100" dist="38100" dir="2700000" algn="tl">
                  <a:srgbClr val="000000">
                    <a:alpha val="43137"/>
                  </a:srgbClr>
                </a:outerShdw>
              </a:effectLst>
            </a:endParaRPr>
          </a:p>
        </p:txBody>
      </p:sp>
      <p:sp>
        <p:nvSpPr>
          <p:cNvPr id="35843" name="Rectangle 3"/>
          <p:cNvSpPr>
            <a:spLocks noGrp="1" noChangeArrowheads="1"/>
          </p:cNvSpPr>
          <p:nvPr>
            <p:ph type="body" idx="1"/>
          </p:nvPr>
        </p:nvSpPr>
        <p:spPr/>
        <p:txBody>
          <a:bodyPr/>
          <a:lstStyle/>
          <a:p>
            <a:pPr algn="just"/>
            <a:r>
              <a:rPr lang="es-ES" sz="2000"/>
              <a:t>El propósito de los proyectos de inversión social es resolver un problema o satisfacer una necesidad importante en determinado sector de la población, razón por la cual la identificación y análisis de la situación actual antecede a la preparación propiamente dicha del proyecto</a:t>
            </a:r>
          </a:p>
          <a:p>
            <a:pPr algn="just"/>
            <a:endParaRPr lang="es-ES" sz="2000"/>
          </a:p>
          <a:p>
            <a:pPr algn="just"/>
            <a:r>
              <a:rPr lang="es-ES" sz="2000"/>
              <a:t>Existen diversas formas de identificar problemas, siendo el más usado el método participativo de </a:t>
            </a:r>
            <a:r>
              <a:rPr lang="es-ES" sz="2000">
                <a:solidFill>
                  <a:schemeClr val="folHlink"/>
                </a:solidFill>
              </a:rPr>
              <a:t>“</a:t>
            </a:r>
            <a:r>
              <a:rPr lang="es-ES" sz="2000" b="1">
                <a:solidFill>
                  <a:schemeClr val="folHlink"/>
                </a:solidFill>
              </a:rPr>
              <a:t>lluvia de ideas</a:t>
            </a:r>
            <a:r>
              <a:rPr lang="es-ES" sz="2000">
                <a:solidFill>
                  <a:schemeClr val="folHlink"/>
                </a:solidFill>
              </a:rPr>
              <a:t>”,</a:t>
            </a:r>
            <a:r>
              <a:rPr lang="es-ES" sz="2000"/>
              <a:t> que permite arribar a un registro de situación, esto es, un listado simple de los principales problemas que aquejan a la población objetivo de la entidad ejecutora.</a:t>
            </a:r>
            <a:r>
              <a:rPr lang="es-ES" sz="2800"/>
              <a:t> </a:t>
            </a:r>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85804" y="274638"/>
            <a:ext cx="8229600" cy="1143000"/>
          </a:xfrm>
        </p:spPr>
        <p:txBody>
          <a:bodyPr/>
          <a:lstStyle/>
          <a:p>
            <a:pPr algn="ctr"/>
            <a:r>
              <a:rPr lang="es-ES" sz="3200" b="1" dirty="0">
                <a:effectLst>
                  <a:outerShdw blurRad="38100" dist="38100" dir="2700000" algn="tl">
                    <a:srgbClr val="000000">
                      <a:alpha val="43137"/>
                    </a:srgbClr>
                  </a:outerShdw>
                </a:effectLst>
              </a:rPr>
              <a:t>6. ANÁLISIS DE PROBLEMAS</a:t>
            </a:r>
            <a:endParaRPr lang="es-ES" sz="3200" dirty="0">
              <a:effectLst>
                <a:outerShdw blurRad="38100" dist="38100" dir="2700000" algn="tl">
                  <a:srgbClr val="000000">
                    <a:alpha val="43137"/>
                  </a:srgbClr>
                </a:outerShdw>
              </a:effectLst>
            </a:endParaRPr>
          </a:p>
        </p:txBody>
      </p:sp>
      <p:sp>
        <p:nvSpPr>
          <p:cNvPr id="36867" name="Rectangle 3"/>
          <p:cNvSpPr>
            <a:spLocks noGrp="1" noChangeArrowheads="1"/>
          </p:cNvSpPr>
          <p:nvPr>
            <p:ph type="body" idx="1"/>
          </p:nvPr>
        </p:nvSpPr>
        <p:spPr/>
        <p:txBody>
          <a:bodyPr>
            <a:normAutofit fontScale="92500" lnSpcReduction="10000"/>
          </a:bodyPr>
          <a:lstStyle/>
          <a:p>
            <a:pPr algn="just">
              <a:lnSpc>
                <a:spcPct val="90000"/>
              </a:lnSpc>
              <a:buFont typeface="Wingdings" pitchFamily="2" charset="2"/>
              <a:buNone/>
            </a:pPr>
            <a:r>
              <a:rPr lang="es-ES" sz="2400" dirty="0"/>
              <a:t>1. Plantear únicamente los problemas más importantes del contexto bajo análisis</a:t>
            </a:r>
            <a:r>
              <a:rPr lang="es-ES" sz="2400" dirty="0" smtClean="0"/>
              <a:t>.</a:t>
            </a:r>
          </a:p>
          <a:p>
            <a:pPr algn="just">
              <a:lnSpc>
                <a:spcPct val="90000"/>
              </a:lnSpc>
              <a:buFont typeface="Wingdings" pitchFamily="2" charset="2"/>
              <a:buNone/>
            </a:pPr>
            <a:endParaRPr lang="es-ES" sz="2400" dirty="0"/>
          </a:p>
          <a:p>
            <a:pPr algn="just">
              <a:lnSpc>
                <a:spcPct val="90000"/>
              </a:lnSpc>
              <a:buFont typeface="Wingdings" pitchFamily="2" charset="2"/>
              <a:buNone/>
            </a:pPr>
            <a:r>
              <a:rPr lang="es-ES" sz="2400" dirty="0"/>
              <a:t>2. Elegir el problema central, sobre la base de criterios como la magnitud y la gravedad del problema y la </a:t>
            </a:r>
            <a:r>
              <a:rPr lang="es-ES" sz="2400" dirty="0" smtClean="0"/>
              <a:t>auto-percepción </a:t>
            </a:r>
            <a:r>
              <a:rPr lang="es-ES" sz="2400" dirty="0"/>
              <a:t>que tienen los propios beneficiarios potenciales del proyecto</a:t>
            </a:r>
            <a:r>
              <a:rPr lang="es-ES" sz="2400" dirty="0" smtClean="0"/>
              <a:t>.</a:t>
            </a:r>
          </a:p>
          <a:p>
            <a:pPr algn="just">
              <a:lnSpc>
                <a:spcPct val="90000"/>
              </a:lnSpc>
              <a:buFont typeface="Wingdings" pitchFamily="2" charset="2"/>
              <a:buNone/>
            </a:pPr>
            <a:endParaRPr lang="es-ES" sz="2400" dirty="0"/>
          </a:p>
          <a:p>
            <a:pPr algn="just">
              <a:lnSpc>
                <a:spcPct val="90000"/>
              </a:lnSpc>
              <a:buFont typeface="Wingdings" pitchFamily="2" charset="2"/>
              <a:buNone/>
            </a:pPr>
            <a:r>
              <a:rPr lang="es-ES" sz="2400" dirty="0"/>
              <a:t>3. El problema central es un hecho o situación reales, y no un documento</a:t>
            </a:r>
            <a:r>
              <a:rPr lang="es-ES" sz="2400" dirty="0" smtClean="0"/>
              <a:t>.</a:t>
            </a:r>
          </a:p>
          <a:p>
            <a:pPr algn="just">
              <a:lnSpc>
                <a:spcPct val="90000"/>
              </a:lnSpc>
              <a:buFont typeface="Wingdings" pitchFamily="2" charset="2"/>
              <a:buNone/>
            </a:pPr>
            <a:endParaRPr lang="es-ES" sz="2400" dirty="0"/>
          </a:p>
          <a:p>
            <a:pPr algn="just">
              <a:lnSpc>
                <a:spcPct val="90000"/>
              </a:lnSpc>
              <a:buFont typeface="Wingdings" pitchFamily="2" charset="2"/>
              <a:buNone/>
            </a:pPr>
            <a:r>
              <a:rPr lang="es-ES" sz="2400" dirty="0"/>
              <a:t>4. El problema central no es la ausencia de una solución</a:t>
            </a:r>
            <a:r>
              <a:rPr lang="es-ES" sz="2400" dirty="0" smtClean="0"/>
              <a:t>.</a:t>
            </a:r>
          </a:p>
          <a:p>
            <a:pPr algn="just">
              <a:lnSpc>
                <a:spcPct val="90000"/>
              </a:lnSpc>
              <a:buFont typeface="Wingdings" pitchFamily="2" charset="2"/>
              <a:buNone/>
            </a:pPr>
            <a:endParaRPr lang="es-ES" sz="2400" dirty="0"/>
          </a:p>
          <a:p>
            <a:pPr algn="just">
              <a:lnSpc>
                <a:spcPct val="90000"/>
              </a:lnSpc>
              <a:buFont typeface="Wingdings" pitchFamily="2" charset="2"/>
              <a:buNone/>
            </a:pPr>
            <a:r>
              <a:rPr lang="es-ES" sz="2400" dirty="0"/>
              <a:t>5. El problema central es verdadero: existe evidencia empírica y su importancia puede ser demostrada estadísticamente.</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00034" y="274638"/>
            <a:ext cx="8229600" cy="1143000"/>
          </a:xfrm>
        </p:spPr>
        <p:txBody>
          <a:bodyPr/>
          <a:lstStyle/>
          <a:p>
            <a:pPr algn="ctr"/>
            <a:r>
              <a:rPr lang="es-ES" sz="3600" b="1" dirty="0"/>
              <a:t>ANÁLISIS DE PROBLEMAS</a:t>
            </a:r>
          </a:p>
        </p:txBody>
      </p:sp>
      <p:sp>
        <p:nvSpPr>
          <p:cNvPr id="37891" name="Rectangle 3"/>
          <p:cNvSpPr>
            <a:spLocks noGrp="1" noChangeArrowheads="1"/>
          </p:cNvSpPr>
          <p:nvPr>
            <p:ph type="body" idx="1"/>
          </p:nvPr>
        </p:nvSpPr>
        <p:spPr/>
        <p:txBody>
          <a:bodyPr/>
          <a:lstStyle/>
          <a:p>
            <a:pPr algn="just"/>
            <a:r>
              <a:rPr lang="es-ES" sz="2800" dirty="0"/>
              <a:t>Una vez que ha sido determinado el problema fundamental, se analizan sus </a:t>
            </a:r>
            <a:r>
              <a:rPr lang="es-ES" sz="2800" dirty="0">
                <a:solidFill>
                  <a:schemeClr val="folHlink"/>
                </a:solidFill>
              </a:rPr>
              <a:t>causas y sus efectos.  </a:t>
            </a:r>
          </a:p>
          <a:p>
            <a:pPr algn="just"/>
            <a:endParaRPr lang="es-ES" sz="2800" dirty="0">
              <a:solidFill>
                <a:schemeClr val="folHlink"/>
              </a:solidFill>
            </a:endParaRPr>
          </a:p>
          <a:p>
            <a:pPr algn="just"/>
            <a:r>
              <a:rPr lang="es-ES" sz="2800" dirty="0"/>
              <a:t>El punto de partida para solucionar un problema es analizarlo correctamente, con la ayuda del instrumento metodológico denominado </a:t>
            </a:r>
            <a:r>
              <a:rPr lang="es-ES" sz="2800" dirty="0">
                <a:solidFill>
                  <a:schemeClr val="folHlink"/>
                </a:solidFill>
              </a:rPr>
              <a:t>“árbol de problemas”.</a:t>
            </a:r>
            <a:r>
              <a:rPr lang="es-ES" dirty="0"/>
              <a:t> </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ormAutofit fontScale="90000"/>
          </a:bodyPr>
          <a:lstStyle/>
          <a:p>
            <a:pPr algn="ctr"/>
            <a:r>
              <a:rPr lang="es-ES" sz="3800" dirty="0" smtClean="0"/>
              <a:t>“Árbol </a:t>
            </a:r>
            <a:r>
              <a:rPr lang="es-ES" sz="3800" dirty="0"/>
              <a:t>de problemas</a:t>
            </a:r>
            <a:r>
              <a:rPr lang="es-ES" sz="3800" dirty="0" smtClean="0"/>
              <a:t>” </a:t>
            </a:r>
            <a:r>
              <a:rPr lang="es-ES" sz="3800" dirty="0"/>
              <a:t/>
            </a:r>
            <a:br>
              <a:rPr lang="es-ES" sz="3800" dirty="0"/>
            </a:br>
            <a:endParaRPr lang="es-ES" sz="3800" dirty="0"/>
          </a:p>
        </p:txBody>
      </p:sp>
      <p:sp>
        <p:nvSpPr>
          <p:cNvPr id="38915" name="Rectangle 3"/>
          <p:cNvSpPr>
            <a:spLocks noGrp="1" noChangeArrowheads="1"/>
          </p:cNvSpPr>
          <p:nvPr>
            <p:ph type="body" idx="1"/>
          </p:nvPr>
        </p:nvSpPr>
        <p:spPr/>
        <p:txBody>
          <a:bodyPr/>
          <a:lstStyle/>
          <a:p>
            <a:pPr>
              <a:lnSpc>
                <a:spcPct val="80000"/>
              </a:lnSpc>
            </a:pPr>
            <a:r>
              <a:rPr lang="es-ES" sz="1600"/>
              <a:t>Coloque en un primer nivel los efectos directos o inmediatos del problema. </a:t>
            </a:r>
          </a:p>
          <a:p>
            <a:pPr>
              <a:lnSpc>
                <a:spcPct val="80000"/>
              </a:lnSpc>
            </a:pPr>
            <a:endParaRPr lang="es-ES" sz="1600"/>
          </a:p>
          <a:p>
            <a:pPr>
              <a:lnSpc>
                <a:spcPct val="80000"/>
              </a:lnSpc>
            </a:pPr>
            <a:r>
              <a:rPr lang="es-ES" sz="1600"/>
              <a:t>Cada efecto nace del problema, lo que se representa con una flecha desde el problema hacia cada efecto inmediato.</a:t>
            </a:r>
          </a:p>
          <a:p>
            <a:pPr>
              <a:lnSpc>
                <a:spcPct val="80000"/>
              </a:lnSpc>
            </a:pPr>
            <a:endParaRPr lang="es-ES" sz="1600"/>
          </a:p>
          <a:p>
            <a:pPr>
              <a:lnSpc>
                <a:spcPct val="80000"/>
              </a:lnSpc>
            </a:pPr>
            <a:r>
              <a:rPr lang="es-ES" sz="1600"/>
              <a:t>Pregúntese para cada efecto de “primer nivel” si hay alguno o varios efectos superiores importantes que puedan derivarse de él. </a:t>
            </a:r>
          </a:p>
          <a:p>
            <a:pPr>
              <a:lnSpc>
                <a:spcPct val="80000"/>
              </a:lnSpc>
            </a:pPr>
            <a:endParaRPr lang="es-ES" sz="1600"/>
          </a:p>
          <a:p>
            <a:pPr>
              <a:lnSpc>
                <a:spcPct val="80000"/>
              </a:lnSpc>
            </a:pPr>
            <a:r>
              <a:rPr lang="es-ES" sz="1600"/>
              <a:t>Represéntelos en un segundo nivel, derivándolos con flechas de abajo hacia arriba desde el efecto de primer nivel que opera como causa. </a:t>
            </a:r>
          </a:p>
          <a:p>
            <a:pPr>
              <a:lnSpc>
                <a:spcPct val="80000"/>
              </a:lnSpc>
            </a:pPr>
            <a:endParaRPr lang="es-ES" sz="1600"/>
          </a:p>
          <a:p>
            <a:pPr>
              <a:lnSpc>
                <a:spcPct val="80000"/>
              </a:lnSpc>
            </a:pPr>
            <a:r>
              <a:rPr lang="es-ES" sz="1600"/>
              <a:t>Si a un efecto concurre como causa otro efecto de primer nivel ya representado, indique la interdependencia con una flecha.</a:t>
            </a:r>
          </a:p>
          <a:p>
            <a:pPr>
              <a:lnSpc>
                <a:spcPct val="80000"/>
              </a:lnSpc>
            </a:pPr>
            <a:endParaRPr lang="es-CO" sz="1600"/>
          </a:p>
          <a:p>
            <a:pPr>
              <a:lnSpc>
                <a:spcPct val="80000"/>
              </a:lnSpc>
            </a:pPr>
            <a:r>
              <a:rPr lang="es-ES" sz="1600"/>
              <a:t>Continúe sucesivamente con el método para otros niveles, hasta llegar a un nivel que se considere como el superior dentro del ámbito de competencia o de posibilidades de intervención.</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algn="ctr"/>
            <a:r>
              <a:rPr lang="es-CO"/>
              <a:t>Eje del árbol de problemas</a:t>
            </a:r>
            <a:endParaRPr lang="es-ES"/>
          </a:p>
        </p:txBody>
      </p:sp>
      <p:sp>
        <p:nvSpPr>
          <p:cNvPr id="39939" name="Rectangle 3"/>
          <p:cNvSpPr>
            <a:spLocks noGrp="1" noChangeArrowheads="1"/>
          </p:cNvSpPr>
          <p:nvPr>
            <p:ph type="body" idx="1"/>
          </p:nvPr>
        </p:nvSpPr>
        <p:spPr/>
        <p:txBody>
          <a:bodyPr/>
          <a:lstStyle/>
          <a:p>
            <a:pPr algn="just">
              <a:lnSpc>
                <a:spcPct val="80000"/>
              </a:lnSpc>
            </a:pPr>
            <a:r>
              <a:rPr lang="es-ES" sz="2000" b="1"/>
              <a:t>Magnitud del problema</a:t>
            </a:r>
            <a:r>
              <a:rPr lang="es-ES" sz="2000"/>
              <a:t>, en términos de la cantidad o el porcentaje de la población de referencia que es afectada por el problema.   </a:t>
            </a:r>
          </a:p>
          <a:p>
            <a:pPr algn="just">
              <a:lnSpc>
                <a:spcPct val="80000"/>
              </a:lnSpc>
            </a:pPr>
            <a:endParaRPr lang="es-ES" sz="2000" b="1"/>
          </a:p>
          <a:p>
            <a:pPr algn="just">
              <a:lnSpc>
                <a:spcPct val="80000"/>
              </a:lnSpc>
            </a:pPr>
            <a:r>
              <a:rPr lang="es-ES" sz="2000" b="1"/>
              <a:t>Gravedad del problema</a:t>
            </a:r>
            <a:r>
              <a:rPr lang="es-ES" sz="2000"/>
              <a:t>, en el sentido de inminencia de pérdida de vidas humanas o daños irreparables en general.  </a:t>
            </a:r>
          </a:p>
          <a:p>
            <a:pPr algn="just">
              <a:lnSpc>
                <a:spcPct val="80000"/>
              </a:lnSpc>
            </a:pPr>
            <a:endParaRPr lang="es-ES" sz="2000" b="1"/>
          </a:p>
          <a:p>
            <a:pPr algn="just">
              <a:lnSpc>
                <a:spcPct val="80000"/>
              </a:lnSpc>
            </a:pPr>
            <a:r>
              <a:rPr lang="es-ES" sz="2000" b="1"/>
              <a:t>Área o zona afectada</a:t>
            </a:r>
            <a:r>
              <a:rPr lang="es-ES" sz="2000"/>
              <a:t>, que será la base para la ulterior definición del ámbito del proyecto.</a:t>
            </a:r>
          </a:p>
          <a:p>
            <a:pPr algn="just">
              <a:lnSpc>
                <a:spcPct val="80000"/>
              </a:lnSpc>
            </a:pPr>
            <a:endParaRPr lang="es-ES" sz="2000"/>
          </a:p>
          <a:p>
            <a:pPr algn="just">
              <a:lnSpc>
                <a:spcPct val="80000"/>
              </a:lnSpc>
            </a:pPr>
            <a:r>
              <a:rPr lang="es-ES" sz="2000"/>
              <a:t>Características</a:t>
            </a:r>
            <a:r>
              <a:rPr lang="es-ES" sz="2000" b="1"/>
              <a:t> de la población afectada</a:t>
            </a:r>
            <a:r>
              <a:rPr lang="es-ES" sz="2000"/>
              <a:t>, en los aspectos demográficos, económicos y culturales, entre otros.</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Rectangle 6"/>
          <p:cNvSpPr>
            <a:spLocks noChangeArrowheads="1"/>
          </p:cNvSpPr>
          <p:nvPr/>
        </p:nvSpPr>
        <p:spPr bwMode="auto">
          <a:xfrm>
            <a:off x="1333500" y="1771650"/>
            <a:ext cx="6477000" cy="0"/>
          </a:xfrm>
          <a:prstGeom prst="rect">
            <a:avLst/>
          </a:prstGeom>
          <a:noFill/>
          <a:ln w="9525">
            <a:noFill/>
            <a:miter lim="800000"/>
            <a:headEnd/>
            <a:tailEnd/>
          </a:ln>
          <a:effectLst/>
        </p:spPr>
        <p:txBody>
          <a:bodyPr wrap="none" anchor="ctr">
            <a:spAutoFit/>
          </a:bodyPr>
          <a:lstStyle/>
          <a:p>
            <a:endParaRPr lang="es-ES_tradnl"/>
          </a:p>
        </p:txBody>
      </p:sp>
      <p:pic>
        <p:nvPicPr>
          <p:cNvPr id="40964" name="Picture 4" descr="http://www.fondoempleo.com.pe/images/arboldeproblemas.gif"/>
          <p:cNvPicPr>
            <a:picLocks noChangeAspect="1" noChangeArrowheads="1"/>
          </p:cNvPicPr>
          <p:nvPr/>
        </p:nvPicPr>
        <p:blipFill>
          <a:blip r:embed="rId2" r:link="rId3"/>
          <a:srcRect/>
          <a:stretch>
            <a:fillRect/>
          </a:stretch>
        </p:blipFill>
        <p:spPr bwMode="auto">
          <a:xfrm>
            <a:off x="396905" y="369905"/>
            <a:ext cx="8532813" cy="5559425"/>
          </a:xfrm>
          <a:prstGeom prst="rect">
            <a:avLst/>
          </a:prstGeom>
          <a:noFill/>
        </p:spPr>
      </p:pic>
      <p:graphicFrame>
        <p:nvGraphicFramePr>
          <p:cNvPr id="40977" name="Group 17"/>
          <p:cNvGraphicFramePr>
            <a:graphicFrameLocks noGrp="1"/>
          </p:cNvGraphicFramePr>
          <p:nvPr/>
        </p:nvGraphicFramePr>
        <p:xfrm>
          <a:off x="1928794" y="6085865"/>
          <a:ext cx="6477000" cy="915035"/>
        </p:xfrm>
        <a:graphic>
          <a:graphicData uri="http://schemas.openxmlformats.org/drawingml/2006/table">
            <a:tbl>
              <a:tblPr/>
              <a:tblGrid>
                <a:gridCol w="6477000"/>
              </a:tblGrid>
              <a:tr h="3968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Verdana" pitchFamily="34" charset="0"/>
                          <a:cs typeface="Times New Roman" pitchFamily="18" charset="0"/>
                        </a:rPr>
                        <a:t>La solución del problema central identificado según la metodología del Marco Lógico</a:t>
                      </a:r>
                      <a:endParaRPr kumimoji="0" lang="es-ES" sz="1800" b="0" i="0" u="none" strike="noStrike" cap="none" normalizeH="0" baseline="0" dirty="0" smtClean="0">
                        <a:ln>
                          <a:noFill/>
                        </a:ln>
                        <a:solidFill>
                          <a:schemeClr val="tx1"/>
                        </a:solidFill>
                        <a:effectLst/>
                        <a:latin typeface="Arial" pitchFamily="34" charset="0"/>
                      </a:endParaRPr>
                    </a:p>
                  </a:txBody>
                  <a:tcPr anchor="ctr" horzOverflow="overflow">
                    <a:lnL cap="flat">
                      <a:noFill/>
                    </a:lnL>
                    <a:lnR cap="flat">
                      <a:noFill/>
                    </a:lnR>
                    <a:lnT cap="flat">
                      <a:noFill/>
                    </a:lnT>
                    <a:lnB>
                      <a:noFill/>
                    </a:lnB>
                    <a:lnTlToBr>
                      <a:noFill/>
                    </a:lnTlToBr>
                    <a:lnBlToTr>
                      <a:noFill/>
                    </a:lnBlToTr>
                    <a:noFill/>
                  </a:tcPr>
                </a:tc>
              </a:tr>
              <a:tr h="0">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endParaRPr kumimoji="0" lang="es-ES_tradnl" sz="2800" b="0" i="0" u="none" strike="noStrike" cap="none" normalizeH="0" baseline="0" dirty="0" smtClean="0">
                        <a:ln>
                          <a:noFill/>
                        </a:ln>
                        <a:solidFill>
                          <a:schemeClr val="tx1"/>
                        </a:solidFill>
                        <a:effectLst/>
                        <a:latin typeface="Arial" pitchFamily="34" charset="0"/>
                      </a:endParaRPr>
                    </a:p>
                  </a:txBody>
                  <a:tcPr anchor="ctr" horzOverflow="overflow">
                    <a:lnL cap="flat">
                      <a:noFill/>
                    </a:lnL>
                    <a:lnR cap="flat">
                      <a:noFill/>
                    </a:lnR>
                    <a:lnT>
                      <a:noFill/>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s-ES" sz="3600" b="1" i="1" dirty="0"/>
              <a:t>7. ANÁLISIS  DE  OBJETIVOS</a:t>
            </a:r>
            <a:r>
              <a:rPr lang="es-ES" dirty="0"/>
              <a:t> </a:t>
            </a:r>
          </a:p>
        </p:txBody>
      </p:sp>
      <p:sp>
        <p:nvSpPr>
          <p:cNvPr id="41987" name="Rectangle 3"/>
          <p:cNvSpPr>
            <a:spLocks noGrp="1" noChangeArrowheads="1"/>
          </p:cNvSpPr>
          <p:nvPr>
            <p:ph type="body" idx="1"/>
          </p:nvPr>
        </p:nvSpPr>
        <p:spPr/>
        <p:txBody>
          <a:bodyPr/>
          <a:lstStyle/>
          <a:p>
            <a:pPr algn="just">
              <a:lnSpc>
                <a:spcPct val="80000"/>
              </a:lnSpc>
            </a:pPr>
            <a:r>
              <a:rPr lang="es-ES" sz="2800" dirty="0"/>
              <a:t>El propósito de este paso es utilizar el árbol de problemas para </a:t>
            </a:r>
            <a:r>
              <a:rPr lang="es-ES" sz="2800" dirty="0">
                <a:solidFill>
                  <a:schemeClr val="folHlink"/>
                </a:solidFill>
              </a:rPr>
              <a:t>identificar las posibles soluciones al problema</a:t>
            </a:r>
            <a:r>
              <a:rPr lang="es-ES" sz="2800" dirty="0"/>
              <a:t>, las cuales podrían ser expresadas como manifestaciones contrarias del mismo. </a:t>
            </a:r>
          </a:p>
          <a:p>
            <a:pPr algn="just">
              <a:lnSpc>
                <a:spcPct val="80000"/>
              </a:lnSpc>
            </a:pPr>
            <a:endParaRPr lang="es-CO" sz="2800" dirty="0"/>
          </a:p>
          <a:p>
            <a:pPr algn="just">
              <a:lnSpc>
                <a:spcPct val="80000"/>
              </a:lnSpc>
            </a:pPr>
            <a:r>
              <a:rPr lang="es-ES" sz="2800" dirty="0"/>
              <a:t>Esto da lugar a la conversión del árbol de problemas en un árbol de objetivos: la secuencia encadenada de abajo hacia arriba de </a:t>
            </a:r>
            <a:r>
              <a:rPr lang="es-ES" sz="2800" b="1" dirty="0">
                <a:solidFill>
                  <a:schemeClr val="folHlink"/>
                </a:solidFill>
              </a:rPr>
              <a:t>causas-efectos</a:t>
            </a:r>
            <a:r>
              <a:rPr lang="es-ES" sz="2800" dirty="0"/>
              <a:t> se transforma en un flujo interdependiente de </a:t>
            </a:r>
            <a:r>
              <a:rPr lang="es-ES" sz="2800" b="1" dirty="0">
                <a:solidFill>
                  <a:schemeClr val="folHlink"/>
                </a:solidFill>
              </a:rPr>
              <a:t>medios-fines</a:t>
            </a:r>
            <a:r>
              <a:rPr lang="es-ES" sz="2800" dirty="0">
                <a:solidFill>
                  <a:schemeClr val="folHlink"/>
                </a:solidFill>
              </a:rPr>
              <a:t>.</a:t>
            </a:r>
            <a:r>
              <a:rPr lang="es-ES" sz="2800" dirty="0"/>
              <a:t> </a:t>
            </a:r>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algn="ctr"/>
            <a:r>
              <a:rPr lang="es-CO" dirty="0"/>
              <a:t>Árbol de objetivos</a:t>
            </a:r>
            <a:endParaRPr lang="es-ES" dirty="0"/>
          </a:p>
        </p:txBody>
      </p:sp>
      <p:sp>
        <p:nvSpPr>
          <p:cNvPr id="43011" name="Rectangle 3"/>
          <p:cNvSpPr>
            <a:spLocks noGrp="1" noChangeArrowheads="1"/>
          </p:cNvSpPr>
          <p:nvPr>
            <p:ph type="body" idx="1"/>
          </p:nvPr>
        </p:nvSpPr>
        <p:spPr/>
        <p:txBody>
          <a:bodyPr/>
          <a:lstStyle/>
          <a:p>
            <a:pPr algn="just"/>
            <a:r>
              <a:rPr lang="es-ES" sz="2800" dirty="0">
                <a:solidFill>
                  <a:schemeClr val="folHlink"/>
                </a:solidFill>
              </a:rPr>
              <a:t>Los medios</a:t>
            </a:r>
            <a:r>
              <a:rPr lang="es-ES" sz="2800" dirty="0"/>
              <a:t> fundamentales se especifican en el nivel inferior: constituyen las raíces del árbol.</a:t>
            </a:r>
          </a:p>
          <a:p>
            <a:pPr algn="just"/>
            <a:endParaRPr lang="es-ES" sz="2800" dirty="0"/>
          </a:p>
          <a:p>
            <a:pPr algn="just"/>
            <a:r>
              <a:rPr lang="es-ES" sz="2800" dirty="0">
                <a:solidFill>
                  <a:schemeClr val="folHlink"/>
                </a:solidFill>
              </a:rPr>
              <a:t>Los fines se especifican en la parte superior: son las ramas del árbol.</a:t>
            </a:r>
            <a:r>
              <a:rPr lang="es-ES" sz="2800" dirty="0"/>
              <a:t> </a:t>
            </a:r>
            <a:endParaRPr lang="es-ES" sz="2800" dirty="0" smtClean="0"/>
          </a:p>
          <a:p>
            <a:pPr algn="just"/>
            <a:endParaRPr lang="es-ES" sz="2800" dirty="0"/>
          </a:p>
          <a:p>
            <a:pPr algn="just"/>
            <a:r>
              <a:rPr lang="es-ES" sz="2800" dirty="0"/>
              <a:t>Mas propiamente son los objetivos del posible proyecto.</a:t>
            </a:r>
          </a:p>
          <a:p>
            <a:pPr algn="just">
              <a:buFont typeface="Wingdings" pitchFamily="2" charset="2"/>
              <a:buNone/>
            </a:pPr>
            <a:endParaRPr lang="es-ES" sz="28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t="24882"/>
          <a:stretch>
            <a:fillRect/>
          </a:stretch>
        </p:blipFill>
        <p:spPr bwMode="auto">
          <a:xfrm>
            <a:off x="785786" y="642918"/>
            <a:ext cx="7072362" cy="1866899"/>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642910" y="2500306"/>
            <a:ext cx="7072362" cy="1504950"/>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428596" y="4286256"/>
            <a:ext cx="7215238" cy="1647826"/>
          </a:xfrm>
          <a:prstGeom prst="rect">
            <a:avLst/>
          </a:prstGeom>
          <a:noFill/>
          <a:ln w="9525">
            <a:noFill/>
            <a:miter lim="800000"/>
            <a:headEnd/>
            <a:tailEnd/>
          </a:ln>
          <a:effectLst/>
        </p:spPr>
      </p:pic>
      <p:sp>
        <p:nvSpPr>
          <p:cNvPr id="5" name="4 CuadroTexto"/>
          <p:cNvSpPr txBox="1"/>
          <p:nvPr/>
        </p:nvSpPr>
        <p:spPr>
          <a:xfrm>
            <a:off x="6429388" y="214290"/>
            <a:ext cx="1714512"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Identificación</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algn="ctr"/>
            <a:r>
              <a:rPr lang="es-ES" sz="2400">
                <a:solidFill>
                  <a:schemeClr val="bg1"/>
                </a:solidFill>
              </a:rPr>
              <a:t>El árbol de objetivos es un procedimiento metodológico que permite</a:t>
            </a:r>
            <a:r>
              <a:rPr lang="es-ES" sz="3800"/>
              <a:t> </a:t>
            </a:r>
          </a:p>
        </p:txBody>
      </p:sp>
      <p:sp>
        <p:nvSpPr>
          <p:cNvPr id="44035" name="Rectangle 3"/>
          <p:cNvSpPr>
            <a:spLocks noGrp="1" noChangeArrowheads="1"/>
          </p:cNvSpPr>
          <p:nvPr>
            <p:ph type="body" idx="1"/>
          </p:nvPr>
        </p:nvSpPr>
        <p:spPr/>
        <p:txBody>
          <a:bodyPr/>
          <a:lstStyle/>
          <a:p>
            <a:pPr algn="just"/>
            <a:r>
              <a:rPr lang="es-ES" sz="2800"/>
              <a:t>Describir la situación futura que prevalecerá una vez resueltos los problemas. </a:t>
            </a:r>
          </a:p>
          <a:p>
            <a:pPr algn="just"/>
            <a:endParaRPr lang="es-ES" sz="2800"/>
          </a:p>
          <a:p>
            <a:pPr algn="just"/>
            <a:r>
              <a:rPr lang="es-ES" sz="2800"/>
              <a:t>Identificar y clasificar los objetivos por orden de importancia. </a:t>
            </a:r>
          </a:p>
          <a:p>
            <a:pPr algn="just">
              <a:buFont typeface="Wingdings" pitchFamily="2" charset="2"/>
              <a:buNone/>
            </a:pPr>
            <a:endParaRPr lang="es-ES" sz="2800"/>
          </a:p>
          <a:p>
            <a:pPr algn="just"/>
            <a:r>
              <a:rPr lang="es-ES" sz="2800"/>
              <a:t>Visualizar en un diagrama las relaciones medios-fines.</a:t>
            </a:r>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arbol3"/>
          <p:cNvPicPr>
            <a:picLocks noChangeAspect="1" noChangeArrowheads="1"/>
          </p:cNvPicPr>
          <p:nvPr/>
        </p:nvPicPr>
        <p:blipFill>
          <a:blip r:embed="rId2"/>
          <a:srcRect/>
          <a:stretch>
            <a:fillRect/>
          </a:stretch>
        </p:blipFill>
        <p:spPr bwMode="auto">
          <a:xfrm>
            <a:off x="182591" y="857232"/>
            <a:ext cx="8532813" cy="4500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pPr algn="ctr"/>
            <a:r>
              <a:rPr lang="es-ES" sz="3600" b="1" dirty="0"/>
              <a:t>8. ANÁLISIS DE ALTERNATIVAS</a:t>
            </a:r>
            <a:r>
              <a:rPr lang="es-ES" dirty="0"/>
              <a:t> </a:t>
            </a:r>
          </a:p>
        </p:txBody>
      </p:sp>
      <p:sp>
        <p:nvSpPr>
          <p:cNvPr id="47107" name="Rectangle 3"/>
          <p:cNvSpPr>
            <a:spLocks noGrp="1" noChangeArrowheads="1"/>
          </p:cNvSpPr>
          <p:nvPr>
            <p:ph type="body" idx="1"/>
          </p:nvPr>
        </p:nvSpPr>
        <p:spPr/>
        <p:txBody>
          <a:bodyPr/>
          <a:lstStyle/>
          <a:p>
            <a:pPr algn="just"/>
            <a:r>
              <a:rPr lang="es-ES" sz="2800"/>
              <a:t>Las alternativas son las diferentes formas de solucionar un problema; o lo que es igual, distintos medios para alcanzar un objetivo. </a:t>
            </a:r>
          </a:p>
          <a:p>
            <a:pPr algn="just"/>
            <a:endParaRPr lang="es-ES" sz="2800"/>
          </a:p>
          <a:p>
            <a:pPr algn="just"/>
            <a:r>
              <a:rPr lang="es-ES" sz="2800"/>
              <a:t>En consecuencia, el análisis de alternativas consiste en la comparación de tales alternativas en función de su localización, tecnología, costos, riesgos, y otros factores relevantes.</a:t>
            </a:r>
            <a:r>
              <a:rPr lang="es-ES"/>
              <a:t> </a:t>
            </a:r>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es-ES" sz="3600" b="1"/>
              <a:t>ALTERNATIVAS</a:t>
            </a:r>
          </a:p>
        </p:txBody>
      </p:sp>
      <p:sp>
        <p:nvSpPr>
          <p:cNvPr id="49155" name="Rectangle 3"/>
          <p:cNvSpPr>
            <a:spLocks noGrp="1" noChangeArrowheads="1"/>
          </p:cNvSpPr>
          <p:nvPr>
            <p:ph type="body" idx="1"/>
          </p:nvPr>
        </p:nvSpPr>
        <p:spPr/>
        <p:txBody>
          <a:bodyPr/>
          <a:lstStyle/>
          <a:p>
            <a:pPr algn="just"/>
            <a:r>
              <a:rPr lang="es-ES" sz="2800"/>
              <a:t>Es la alternativa óptima, desde el punto de vista técnico.</a:t>
            </a:r>
          </a:p>
          <a:p>
            <a:pPr algn="just"/>
            <a:endParaRPr lang="es-ES" sz="2800"/>
          </a:p>
          <a:p>
            <a:pPr algn="just"/>
            <a:r>
              <a:rPr lang="es-ES" sz="2800"/>
              <a:t>Es la alternativa de mínimo costo, desde el punto de vista económico.</a:t>
            </a:r>
          </a:p>
          <a:p>
            <a:pPr algn="just"/>
            <a:endParaRPr lang="es-ES" sz="2800"/>
          </a:p>
          <a:p>
            <a:pPr algn="just"/>
            <a:r>
              <a:rPr lang="es-ES" sz="2800"/>
              <a:t>Es una alternativa pertinente, desde el punto de vista institucional, a la luz de la misión y objetivos de la organización ejecutora.</a:t>
            </a: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algn="ctr"/>
            <a:r>
              <a:rPr lang="es-ES" sz="3600" b="1" dirty="0"/>
              <a:t>9. MATRIZ DEL MARCO LÓGICO</a:t>
            </a:r>
          </a:p>
        </p:txBody>
      </p:sp>
      <p:sp>
        <p:nvSpPr>
          <p:cNvPr id="50179" name="Rectangle 3"/>
          <p:cNvSpPr>
            <a:spLocks noGrp="1" noChangeArrowheads="1"/>
          </p:cNvSpPr>
          <p:nvPr>
            <p:ph type="body" idx="1"/>
          </p:nvPr>
        </p:nvSpPr>
        <p:spPr/>
        <p:txBody>
          <a:bodyPr/>
          <a:lstStyle/>
          <a:p>
            <a:pPr algn="just"/>
            <a:r>
              <a:rPr lang="es-ES" sz="2800"/>
              <a:t>Empleando la matriz del marco lógico como guía metodológica se pueden diseñar correctamente los objetivos del proyecto. </a:t>
            </a:r>
          </a:p>
          <a:p>
            <a:pPr algn="just"/>
            <a:endParaRPr lang="es-ES" sz="2800"/>
          </a:p>
          <a:p>
            <a:pPr algn="just"/>
            <a:r>
              <a:rPr lang="es-ES" sz="2800"/>
              <a:t>Estos se clasifican, siguiendo un orden jerárquico, en fin, propósito, productos y actividades.</a:t>
            </a:r>
            <a:r>
              <a:rPr lang="es-ES"/>
              <a:t>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algn="ctr"/>
            <a:r>
              <a:rPr lang="es-ES" sz="2800" b="1" i="1"/>
              <a:t>10. LA LÓGICA DE UN PROYECTO</a:t>
            </a:r>
            <a:r>
              <a:rPr lang="es-ES"/>
              <a:t> </a:t>
            </a:r>
          </a:p>
        </p:txBody>
      </p:sp>
      <p:sp>
        <p:nvSpPr>
          <p:cNvPr id="67587" name="Rectangle 3"/>
          <p:cNvSpPr>
            <a:spLocks noGrp="1" noChangeArrowheads="1"/>
          </p:cNvSpPr>
          <p:nvPr>
            <p:ph type="body" idx="1"/>
          </p:nvPr>
        </p:nvSpPr>
        <p:spPr/>
        <p:txBody>
          <a:bodyPr/>
          <a:lstStyle/>
          <a:p>
            <a:pPr algn="just">
              <a:lnSpc>
                <a:spcPct val="80000"/>
              </a:lnSpc>
            </a:pPr>
            <a:endParaRPr lang="es-ES" sz="2000" dirty="0"/>
          </a:p>
          <a:p>
            <a:pPr algn="just">
              <a:lnSpc>
                <a:spcPct val="80000"/>
              </a:lnSpc>
            </a:pPr>
            <a:r>
              <a:rPr lang="es-ES" sz="2000" dirty="0"/>
              <a:t>Se cuenta que, durante el acto de sustentación de lo que entonces era una propuesta metodológica, </a:t>
            </a:r>
            <a:r>
              <a:rPr lang="es-ES" sz="2000" dirty="0">
                <a:solidFill>
                  <a:schemeClr val="folHlink"/>
                </a:solidFill>
              </a:rPr>
              <a:t>León </a:t>
            </a:r>
            <a:r>
              <a:rPr lang="es-ES" sz="2000" dirty="0" err="1">
                <a:solidFill>
                  <a:schemeClr val="folHlink"/>
                </a:solidFill>
              </a:rPr>
              <a:t>Rossemberg</a:t>
            </a:r>
            <a:r>
              <a:rPr lang="es-ES" sz="2000" dirty="0"/>
              <a:t> fue preguntado acerca de la razón por la cual llamaba marco lógico a una tabla que sólo parecía un tablero de ajedrez. La respuesta fue contundente. </a:t>
            </a:r>
          </a:p>
          <a:p>
            <a:pPr algn="just">
              <a:lnSpc>
                <a:spcPct val="80000"/>
              </a:lnSpc>
              <a:buFont typeface="Wingdings" pitchFamily="2" charset="2"/>
              <a:buNone/>
            </a:pPr>
            <a:endParaRPr lang="es-ES" sz="2000" dirty="0"/>
          </a:p>
          <a:p>
            <a:pPr lvl="1" algn="just">
              <a:lnSpc>
                <a:spcPct val="80000"/>
              </a:lnSpc>
            </a:pPr>
            <a:r>
              <a:rPr lang="es-ES" sz="1800" dirty="0"/>
              <a:t>En primer lugar, independientemente de su sofisticación matemática, un proyecto debe tener una lógica perfecta. </a:t>
            </a:r>
          </a:p>
          <a:p>
            <a:pPr algn="just">
              <a:lnSpc>
                <a:spcPct val="80000"/>
              </a:lnSpc>
            </a:pPr>
            <a:endParaRPr lang="es-ES" sz="2000" dirty="0"/>
          </a:p>
          <a:p>
            <a:pPr lvl="1">
              <a:lnSpc>
                <a:spcPct val="80000"/>
              </a:lnSpc>
            </a:pPr>
            <a:r>
              <a:rPr lang="es-ES" sz="1800" dirty="0"/>
              <a:t>En segundo lugar, la matriz de marco lógico contiene en sí misma un depurado análisis lógico, al establecer con rigurosidad relaciones de causa a efecto entre los principales proposiciones contenidas en sus casilleros.</a:t>
            </a:r>
            <a:br>
              <a:rPr lang="es-ES" sz="1800" dirty="0"/>
            </a:br>
            <a:r>
              <a:rPr lang="es-ES" sz="1800" dirty="0"/>
              <a:t/>
            </a:r>
            <a:br>
              <a:rPr lang="es-ES" sz="1800" dirty="0"/>
            </a:br>
            <a:r>
              <a:rPr lang="es-ES" sz="1800" dirty="0"/>
              <a:t/>
            </a:r>
            <a:br>
              <a:rPr lang="es-ES" sz="1800" dirty="0"/>
            </a:br>
            <a:endParaRPr lang="es-ES" sz="1800" dirty="0"/>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s-ES" b="1"/>
              <a:t>Los Indicadores</a:t>
            </a:r>
          </a:p>
        </p:txBody>
      </p:sp>
      <p:sp>
        <p:nvSpPr>
          <p:cNvPr id="51203" name="Rectangle 3"/>
          <p:cNvSpPr>
            <a:spLocks noGrp="1" noChangeArrowheads="1"/>
          </p:cNvSpPr>
          <p:nvPr>
            <p:ph type="body" idx="1"/>
          </p:nvPr>
        </p:nvSpPr>
        <p:spPr/>
        <p:txBody>
          <a:bodyPr/>
          <a:lstStyle/>
          <a:p>
            <a:pPr algn="just">
              <a:lnSpc>
                <a:spcPct val="80000"/>
              </a:lnSpc>
            </a:pPr>
            <a:r>
              <a:rPr lang="es-ES" sz="1600"/>
              <a:t>Como bien señala </a:t>
            </a:r>
            <a:r>
              <a:rPr lang="es-ES" sz="1600">
                <a:solidFill>
                  <a:schemeClr val="folHlink"/>
                </a:solidFill>
              </a:rPr>
              <a:t>Practical Concepts</a:t>
            </a:r>
            <a:r>
              <a:rPr lang="es-ES" sz="1600"/>
              <a:t>, no es suficiente definir la intención general del proyecto, pues, por lo general, la formulación de fin, propósito y resultados está sujeta a interpretaciones diversas e incluso malentendidos por parte de las personas e instituciones involucradas en el proyecto. </a:t>
            </a:r>
          </a:p>
          <a:p>
            <a:pPr algn="just">
              <a:lnSpc>
                <a:spcPct val="80000"/>
              </a:lnSpc>
            </a:pPr>
            <a:endParaRPr lang="es-ES" sz="1600"/>
          </a:p>
          <a:p>
            <a:pPr algn="just">
              <a:lnSpc>
                <a:spcPct val="80000"/>
              </a:lnSpc>
            </a:pPr>
            <a:r>
              <a:rPr lang="es-ES" sz="1600"/>
              <a:t>En particular, la formulación del Fin y Propósito tiende a ser ambigua. En el contexto del marco lógico, </a:t>
            </a:r>
            <a:r>
              <a:rPr lang="es-ES" sz="1600">
                <a:solidFill>
                  <a:schemeClr val="folHlink"/>
                </a:solidFill>
              </a:rPr>
              <a:t>los indicadores constituyen el medio para establecer que condiciones serían las que señalen el logro de los objetivos del proyecto</a:t>
            </a:r>
            <a:r>
              <a:rPr lang="es-ES" sz="1600"/>
              <a:t>.</a:t>
            </a:r>
          </a:p>
          <a:p>
            <a:pPr algn="just">
              <a:lnSpc>
                <a:spcPct val="80000"/>
              </a:lnSpc>
              <a:buFont typeface="Wingdings" pitchFamily="2" charset="2"/>
              <a:buNone/>
            </a:pPr>
            <a:r>
              <a:rPr lang="es-ES" sz="1600"/>
              <a:t/>
            </a:r>
            <a:br>
              <a:rPr lang="es-ES" sz="1600"/>
            </a:br>
            <a:r>
              <a:rPr lang="es-ES" sz="1600"/>
              <a:t/>
            </a:r>
            <a:br>
              <a:rPr lang="es-ES" sz="1600"/>
            </a:br>
            <a:r>
              <a:rPr lang="es-ES" sz="1600"/>
              <a:t>En tanto </a:t>
            </a:r>
            <a:r>
              <a:rPr lang="es-ES" sz="1600" b="1"/>
              <a:t>variables</a:t>
            </a:r>
            <a:r>
              <a:rPr lang="es-ES" sz="1600"/>
              <a:t>, los indicadores presentan dos características esenciales: son características observables de los objetivos (descriptores); y son objetivamente verificables por medios externos.</a:t>
            </a:r>
          </a:p>
          <a:p>
            <a:pPr algn="just">
              <a:lnSpc>
                <a:spcPct val="80000"/>
              </a:lnSpc>
              <a:buFont typeface="Wingdings" pitchFamily="2" charset="2"/>
              <a:buNone/>
            </a:pPr>
            <a:endParaRPr lang="es-ES" sz="1600"/>
          </a:p>
          <a:p>
            <a:pPr algn="just">
              <a:lnSpc>
                <a:spcPct val="80000"/>
              </a:lnSpc>
              <a:buFont typeface="Wingdings" pitchFamily="2" charset="2"/>
              <a:buNone/>
            </a:pPr>
            <a:r>
              <a:rPr lang="es-ES" sz="1600"/>
              <a:t>      Es importante que el indicador pueda verificarse en forma objetiva, independientemente de si es directo o indirecto. Por ello, junto a la especificación de indicadores se deben seleccionar los medios o fuentes apropiados de verificación.</a:t>
            </a:r>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algn="ctr"/>
            <a:r>
              <a:rPr lang="es-CO"/>
              <a:t>Tipos de indicadores</a:t>
            </a:r>
            <a:endParaRPr lang="es-ES"/>
          </a:p>
        </p:txBody>
      </p:sp>
      <p:sp>
        <p:nvSpPr>
          <p:cNvPr id="52227" name="Rectangle 3"/>
          <p:cNvSpPr>
            <a:spLocks noGrp="1" noChangeArrowheads="1"/>
          </p:cNvSpPr>
          <p:nvPr>
            <p:ph type="body" idx="1"/>
          </p:nvPr>
        </p:nvSpPr>
        <p:spPr/>
        <p:txBody>
          <a:bodyPr/>
          <a:lstStyle/>
          <a:p>
            <a:pPr algn="just">
              <a:lnSpc>
                <a:spcPct val="80000"/>
              </a:lnSpc>
            </a:pPr>
            <a:r>
              <a:rPr lang="es-ES" sz="1800" b="1">
                <a:solidFill>
                  <a:schemeClr val="folHlink"/>
                </a:solidFill>
              </a:rPr>
              <a:t>Indicadores de Impacto</a:t>
            </a:r>
            <a:r>
              <a:rPr lang="es-ES" sz="1800"/>
              <a:t>, que son medidas de desempeño para los objetivos del nivel más alto a los cuales apunta un proyecto.</a:t>
            </a:r>
          </a:p>
          <a:p>
            <a:pPr algn="just">
              <a:lnSpc>
                <a:spcPct val="80000"/>
              </a:lnSpc>
            </a:pPr>
            <a:endParaRPr lang="es-ES" sz="1800"/>
          </a:p>
          <a:p>
            <a:pPr algn="just">
              <a:lnSpc>
                <a:spcPct val="80000"/>
              </a:lnSpc>
            </a:pPr>
            <a:r>
              <a:rPr lang="es-ES" sz="1800" b="1">
                <a:solidFill>
                  <a:schemeClr val="folHlink"/>
                </a:solidFill>
              </a:rPr>
              <a:t>Indicadores de Propósito</a:t>
            </a:r>
            <a:r>
              <a:rPr lang="es-ES" sz="1800"/>
              <a:t>, que muy a menudo definen el cambio en el comportamiento de los beneficiarios del proyecto o el cambio en la manera en que funcionan las instituciones como resultado del proyecto. </a:t>
            </a:r>
          </a:p>
          <a:p>
            <a:pPr algn="just">
              <a:lnSpc>
                <a:spcPct val="80000"/>
              </a:lnSpc>
            </a:pPr>
            <a:endParaRPr lang="es-ES" sz="1800"/>
          </a:p>
          <a:p>
            <a:pPr algn="just">
              <a:lnSpc>
                <a:spcPct val="80000"/>
              </a:lnSpc>
            </a:pPr>
            <a:r>
              <a:rPr lang="es-ES" sz="1800" b="1">
                <a:solidFill>
                  <a:schemeClr val="folHlink"/>
                </a:solidFill>
              </a:rPr>
              <a:t>Indicadores de Productos</a:t>
            </a:r>
            <a:r>
              <a:rPr lang="es-ES" sz="1800">
                <a:solidFill>
                  <a:schemeClr val="folHlink"/>
                </a:solidFill>
              </a:rPr>
              <a:t>,</a:t>
            </a:r>
            <a:r>
              <a:rPr lang="es-ES" sz="1800"/>
              <a:t> los cuales establecen los marcos de referencia para la evaluación de los resultados del proyecto, ya que corresponde a la institución ejecutora producir los resultados esperados.</a:t>
            </a:r>
          </a:p>
          <a:p>
            <a:pPr algn="just">
              <a:lnSpc>
                <a:spcPct val="80000"/>
              </a:lnSpc>
            </a:pPr>
            <a:endParaRPr lang="es-ES" sz="1800" b="1"/>
          </a:p>
          <a:p>
            <a:pPr algn="just">
              <a:lnSpc>
                <a:spcPct val="80000"/>
              </a:lnSpc>
            </a:pPr>
            <a:r>
              <a:rPr lang="es-ES" sz="1800" b="1">
                <a:solidFill>
                  <a:schemeClr val="folHlink"/>
                </a:solidFill>
              </a:rPr>
              <a:t>Indicadores de Proceso</a:t>
            </a:r>
            <a:r>
              <a:rPr lang="es-ES" sz="1800"/>
              <a:t>, que son los indicadores del cumplimiento de las actividades programadas por el proyecto, con la pertinencia y calidad esperada. </a:t>
            </a:r>
          </a:p>
          <a:p>
            <a:pPr algn="just">
              <a:lnSpc>
                <a:spcPct val="80000"/>
              </a:lnSpc>
            </a:pPr>
            <a:endParaRPr lang="es-ES" sz="1800" b="1"/>
          </a:p>
          <a:p>
            <a:pPr algn="just">
              <a:lnSpc>
                <a:spcPct val="80000"/>
              </a:lnSpc>
            </a:pPr>
            <a:r>
              <a:rPr lang="es-ES" sz="1800" b="1">
                <a:solidFill>
                  <a:schemeClr val="folHlink"/>
                </a:solidFill>
              </a:rPr>
              <a:t>Indicadores de insumos</a:t>
            </a:r>
            <a:r>
              <a:rPr lang="es-ES" sz="1800"/>
              <a:t>, los cuales se refieren a los insumos o costos relacionados a la ejecución de actividades.</a:t>
            </a:r>
          </a:p>
          <a:p>
            <a:pPr algn="just">
              <a:lnSpc>
                <a:spcPct val="80000"/>
              </a:lnSpc>
              <a:buFont typeface="Wingdings" pitchFamily="2" charset="2"/>
              <a:buNone/>
            </a:pPr>
            <a:r>
              <a:rPr lang="es-ES" sz="1800"/>
              <a:t>. </a:t>
            </a:r>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a:r>
              <a:rPr lang="es-CO"/>
              <a:t>Clases de indicadores</a:t>
            </a:r>
            <a:endParaRPr lang="es-ES"/>
          </a:p>
        </p:txBody>
      </p:sp>
      <p:sp>
        <p:nvSpPr>
          <p:cNvPr id="53251" name="Rectangle 3"/>
          <p:cNvSpPr>
            <a:spLocks noGrp="1" noChangeArrowheads="1"/>
          </p:cNvSpPr>
          <p:nvPr>
            <p:ph type="body" idx="1"/>
          </p:nvPr>
        </p:nvSpPr>
        <p:spPr/>
        <p:txBody>
          <a:bodyPr/>
          <a:lstStyle/>
          <a:p>
            <a:pPr algn="just">
              <a:lnSpc>
                <a:spcPct val="80000"/>
              </a:lnSpc>
            </a:pPr>
            <a:r>
              <a:rPr lang="es-ES" sz="2400" b="1">
                <a:solidFill>
                  <a:schemeClr val="folHlink"/>
                </a:solidFill>
              </a:rPr>
              <a:t>Indicadores Directos</a:t>
            </a:r>
            <a:r>
              <a:rPr lang="es-ES" sz="2400"/>
              <a:t>, que comprenden a las variables directamente relacionadas al objetivo a medir. Por ejemplo, si el objetivo es reducir la mortalidad, un indicador apropiado podría ser la tasa de mortalidad infantil en tanto por mil.</a:t>
            </a:r>
          </a:p>
          <a:p>
            <a:pPr algn="just">
              <a:lnSpc>
                <a:spcPct val="80000"/>
              </a:lnSpc>
              <a:buFont typeface="Wingdings" pitchFamily="2" charset="2"/>
              <a:buNone/>
            </a:pPr>
            <a:r>
              <a:rPr lang="es-ES" sz="2400"/>
              <a:t/>
            </a:r>
            <a:br>
              <a:rPr lang="es-ES" sz="2400"/>
            </a:br>
            <a:r>
              <a:rPr lang="es-ES" sz="2400"/>
              <a:t/>
            </a:r>
            <a:br>
              <a:rPr lang="es-ES" sz="2400"/>
            </a:br>
            <a:r>
              <a:rPr lang="es-ES" sz="2400" b="1">
                <a:solidFill>
                  <a:schemeClr val="folHlink"/>
                </a:solidFill>
              </a:rPr>
              <a:t>Indicadores Indirectos</a:t>
            </a:r>
            <a:r>
              <a:rPr lang="es-ES" sz="2400"/>
              <a:t>, llamados también </a:t>
            </a:r>
            <a:r>
              <a:rPr lang="es-ES" sz="2400">
                <a:solidFill>
                  <a:schemeClr val="folHlink"/>
                </a:solidFill>
              </a:rPr>
              <a:t>PROXYs,</a:t>
            </a:r>
            <a:r>
              <a:rPr lang="es-ES" sz="2400"/>
              <a:t> que son formas aproximadas de medir determinados objetivos. La variable utilizada no tiene una relación directa con el objetivo que se busca medir</a:t>
            </a:r>
          </a:p>
        </p:txBody>
      </p:sp>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algn="ctr"/>
            <a:r>
              <a:rPr lang="es-CO">
                <a:solidFill>
                  <a:schemeClr val="bg1"/>
                </a:solidFill>
              </a:rPr>
              <a:t>Caracteres del indicador</a:t>
            </a:r>
            <a:endParaRPr lang="es-ES">
              <a:solidFill>
                <a:schemeClr val="bg1"/>
              </a:solidFill>
            </a:endParaRPr>
          </a:p>
        </p:txBody>
      </p:sp>
      <p:sp>
        <p:nvSpPr>
          <p:cNvPr id="54275" name="Rectangle 3"/>
          <p:cNvSpPr>
            <a:spLocks noGrp="1" noChangeArrowheads="1"/>
          </p:cNvSpPr>
          <p:nvPr>
            <p:ph type="body" idx="1"/>
          </p:nvPr>
        </p:nvSpPr>
        <p:spPr/>
        <p:txBody>
          <a:bodyPr/>
          <a:lstStyle/>
          <a:p>
            <a:pPr algn="just">
              <a:lnSpc>
                <a:spcPct val="90000"/>
              </a:lnSpc>
            </a:pPr>
            <a:r>
              <a:rPr lang="es-ES" sz="2800"/>
              <a:t>Los indicadores deben ser significativos y relevantes.</a:t>
            </a:r>
          </a:p>
          <a:p>
            <a:pPr algn="just">
              <a:lnSpc>
                <a:spcPct val="90000"/>
              </a:lnSpc>
            </a:pPr>
            <a:r>
              <a:rPr lang="es-ES" sz="2800"/>
              <a:t>Los datos requeridos para hacer cálculos deben ser factibles de una recopilación oportuna económica.</a:t>
            </a:r>
          </a:p>
          <a:p>
            <a:pPr algn="just">
              <a:lnSpc>
                <a:spcPct val="90000"/>
              </a:lnSpc>
            </a:pPr>
            <a:r>
              <a:rPr lang="es-ES" sz="2800"/>
              <a:t>Los indicadores y su cálculo deben estar acordes con la capacidad institucional de la entidad ejecutora.</a:t>
            </a:r>
          </a:p>
          <a:p>
            <a:pPr algn="just">
              <a:lnSpc>
                <a:spcPct val="90000"/>
              </a:lnSpc>
            </a:pPr>
            <a:r>
              <a:rPr lang="es-ES" sz="2800"/>
              <a:t>Todo buen indicador debe tener tres atributos básicos: </a:t>
            </a:r>
            <a:r>
              <a:rPr lang="es-ES" sz="2800">
                <a:solidFill>
                  <a:schemeClr val="folHlink"/>
                </a:solidFill>
              </a:rPr>
              <a:t>calidad, cantidad y tiempo</a:t>
            </a:r>
            <a:r>
              <a:rPr lang="es-ES" sz="2800"/>
              <a: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t="21255"/>
          <a:stretch>
            <a:fillRect/>
          </a:stretch>
        </p:blipFill>
        <p:spPr bwMode="auto">
          <a:xfrm>
            <a:off x="571472" y="785794"/>
            <a:ext cx="6981825" cy="1852609"/>
          </a:xfrm>
          <a:prstGeom prst="rect">
            <a:avLst/>
          </a:prstGeom>
          <a:noFill/>
          <a:ln w="9525">
            <a:noFill/>
            <a:miter lim="800000"/>
            <a:headEnd/>
            <a:tailEnd/>
          </a:ln>
          <a:effectLst/>
        </p:spPr>
      </p:pic>
      <p:pic>
        <p:nvPicPr>
          <p:cNvPr id="15363" name="Picture 3"/>
          <p:cNvPicPr>
            <a:picLocks noChangeAspect="1" noChangeArrowheads="1"/>
          </p:cNvPicPr>
          <p:nvPr/>
        </p:nvPicPr>
        <p:blipFill>
          <a:blip r:embed="rId3"/>
          <a:srcRect t="28226"/>
          <a:stretch>
            <a:fillRect/>
          </a:stretch>
        </p:blipFill>
        <p:spPr bwMode="auto">
          <a:xfrm>
            <a:off x="285720" y="3357562"/>
            <a:ext cx="7562850" cy="1271584"/>
          </a:xfrm>
          <a:prstGeom prst="rect">
            <a:avLst/>
          </a:prstGeom>
          <a:noFill/>
          <a:ln w="9525">
            <a:noFill/>
            <a:miter lim="800000"/>
            <a:headEnd/>
            <a:tailEnd/>
          </a:ln>
          <a:effectLst/>
        </p:spPr>
      </p:pic>
      <p:sp>
        <p:nvSpPr>
          <p:cNvPr id="4" name="3 CuadroTexto"/>
          <p:cNvSpPr txBox="1"/>
          <p:nvPr/>
        </p:nvSpPr>
        <p:spPr>
          <a:xfrm>
            <a:off x="6643702" y="214290"/>
            <a:ext cx="1928826"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Diagnóstico</a:t>
            </a:r>
          </a:p>
        </p:txBody>
      </p: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algn="ctr"/>
            <a:r>
              <a:rPr lang="es-CO"/>
              <a:t>Atributos del indicador</a:t>
            </a:r>
            <a:endParaRPr lang="es-ES"/>
          </a:p>
        </p:txBody>
      </p:sp>
      <p:sp>
        <p:nvSpPr>
          <p:cNvPr id="55299" name="Rectangle 3"/>
          <p:cNvSpPr>
            <a:spLocks noGrp="1" noChangeArrowheads="1"/>
          </p:cNvSpPr>
          <p:nvPr>
            <p:ph type="body" idx="1"/>
          </p:nvPr>
        </p:nvSpPr>
        <p:spPr/>
        <p:txBody>
          <a:bodyPr/>
          <a:lstStyle/>
          <a:p>
            <a:pPr>
              <a:lnSpc>
                <a:spcPct val="80000"/>
              </a:lnSpc>
            </a:pPr>
            <a:r>
              <a:rPr lang="es-ES" sz="2000" b="1"/>
              <a:t>El atributo de calidad </a:t>
            </a:r>
            <a:r>
              <a:rPr lang="es-ES" sz="2000"/>
              <a:t>se refiere a la variable empleada; por ejemplo, tasa de mortalidad infantil, ingreso per-cápita, tasa de analfabetismo, </a:t>
            </a:r>
            <a:r>
              <a:rPr lang="es-ES" sz="2000">
                <a:solidFill>
                  <a:schemeClr val="folHlink"/>
                </a:solidFill>
              </a:rPr>
              <a:t>hectáreas de tierra reforestadas</a:t>
            </a:r>
            <a:r>
              <a:rPr lang="es-ES" sz="2000"/>
              <a:t>, casos de violencia familiar atendidos, etc.2.  </a:t>
            </a:r>
          </a:p>
          <a:p>
            <a:pPr>
              <a:lnSpc>
                <a:spcPct val="80000"/>
              </a:lnSpc>
              <a:buFont typeface="Wingdings" pitchFamily="2" charset="2"/>
              <a:buNone/>
            </a:pPr>
            <a:endParaRPr lang="es-ES" sz="2000" b="1"/>
          </a:p>
          <a:p>
            <a:pPr algn="just">
              <a:lnSpc>
                <a:spcPct val="80000"/>
              </a:lnSpc>
            </a:pPr>
            <a:r>
              <a:rPr lang="es-ES" sz="2000" b="1"/>
              <a:t>El atributo de cantidad</a:t>
            </a:r>
            <a:r>
              <a:rPr lang="es-ES" sz="2000"/>
              <a:t> se refiere a la magnitud del objetivo que se espera alcanzar, por ejemplo reducción de la tasa de mortalidad infantil del 40 por mil al 20 por mil; incremento del ingreso per-cápita en 10%; reducción de la tasa de analfabetismo del 8% al 5%; etc.3.  </a:t>
            </a:r>
          </a:p>
          <a:p>
            <a:pPr>
              <a:lnSpc>
                <a:spcPct val="80000"/>
              </a:lnSpc>
            </a:pPr>
            <a:endParaRPr lang="es-ES" sz="2000" b="1"/>
          </a:p>
          <a:p>
            <a:pPr>
              <a:lnSpc>
                <a:spcPct val="80000"/>
              </a:lnSpc>
            </a:pPr>
            <a:r>
              <a:rPr lang="es-ES" sz="2000" b="1"/>
              <a:t>Atributo de tiempo</a:t>
            </a:r>
            <a:r>
              <a:rPr lang="es-ES" sz="2000"/>
              <a:t> se refiere al periodo en el cual se espera alcanzar el objetivo, y usualmente esta vinculado a la duración del proyecto. </a:t>
            </a:r>
          </a:p>
          <a:p>
            <a:pPr>
              <a:lnSpc>
                <a:spcPct val="80000"/>
              </a:lnSpc>
              <a:buFont typeface="Wingdings" pitchFamily="2" charset="2"/>
              <a:buNone/>
            </a:pPr>
            <a:r>
              <a:rPr lang="es-CO" sz="2000"/>
              <a:t>    </a:t>
            </a:r>
          </a:p>
          <a:p>
            <a:pPr algn="ctr">
              <a:lnSpc>
                <a:spcPct val="80000"/>
              </a:lnSpc>
              <a:buFont typeface="Wingdings" pitchFamily="2" charset="2"/>
              <a:buNone/>
            </a:pPr>
            <a:r>
              <a:rPr lang="es-CO" sz="2000">
                <a:solidFill>
                  <a:schemeClr val="folHlink"/>
                </a:solidFill>
              </a:rPr>
              <a:t>Es importante integrar  cada uno de los atributos</a:t>
            </a:r>
            <a:endParaRPr lang="es-ES" sz="2000">
              <a:solidFill>
                <a:schemeClr val="folHlink"/>
              </a:solidFill>
            </a:endParaRP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s-ES" b="1"/>
              <a:t>Los Medios de Verificación</a:t>
            </a:r>
            <a:r>
              <a:rPr lang="es-ES"/>
              <a:t> </a:t>
            </a:r>
          </a:p>
        </p:txBody>
      </p:sp>
      <p:sp>
        <p:nvSpPr>
          <p:cNvPr id="56323" name="Rectangle 3"/>
          <p:cNvSpPr>
            <a:spLocks noGrp="1" noChangeArrowheads="1"/>
          </p:cNvSpPr>
          <p:nvPr>
            <p:ph type="body" idx="1"/>
          </p:nvPr>
        </p:nvSpPr>
        <p:spPr/>
        <p:txBody>
          <a:bodyPr/>
          <a:lstStyle/>
          <a:p>
            <a:pPr algn="just">
              <a:lnSpc>
                <a:spcPct val="80000"/>
              </a:lnSpc>
            </a:pPr>
            <a:endParaRPr lang="es-ES" sz="2000"/>
          </a:p>
          <a:p>
            <a:pPr algn="just">
              <a:lnSpc>
                <a:spcPct val="80000"/>
              </a:lnSpc>
            </a:pPr>
            <a:r>
              <a:rPr lang="es-ES" sz="2000"/>
              <a:t>Los medios de verificación describen las fuentes de información necesarias para la recopilación de los datos que permiten el cálculo de los indicadores. </a:t>
            </a:r>
          </a:p>
          <a:p>
            <a:pPr algn="just">
              <a:lnSpc>
                <a:spcPct val="80000"/>
              </a:lnSpc>
            </a:pPr>
            <a:endParaRPr lang="es-ES" sz="2000"/>
          </a:p>
          <a:p>
            <a:pPr algn="just">
              <a:lnSpc>
                <a:spcPct val="80000"/>
              </a:lnSpc>
            </a:pPr>
            <a:r>
              <a:rPr lang="es-ES" sz="2000"/>
              <a:t>Por lo tanto, esta columna del marco lógico constituye la base del </a:t>
            </a:r>
            <a:r>
              <a:rPr lang="es-ES" sz="2000">
                <a:solidFill>
                  <a:schemeClr val="folHlink"/>
                </a:solidFill>
              </a:rPr>
              <a:t>sistema de monitoreo del proyecto. </a:t>
            </a:r>
          </a:p>
          <a:p>
            <a:pPr algn="just">
              <a:lnSpc>
                <a:spcPct val="80000"/>
              </a:lnSpc>
            </a:pPr>
            <a:endParaRPr lang="es-ES" sz="2000">
              <a:solidFill>
                <a:schemeClr val="folHlink"/>
              </a:solidFill>
            </a:endParaRPr>
          </a:p>
          <a:p>
            <a:pPr algn="just">
              <a:lnSpc>
                <a:spcPct val="80000"/>
              </a:lnSpc>
            </a:pPr>
            <a:r>
              <a:rPr lang="es-ES" sz="2000"/>
              <a:t>Por lo general, el sistema de monitoreo y evaluación describe los niveles, personas, eventos, procedimientos, documentos y datos que deben ser usados para realizar el seguimiento de la ejecución del proyecto.</a:t>
            </a:r>
          </a:p>
          <a:p>
            <a:pPr algn="just">
              <a:lnSpc>
                <a:spcPct val="80000"/>
              </a:lnSpc>
              <a:buFont typeface="Wingdings" pitchFamily="2" charset="2"/>
              <a:buNone/>
            </a:pPr>
            <a:r>
              <a:rPr lang="es-ES" sz="2000"/>
              <a:t> </a:t>
            </a:r>
            <a:br>
              <a:rPr lang="es-ES" sz="2000"/>
            </a:br>
            <a:r>
              <a:rPr lang="es-ES" sz="2000"/>
              <a:t/>
            </a:r>
            <a:br>
              <a:rPr lang="es-ES" sz="2000"/>
            </a:br>
            <a:endParaRPr lang="es-ES" sz="2000"/>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s-ES" b="1"/>
              <a:t>Los Medios de Verificación</a:t>
            </a:r>
            <a:r>
              <a:rPr lang="es-ES"/>
              <a:t> </a:t>
            </a:r>
          </a:p>
        </p:txBody>
      </p:sp>
      <p:sp>
        <p:nvSpPr>
          <p:cNvPr id="57347" name="Rectangle 3"/>
          <p:cNvSpPr>
            <a:spLocks noGrp="1" noChangeArrowheads="1"/>
          </p:cNvSpPr>
          <p:nvPr>
            <p:ph type="body" idx="1"/>
          </p:nvPr>
        </p:nvSpPr>
        <p:spPr/>
        <p:txBody>
          <a:bodyPr/>
          <a:lstStyle/>
          <a:p>
            <a:pPr algn="just">
              <a:lnSpc>
                <a:spcPct val="80000"/>
              </a:lnSpc>
            </a:pPr>
            <a:r>
              <a:rPr lang="es-ES" sz="2000"/>
              <a:t>Por norma un buen indicador debe ser </a:t>
            </a:r>
            <a:r>
              <a:rPr lang="es-ES" sz="2000" b="1"/>
              <a:t>verificable</a:t>
            </a:r>
            <a:r>
              <a:rPr lang="es-ES" sz="2000"/>
              <a:t> por algún medio. </a:t>
            </a:r>
          </a:p>
          <a:p>
            <a:pPr algn="just">
              <a:lnSpc>
                <a:spcPct val="80000"/>
              </a:lnSpc>
            </a:pPr>
            <a:endParaRPr lang="es-ES" sz="2000"/>
          </a:p>
          <a:p>
            <a:pPr algn="just">
              <a:lnSpc>
                <a:spcPct val="80000"/>
              </a:lnSpc>
            </a:pPr>
            <a:r>
              <a:rPr lang="es-ES" sz="2000"/>
              <a:t>Por tanto, el valor de un indicador se limita o amplía por los medios que se dispongan para verificarlo. </a:t>
            </a:r>
          </a:p>
          <a:p>
            <a:pPr algn="just">
              <a:lnSpc>
                <a:spcPct val="80000"/>
              </a:lnSpc>
            </a:pPr>
            <a:endParaRPr lang="es-ES" sz="2000"/>
          </a:p>
          <a:p>
            <a:pPr algn="just">
              <a:lnSpc>
                <a:spcPct val="80000"/>
              </a:lnSpc>
            </a:pPr>
            <a:r>
              <a:rPr lang="es-ES" sz="2000"/>
              <a:t>Si se requiere una encuesta amplia para obtener los datos necesarios para verificar el indicador y si el proyecto no tiene fondos para pagar la encuesta, entonces debiera buscarse otro indicador. </a:t>
            </a:r>
          </a:p>
          <a:p>
            <a:pPr algn="just">
              <a:lnSpc>
                <a:spcPct val="80000"/>
              </a:lnSpc>
            </a:pPr>
            <a:endParaRPr lang="es-ES" sz="2000"/>
          </a:p>
          <a:p>
            <a:pPr algn="just">
              <a:lnSpc>
                <a:spcPct val="80000"/>
              </a:lnSpc>
            </a:pPr>
            <a:r>
              <a:rPr lang="es-ES" sz="2000"/>
              <a:t>La verificación de algunos indicadores podrían requerir simplemente de una rápida revisión de registros en oficinas públicas (fuentes secundarias de información), mientras que otros requieren para su verificación de la recolección y análisis sofisticados de datos (fuentes primarias de información) </a:t>
            </a:r>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algn="ctr"/>
            <a:r>
              <a:rPr lang="es-ES" b="1"/>
              <a:t>Los Supuestos</a:t>
            </a:r>
          </a:p>
        </p:txBody>
      </p:sp>
      <p:sp>
        <p:nvSpPr>
          <p:cNvPr id="58371" name="Rectangle 3"/>
          <p:cNvSpPr>
            <a:spLocks noGrp="1" noChangeArrowheads="1"/>
          </p:cNvSpPr>
          <p:nvPr>
            <p:ph type="body" idx="1"/>
          </p:nvPr>
        </p:nvSpPr>
        <p:spPr/>
        <p:txBody>
          <a:bodyPr/>
          <a:lstStyle/>
          <a:p>
            <a:pPr>
              <a:lnSpc>
                <a:spcPct val="80000"/>
              </a:lnSpc>
            </a:pPr>
            <a:r>
              <a:rPr lang="es-ES" sz="1600"/>
              <a:t>Un proyecto nunca se ejecuta en el vacío social, ni es un experimento de laboratorio en el cual se puedan determinar a voluntad las variables que intervienen en el proceso. </a:t>
            </a:r>
          </a:p>
          <a:p>
            <a:pPr>
              <a:lnSpc>
                <a:spcPct val="80000"/>
              </a:lnSpc>
            </a:pPr>
            <a:endParaRPr lang="es-ES" sz="1600"/>
          </a:p>
          <a:p>
            <a:pPr>
              <a:lnSpc>
                <a:spcPct val="80000"/>
              </a:lnSpc>
            </a:pPr>
            <a:r>
              <a:rPr lang="es-ES" sz="1600"/>
              <a:t>Por el contrario, todo proyecto afronta riesgos, ya sea de carácter natural, político-social, cultural o de otra índole, que podrían ocasionar el fracaso del proyecto, pese a su buena gerencia. </a:t>
            </a:r>
          </a:p>
          <a:p>
            <a:pPr>
              <a:lnSpc>
                <a:spcPct val="80000"/>
              </a:lnSpc>
            </a:pPr>
            <a:endParaRPr lang="es-ES" sz="1600"/>
          </a:p>
          <a:p>
            <a:pPr>
              <a:lnSpc>
                <a:spcPct val="80000"/>
              </a:lnSpc>
            </a:pPr>
            <a:r>
              <a:rPr lang="es-ES" sz="1600"/>
              <a:t>El marco lógico permite la incorporación de estas condiciones del entorno en el diseño del proyecto, a través de la columna de supuestos. </a:t>
            </a:r>
            <a:br>
              <a:rPr lang="es-ES" sz="1600"/>
            </a:br>
            <a:r>
              <a:rPr lang="es-ES" sz="1600"/>
              <a:t/>
            </a:r>
            <a:br>
              <a:rPr lang="es-ES" sz="1600"/>
            </a:br>
            <a:r>
              <a:rPr lang="es-ES" sz="1600"/>
              <a:t>Los </a:t>
            </a:r>
            <a:r>
              <a:rPr lang="es-ES" sz="1600" b="1"/>
              <a:t>supuestos</a:t>
            </a:r>
            <a:r>
              <a:rPr lang="es-ES" sz="1600"/>
              <a:t> son enunciados sobre la incertidumbre que existe en cada uno de los niveles de la jerarquía de objetivos. </a:t>
            </a:r>
          </a:p>
          <a:p>
            <a:pPr>
              <a:lnSpc>
                <a:spcPct val="80000"/>
              </a:lnSpc>
            </a:pPr>
            <a:endParaRPr lang="es-ES" sz="1600"/>
          </a:p>
          <a:p>
            <a:pPr>
              <a:lnSpc>
                <a:spcPct val="80000"/>
              </a:lnSpc>
            </a:pPr>
            <a:r>
              <a:rPr lang="es-ES" sz="1600"/>
              <a:t>Representan condiciones que deben existir para que el proyecto tenga éxito, pero que no están bajo el control directo de la institución ejecutora.</a:t>
            </a:r>
          </a:p>
          <a:p>
            <a:pPr>
              <a:lnSpc>
                <a:spcPct val="80000"/>
              </a:lnSpc>
            </a:pPr>
            <a:endParaRPr lang="es-ES" sz="1600"/>
          </a:p>
          <a:p>
            <a:pPr>
              <a:lnSpc>
                <a:spcPct val="80000"/>
              </a:lnSpc>
            </a:pPr>
            <a:r>
              <a:rPr lang="es-ES" sz="1600"/>
              <a:t>Los supuestos son, por ende, variables exógenas</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algn="ctr"/>
            <a:r>
              <a:rPr lang="es-ES" sz="2400" b="1"/>
              <a:t>Riesgos y Análisis de Sensibilidad</a:t>
            </a:r>
          </a:p>
        </p:txBody>
      </p:sp>
      <p:sp>
        <p:nvSpPr>
          <p:cNvPr id="59395" name="Rectangle 3"/>
          <p:cNvSpPr>
            <a:spLocks noGrp="1" noChangeArrowheads="1"/>
          </p:cNvSpPr>
          <p:nvPr>
            <p:ph type="body" idx="1"/>
          </p:nvPr>
        </p:nvSpPr>
        <p:spPr/>
        <p:txBody>
          <a:bodyPr/>
          <a:lstStyle/>
          <a:p>
            <a:pPr algn="just">
              <a:lnSpc>
                <a:spcPct val="80000"/>
              </a:lnSpc>
            </a:pPr>
            <a:r>
              <a:rPr lang="es-ES" sz="2000"/>
              <a:t>Los supuestos representan un juicio sobre la probabilidad de éxito del proyecto que comparten la institución ejecutora y el organismo de financiación, ya que establecen las condiciones que deben existir para lograr el próximo nivel de la jerarquía de objetivos. </a:t>
            </a:r>
          </a:p>
          <a:p>
            <a:pPr algn="just">
              <a:lnSpc>
                <a:spcPct val="80000"/>
              </a:lnSpc>
            </a:pPr>
            <a:endParaRPr lang="es-ES" sz="2000"/>
          </a:p>
          <a:p>
            <a:pPr algn="just">
              <a:lnSpc>
                <a:spcPct val="80000"/>
              </a:lnSpc>
            </a:pPr>
            <a:r>
              <a:rPr lang="es-ES" sz="2000"/>
              <a:t>Cuanto menor sea la incertidumbre de que ciertos supuestos sean válidos, mayor será la probabilidad de éxito. </a:t>
            </a:r>
          </a:p>
          <a:p>
            <a:pPr algn="just">
              <a:lnSpc>
                <a:spcPct val="80000"/>
              </a:lnSpc>
            </a:pPr>
            <a:endParaRPr lang="es-ES" sz="2000"/>
          </a:p>
          <a:p>
            <a:pPr algn="just">
              <a:lnSpc>
                <a:spcPct val="80000"/>
              </a:lnSpc>
            </a:pPr>
            <a:r>
              <a:rPr lang="es-ES" sz="2000"/>
              <a:t>Los especialistas están de acuerdo en que el hecho de no prestar atención a los supuestos casi siempre hace que un proyecto se desvíe de su curso. </a:t>
            </a:r>
          </a:p>
          <a:p>
            <a:pPr algn="just">
              <a:lnSpc>
                <a:spcPct val="80000"/>
              </a:lnSpc>
              <a:buFont typeface="Wingdings" pitchFamily="2" charset="2"/>
              <a:buNone/>
            </a:pPr>
            <a:r>
              <a:rPr lang="es-ES" sz="2000"/>
              <a:t/>
            </a:r>
            <a:br>
              <a:rPr lang="es-ES" sz="2000"/>
            </a:br>
            <a:r>
              <a:rPr lang="es-ES" sz="2000"/>
              <a:t/>
            </a:r>
            <a:br>
              <a:rPr lang="es-ES" sz="2000"/>
            </a:br>
            <a:endParaRPr lang="es-ES" sz="2000"/>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algn="ctr"/>
            <a:r>
              <a:rPr lang="es-ES" sz="2400" b="1"/>
              <a:t>Riesgos y Análisis de Sensibilidad</a:t>
            </a:r>
          </a:p>
        </p:txBody>
      </p:sp>
      <p:sp>
        <p:nvSpPr>
          <p:cNvPr id="60419" name="Rectangle 3"/>
          <p:cNvSpPr>
            <a:spLocks noGrp="1" noChangeArrowheads="1"/>
          </p:cNvSpPr>
          <p:nvPr>
            <p:ph type="body" idx="1"/>
          </p:nvPr>
        </p:nvSpPr>
        <p:spPr/>
        <p:txBody>
          <a:bodyPr>
            <a:normAutofit lnSpcReduction="10000"/>
          </a:bodyPr>
          <a:lstStyle/>
          <a:p>
            <a:pPr algn="just">
              <a:lnSpc>
                <a:spcPct val="80000"/>
              </a:lnSpc>
            </a:pPr>
            <a:r>
              <a:rPr lang="es-ES" sz="2000" dirty="0"/>
              <a:t>Los riesgos o amenazas del proyecto tienen fuentes de diversa índole: </a:t>
            </a:r>
          </a:p>
          <a:p>
            <a:pPr lvl="1" algn="just">
              <a:lnSpc>
                <a:spcPct val="80000"/>
              </a:lnSpc>
            </a:pPr>
            <a:endParaRPr lang="es-ES" sz="2000" dirty="0"/>
          </a:p>
          <a:p>
            <a:pPr lvl="1" algn="just">
              <a:lnSpc>
                <a:spcPct val="80000"/>
              </a:lnSpc>
            </a:pPr>
            <a:r>
              <a:rPr lang="es-ES" sz="2000" b="1" dirty="0">
                <a:solidFill>
                  <a:schemeClr val="folHlink"/>
                </a:solidFill>
              </a:rPr>
              <a:t>culturales o étnicas</a:t>
            </a:r>
            <a:r>
              <a:rPr lang="es-ES" sz="2000" dirty="0"/>
              <a:t> (que podrían inducir al rechazo del proyecto por parte de la población objetivo); </a:t>
            </a:r>
          </a:p>
          <a:p>
            <a:pPr lvl="1" algn="just">
              <a:lnSpc>
                <a:spcPct val="80000"/>
              </a:lnSpc>
            </a:pPr>
            <a:endParaRPr lang="es-ES" sz="2000" dirty="0"/>
          </a:p>
          <a:p>
            <a:pPr lvl="1" algn="just">
              <a:lnSpc>
                <a:spcPct val="80000"/>
              </a:lnSpc>
            </a:pPr>
            <a:r>
              <a:rPr lang="es-ES" sz="2000" b="1" dirty="0">
                <a:solidFill>
                  <a:schemeClr val="folHlink"/>
                </a:solidFill>
              </a:rPr>
              <a:t>político- económico-sociales</a:t>
            </a:r>
            <a:r>
              <a:rPr lang="es-ES" sz="2000" dirty="0"/>
              <a:t> (incluyendo las políticas gubernamentales, aspectos tecnológicos y legales), que podrían alterar las reglas de juego que hacen viable a corto y largo plazo el proyecto; </a:t>
            </a:r>
          </a:p>
          <a:p>
            <a:pPr lvl="1" algn="just">
              <a:lnSpc>
                <a:spcPct val="80000"/>
              </a:lnSpc>
            </a:pPr>
            <a:endParaRPr lang="es-ES" sz="2000" dirty="0"/>
          </a:p>
          <a:p>
            <a:pPr lvl="1" algn="just">
              <a:lnSpc>
                <a:spcPct val="80000"/>
              </a:lnSpc>
            </a:pPr>
            <a:r>
              <a:rPr lang="es-ES" sz="2000" b="1" dirty="0">
                <a:solidFill>
                  <a:schemeClr val="folHlink"/>
                </a:solidFill>
              </a:rPr>
              <a:t>naturales</a:t>
            </a:r>
            <a:r>
              <a:rPr lang="es-ES" sz="2000" dirty="0"/>
              <a:t>, que podrían tornar inapropiadas las condiciones climáticas para ciertos proyectos, especialmente en el caso de inversiones relacionadas a actividades extractivas (fragmentación, agricultura, silvicultura, pesca, etc.).</a:t>
            </a:r>
          </a:p>
          <a:p>
            <a:pPr lvl="1" algn="just">
              <a:lnSpc>
                <a:spcPct val="80000"/>
              </a:lnSpc>
              <a:buFont typeface="Wingdings" pitchFamily="2" charset="2"/>
              <a:buNone/>
            </a:pPr>
            <a:r>
              <a:rPr lang="es-ES" sz="2000" dirty="0"/>
              <a:t/>
            </a:r>
            <a:br>
              <a:rPr lang="es-ES" sz="2000" dirty="0"/>
            </a:br>
            <a:r>
              <a:rPr lang="es-ES" sz="2000" dirty="0"/>
              <a:t/>
            </a:r>
            <a:br>
              <a:rPr lang="es-ES" sz="2000" dirty="0"/>
            </a:br>
            <a:endParaRPr lang="es-ES" sz="2000" dirty="0"/>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s-ES" sz="2400" b="1"/>
              <a:t>Riesgos y Análisis de Sensibilidad</a:t>
            </a:r>
          </a:p>
        </p:txBody>
      </p:sp>
      <p:sp>
        <p:nvSpPr>
          <p:cNvPr id="61443" name="Rectangle 3"/>
          <p:cNvSpPr>
            <a:spLocks noGrp="1" noChangeArrowheads="1"/>
          </p:cNvSpPr>
          <p:nvPr>
            <p:ph type="body" idx="1"/>
          </p:nvPr>
        </p:nvSpPr>
        <p:spPr/>
        <p:txBody>
          <a:bodyPr/>
          <a:lstStyle/>
          <a:p>
            <a:pPr algn="just">
              <a:lnSpc>
                <a:spcPct val="80000"/>
              </a:lnSpc>
            </a:pPr>
            <a:r>
              <a:rPr lang="es-ES" sz="2000">
                <a:solidFill>
                  <a:schemeClr val="folHlink"/>
                </a:solidFill>
              </a:rPr>
              <a:t>El entorno social, económico, político, cultural y natural,</a:t>
            </a:r>
            <a:r>
              <a:rPr lang="es-ES" sz="2000"/>
              <a:t> al tiempo que constituye la base objetiva que sustenta una intervención, bajo determinadas circunstancias podrían representar riesgos al desenvolvimiento del proyecto. </a:t>
            </a:r>
          </a:p>
          <a:p>
            <a:pPr algn="just">
              <a:lnSpc>
                <a:spcPct val="80000"/>
              </a:lnSpc>
            </a:pPr>
            <a:endParaRPr lang="es-ES" sz="2000"/>
          </a:p>
          <a:p>
            <a:pPr algn="just">
              <a:lnSpc>
                <a:spcPct val="80000"/>
              </a:lnSpc>
            </a:pPr>
            <a:r>
              <a:rPr lang="es-ES" sz="2000"/>
              <a:t>Dichos riesgos podrían, en ocasiones, ser neutralizables, pero en otras podrían ser el indicio de una alteración estructural en el entorno. </a:t>
            </a:r>
          </a:p>
          <a:p>
            <a:pPr algn="just">
              <a:lnSpc>
                <a:spcPct val="80000"/>
              </a:lnSpc>
            </a:pPr>
            <a:endParaRPr lang="es-ES" sz="2000"/>
          </a:p>
          <a:p>
            <a:pPr algn="just">
              <a:lnSpc>
                <a:spcPct val="80000"/>
              </a:lnSpc>
            </a:pPr>
            <a:r>
              <a:rPr lang="es-ES" sz="2000"/>
              <a:t>En el primer caso, deben ser incorporadas las correspondientes medidas de mitigación o neutralización en el marco de la estrategia del proyecto. </a:t>
            </a:r>
          </a:p>
          <a:p>
            <a:pPr algn="just">
              <a:lnSpc>
                <a:spcPct val="80000"/>
              </a:lnSpc>
            </a:pPr>
            <a:endParaRPr lang="es-ES" sz="2000"/>
          </a:p>
          <a:p>
            <a:pPr algn="just">
              <a:lnSpc>
                <a:spcPct val="80000"/>
              </a:lnSpc>
            </a:pPr>
            <a:r>
              <a:rPr lang="es-ES" sz="2000"/>
              <a:t>Si en cambio, los riesgos son de carácter no neutralizable y de ocurrencia muy probable durante la vigencia del proyecto, este sería inviable.  </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s-ES" sz="3200" b="1" dirty="0"/>
              <a:t>Riesgos y  Medios  de Neutralización</a:t>
            </a:r>
            <a:r>
              <a:rPr lang="es-ES" sz="3800" b="1" dirty="0"/>
              <a:t> </a:t>
            </a:r>
            <a:r>
              <a:rPr lang="es-ES" sz="3800" b="1" dirty="0" smtClean="0"/>
              <a:t/>
            </a:r>
            <a:br>
              <a:rPr lang="es-ES" sz="3800" b="1" dirty="0" smtClean="0"/>
            </a:br>
            <a:endParaRPr lang="es-ES" sz="1200" dirty="0"/>
          </a:p>
        </p:txBody>
      </p:sp>
      <p:sp>
        <p:nvSpPr>
          <p:cNvPr id="62467" name="Rectangle 3"/>
          <p:cNvSpPr>
            <a:spLocks noGrp="1" noChangeArrowheads="1"/>
          </p:cNvSpPr>
          <p:nvPr>
            <p:ph type="body" idx="1"/>
          </p:nvPr>
        </p:nvSpPr>
        <p:spPr/>
        <p:txBody>
          <a:bodyPr/>
          <a:lstStyle/>
          <a:p>
            <a:pPr algn="just">
              <a:lnSpc>
                <a:spcPct val="80000"/>
              </a:lnSpc>
            </a:pPr>
            <a:r>
              <a:rPr lang="es-ES" sz="1800" dirty="0"/>
              <a:t>El análisis de riesgos es la parte que suele presentar mayores dificultades en la elaboración del marco lógico. </a:t>
            </a:r>
          </a:p>
          <a:p>
            <a:pPr algn="just">
              <a:lnSpc>
                <a:spcPct val="80000"/>
              </a:lnSpc>
            </a:pPr>
            <a:endParaRPr lang="es-ES" sz="1800" dirty="0"/>
          </a:p>
          <a:p>
            <a:pPr lvl="1" algn="just">
              <a:lnSpc>
                <a:spcPct val="80000"/>
              </a:lnSpc>
            </a:pPr>
            <a:r>
              <a:rPr lang="es-ES" sz="1600" dirty="0">
                <a:solidFill>
                  <a:schemeClr val="folHlink"/>
                </a:solidFill>
              </a:rPr>
              <a:t>En primer lugar, se identifica la(s) fuente(s) de riesgo</a:t>
            </a:r>
            <a:r>
              <a:rPr lang="es-ES" sz="1600" dirty="0"/>
              <a:t>. Por ejemplo, en un proyecto de mejoramiento de la productividad agropecuaria, podrían ser el clima y el mercado.</a:t>
            </a:r>
          </a:p>
          <a:p>
            <a:pPr lvl="1" algn="just">
              <a:lnSpc>
                <a:spcPct val="80000"/>
              </a:lnSpc>
            </a:pPr>
            <a:endParaRPr lang="es-ES" sz="1600" dirty="0"/>
          </a:p>
          <a:p>
            <a:pPr lvl="1" algn="just">
              <a:lnSpc>
                <a:spcPct val="80000"/>
              </a:lnSpc>
            </a:pPr>
            <a:r>
              <a:rPr lang="es-ES" sz="1600" dirty="0">
                <a:solidFill>
                  <a:schemeClr val="folHlink"/>
                </a:solidFill>
              </a:rPr>
              <a:t>En segundo lugar, se precisa la naturaleza del riesgo</a:t>
            </a:r>
            <a:r>
              <a:rPr lang="es-ES" sz="1600" dirty="0"/>
              <a:t> derivado de la fuente de riesgo. Por ejemplo, la caída brusca de los precios de los productos agrícolas.</a:t>
            </a:r>
          </a:p>
          <a:p>
            <a:pPr lvl="1" algn="just">
              <a:lnSpc>
                <a:spcPct val="80000"/>
              </a:lnSpc>
            </a:pPr>
            <a:endParaRPr lang="es-ES" sz="1600" dirty="0"/>
          </a:p>
          <a:p>
            <a:pPr lvl="1" algn="just">
              <a:lnSpc>
                <a:spcPct val="80000"/>
              </a:lnSpc>
            </a:pPr>
            <a:r>
              <a:rPr lang="es-ES" sz="1600" dirty="0">
                <a:solidFill>
                  <a:schemeClr val="folHlink"/>
                </a:solidFill>
              </a:rPr>
              <a:t>En tercer lugar, se cuestiona el carácter del riesgo concreto</a:t>
            </a:r>
            <a:r>
              <a:rPr lang="es-ES" sz="1600" dirty="0"/>
              <a:t>: ¿es neutralizable o no?. </a:t>
            </a:r>
          </a:p>
          <a:p>
            <a:pPr lvl="1" algn="just">
              <a:lnSpc>
                <a:spcPct val="80000"/>
              </a:lnSpc>
              <a:buFont typeface="Wingdings" pitchFamily="2" charset="2"/>
              <a:buNone/>
            </a:pPr>
            <a:r>
              <a:rPr lang="es-ES" sz="1600" dirty="0"/>
              <a:t>	</a:t>
            </a:r>
          </a:p>
          <a:p>
            <a:pPr lvl="1" algn="just">
              <a:lnSpc>
                <a:spcPct val="80000"/>
              </a:lnSpc>
              <a:buFont typeface="Wingdings" pitchFamily="2" charset="2"/>
              <a:buNone/>
            </a:pPr>
            <a:r>
              <a:rPr lang="es-ES" sz="1600" dirty="0"/>
              <a:t>	Si fuera neutralizable, inmediatamente se derivan los medios de neutralización correspondientes y se incorporan a la columna de objetivos del proyecto, ya sea como componente o como una actividad adicional dentro de un componente. </a:t>
            </a:r>
          </a:p>
          <a:p>
            <a:pPr lvl="1" algn="just">
              <a:lnSpc>
                <a:spcPct val="80000"/>
              </a:lnSpc>
              <a:buFont typeface="Wingdings" pitchFamily="2" charset="2"/>
              <a:buNone/>
            </a:pPr>
            <a:endParaRPr lang="es-ES" sz="1600"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algn="ctr"/>
            <a:r>
              <a:rPr lang="es-ES" sz="3200" b="1"/>
              <a:t>Riesgos y  Medios  de Neutralización</a:t>
            </a:r>
            <a:r>
              <a:rPr lang="es-ES" sz="3800" b="1"/>
              <a:t> </a:t>
            </a:r>
            <a:endParaRPr lang="es-ES" sz="3800"/>
          </a:p>
        </p:txBody>
      </p:sp>
      <p:sp>
        <p:nvSpPr>
          <p:cNvPr id="63491" name="Rectangle 3"/>
          <p:cNvSpPr>
            <a:spLocks noGrp="1" noChangeArrowheads="1"/>
          </p:cNvSpPr>
          <p:nvPr>
            <p:ph type="body" idx="1"/>
          </p:nvPr>
        </p:nvSpPr>
        <p:spPr/>
        <p:txBody>
          <a:bodyPr>
            <a:normAutofit lnSpcReduction="10000"/>
          </a:bodyPr>
          <a:lstStyle/>
          <a:p>
            <a:pPr algn="just">
              <a:lnSpc>
                <a:spcPct val="80000"/>
              </a:lnSpc>
            </a:pPr>
            <a:r>
              <a:rPr lang="es-ES" sz="1800" dirty="0"/>
              <a:t>Recuérdese que la columna de objetivos contiene por lo general los factores controlables del proyecto.</a:t>
            </a:r>
          </a:p>
          <a:p>
            <a:pPr algn="just">
              <a:lnSpc>
                <a:spcPct val="80000"/>
              </a:lnSpc>
            </a:pPr>
            <a:endParaRPr lang="es-ES" sz="1800" dirty="0"/>
          </a:p>
          <a:p>
            <a:pPr algn="just">
              <a:lnSpc>
                <a:spcPct val="80000"/>
              </a:lnSpc>
            </a:pPr>
            <a:r>
              <a:rPr lang="es-ES" sz="1800" dirty="0"/>
              <a:t>Si no fueran neutralizables, entonces, se haría una segunda interrogante: </a:t>
            </a:r>
          </a:p>
          <a:p>
            <a:pPr algn="just">
              <a:lnSpc>
                <a:spcPct val="80000"/>
              </a:lnSpc>
            </a:pPr>
            <a:endParaRPr lang="es-ES" sz="1800" dirty="0">
              <a:solidFill>
                <a:schemeClr val="folHlink"/>
              </a:solidFill>
            </a:endParaRPr>
          </a:p>
          <a:p>
            <a:pPr lvl="1" algn="just">
              <a:lnSpc>
                <a:spcPct val="80000"/>
              </a:lnSpc>
            </a:pPr>
            <a:r>
              <a:rPr lang="es-ES" sz="1800" dirty="0">
                <a:solidFill>
                  <a:schemeClr val="folHlink"/>
                </a:solidFill>
              </a:rPr>
              <a:t>¿es probable que el riesgo se presente durante la vigencia y en el ámbito del proyecto?</a:t>
            </a:r>
            <a:r>
              <a:rPr lang="es-ES" sz="1800" dirty="0"/>
              <a:t> </a:t>
            </a:r>
            <a:endParaRPr lang="es-ES" sz="1800" dirty="0" smtClean="0"/>
          </a:p>
          <a:p>
            <a:pPr lvl="1" algn="just">
              <a:lnSpc>
                <a:spcPct val="80000"/>
              </a:lnSpc>
              <a:buNone/>
            </a:pPr>
            <a:endParaRPr lang="es-ES" sz="1800" dirty="0"/>
          </a:p>
          <a:p>
            <a:pPr lvl="2" algn="just">
              <a:lnSpc>
                <a:spcPct val="80000"/>
              </a:lnSpc>
            </a:pPr>
            <a:r>
              <a:rPr lang="es-ES" sz="1800" dirty="0"/>
              <a:t>si la respuesta fuera negativa, el proyecto sería viable y el supuesto seria expresado en términos de un riesgo negado.</a:t>
            </a:r>
          </a:p>
          <a:p>
            <a:pPr lvl="1" algn="just">
              <a:lnSpc>
                <a:spcPct val="80000"/>
              </a:lnSpc>
            </a:pPr>
            <a:endParaRPr lang="es-ES" sz="1800" dirty="0"/>
          </a:p>
          <a:p>
            <a:pPr lvl="1">
              <a:lnSpc>
                <a:spcPct val="80000"/>
              </a:lnSpc>
            </a:pPr>
            <a:r>
              <a:rPr lang="es-ES" sz="1800" dirty="0"/>
              <a:t>Por ejemplo, si la caída de precios de los productos agrícolas es un riesgo de carácter no neutralizable pero no es probable de que ocurra durante la duración del proyecto, el supuesto quedaría expresado de la siguiente manera:</a:t>
            </a:r>
            <a:br>
              <a:rPr lang="es-ES" sz="1800" dirty="0"/>
            </a:br>
            <a:r>
              <a:rPr lang="es-ES" sz="1800" dirty="0"/>
              <a:t/>
            </a:r>
            <a:br>
              <a:rPr lang="es-ES" sz="1800" dirty="0"/>
            </a:br>
            <a:r>
              <a:rPr lang="es-ES" sz="1800" dirty="0"/>
              <a:t>	</a:t>
            </a:r>
            <a:r>
              <a:rPr lang="es-ES" sz="1800" i="1" dirty="0"/>
              <a:t>“No habrá caída de los precios de los productos agrícolas”</a:t>
            </a:r>
            <a:br>
              <a:rPr lang="es-ES" sz="1800" i="1" dirty="0"/>
            </a:br>
            <a:r>
              <a:rPr lang="es-ES" sz="1800" dirty="0"/>
              <a:t/>
            </a:r>
            <a:br>
              <a:rPr lang="es-ES" sz="1800" dirty="0"/>
            </a:br>
            <a:r>
              <a:rPr lang="es-ES" sz="1800" dirty="0"/>
              <a:t/>
            </a:r>
            <a:br>
              <a:rPr lang="es-ES" sz="1800" dirty="0"/>
            </a:br>
            <a:endParaRPr lang="es-ES" sz="1800"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algn="ctr"/>
            <a:r>
              <a:rPr lang="es-ES" sz="3200" b="1"/>
              <a:t>Riesgos y  Medios  de Neutralización</a:t>
            </a:r>
            <a:r>
              <a:rPr lang="es-ES" sz="3800" b="1"/>
              <a:t> </a:t>
            </a:r>
            <a:endParaRPr lang="es-ES" sz="3800"/>
          </a:p>
        </p:txBody>
      </p:sp>
      <p:sp>
        <p:nvSpPr>
          <p:cNvPr id="64515" name="Rectangle 3"/>
          <p:cNvSpPr>
            <a:spLocks noGrp="1" noChangeArrowheads="1"/>
          </p:cNvSpPr>
          <p:nvPr>
            <p:ph type="body" idx="1"/>
          </p:nvPr>
        </p:nvSpPr>
        <p:spPr/>
        <p:txBody>
          <a:bodyPr/>
          <a:lstStyle/>
          <a:p>
            <a:pPr algn="just">
              <a:lnSpc>
                <a:spcPct val="90000"/>
              </a:lnSpc>
            </a:pPr>
            <a:r>
              <a:rPr lang="es-ES" sz="2800"/>
              <a:t>Por su parte, si se estima que el clima, en el ámbito y durante la vigencia del proyecto, será favorable, el supuesto podría ser:</a:t>
            </a:r>
          </a:p>
          <a:p>
            <a:pPr lvl="1" algn="just">
              <a:lnSpc>
                <a:spcPct val="90000"/>
              </a:lnSpc>
            </a:pPr>
            <a:endParaRPr lang="es-ES"/>
          </a:p>
          <a:p>
            <a:pPr lvl="1" algn="just">
              <a:lnSpc>
                <a:spcPct val="90000"/>
              </a:lnSpc>
            </a:pPr>
            <a:r>
              <a:rPr lang="es-ES"/>
              <a:t>“</a:t>
            </a:r>
            <a:r>
              <a:rPr lang="es-ES">
                <a:solidFill>
                  <a:schemeClr val="folHlink"/>
                </a:solidFill>
              </a:rPr>
              <a:t>No habrá sequía</a:t>
            </a:r>
            <a:r>
              <a:rPr lang="es-ES"/>
              <a:t>” (para proyectos de lugares cuyo riesgo climático principalmente es la sequía)</a:t>
            </a:r>
          </a:p>
          <a:p>
            <a:pPr lvl="1" algn="just">
              <a:lnSpc>
                <a:spcPct val="90000"/>
              </a:lnSpc>
            </a:pPr>
            <a:endParaRPr lang="es-ES"/>
          </a:p>
          <a:p>
            <a:pPr lvl="1" algn="just">
              <a:lnSpc>
                <a:spcPct val="90000"/>
              </a:lnSpc>
            </a:pPr>
            <a:r>
              <a:rPr lang="es-ES">
                <a:solidFill>
                  <a:schemeClr val="folHlink"/>
                </a:solidFill>
              </a:rPr>
              <a:t>“No habrá inundación”</a:t>
            </a:r>
            <a:r>
              <a:rPr lang="es-ES"/>
              <a:t> (para proyectos cuyo riesgo principal es la inundación)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srcRect t="27881"/>
          <a:stretch>
            <a:fillRect/>
          </a:stretch>
        </p:blipFill>
        <p:spPr bwMode="auto">
          <a:xfrm>
            <a:off x="571472" y="1142984"/>
            <a:ext cx="7643866" cy="1847845"/>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t="10325"/>
          <a:stretch>
            <a:fillRect/>
          </a:stretch>
        </p:blipFill>
        <p:spPr bwMode="auto">
          <a:xfrm>
            <a:off x="1014437" y="3429000"/>
            <a:ext cx="7058025" cy="3143272"/>
          </a:xfrm>
          <a:prstGeom prst="rect">
            <a:avLst/>
          </a:prstGeom>
          <a:noFill/>
          <a:ln w="9525">
            <a:noFill/>
            <a:miter lim="800000"/>
            <a:headEnd/>
            <a:tailEnd/>
          </a:ln>
          <a:effectLst/>
        </p:spPr>
      </p:pic>
      <p:sp>
        <p:nvSpPr>
          <p:cNvPr id="4" name="3 CuadroTexto"/>
          <p:cNvSpPr txBox="1"/>
          <p:nvPr/>
        </p:nvSpPr>
        <p:spPr>
          <a:xfrm>
            <a:off x="5286380" y="285728"/>
            <a:ext cx="3500462"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Identificación del Grupo de Interés</a:t>
            </a:r>
            <a:endParaRPr lang="es-ES_tradnl" b="1" u="sng" dirty="0">
              <a:effectLst>
                <a:outerShdw blurRad="38100" dist="38100" dir="2700000" algn="tl">
                  <a:srgbClr val="000000">
                    <a:alpha val="43137"/>
                  </a:srgbClr>
                </a:outerShdw>
              </a:effectLst>
            </a:endParaRPr>
          </a:p>
        </p:txBody>
      </p:sp>
      <p:sp>
        <p:nvSpPr>
          <p:cNvPr id="5" name="4 CuadroTexto"/>
          <p:cNvSpPr txBox="1"/>
          <p:nvPr/>
        </p:nvSpPr>
        <p:spPr>
          <a:xfrm>
            <a:off x="4286248" y="3059668"/>
            <a:ext cx="4714908" cy="369332"/>
          </a:xfrm>
          <a:prstGeom prst="rect">
            <a:avLst/>
          </a:prstGeom>
          <a:noFill/>
        </p:spPr>
        <p:txBody>
          <a:bodyPr wrap="square" rtlCol="0">
            <a:spAutoFit/>
          </a:bodyPr>
          <a:lstStyle/>
          <a:p>
            <a:pPr algn="r"/>
            <a:r>
              <a:rPr lang="es-ES_tradnl" b="1" u="sng" dirty="0" smtClean="0">
                <a:effectLst>
                  <a:outerShdw blurRad="38100" dist="38100" dir="2700000" algn="tl">
                    <a:srgbClr val="000000">
                      <a:alpha val="43137"/>
                    </a:srgbClr>
                  </a:outerShdw>
                </a:effectLst>
              </a:rPr>
              <a:t>Identificación de instituciones</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2" name="Rectangle 6"/>
          <p:cNvSpPr>
            <a:spLocks noChangeArrowheads="1"/>
          </p:cNvSpPr>
          <p:nvPr/>
        </p:nvSpPr>
        <p:spPr bwMode="auto">
          <a:xfrm>
            <a:off x="1168400" y="1538288"/>
            <a:ext cx="6807200" cy="0"/>
          </a:xfrm>
          <a:prstGeom prst="rect">
            <a:avLst/>
          </a:prstGeom>
          <a:noFill/>
          <a:ln w="9525">
            <a:noFill/>
            <a:miter lim="800000"/>
            <a:headEnd/>
            <a:tailEnd/>
          </a:ln>
          <a:effectLst/>
        </p:spPr>
        <p:txBody>
          <a:bodyPr wrap="none" anchor="ctr">
            <a:spAutoFit/>
          </a:bodyPr>
          <a:lstStyle/>
          <a:p>
            <a:endParaRPr lang="es-ES_tradnl"/>
          </a:p>
        </p:txBody>
      </p:sp>
      <p:pic>
        <p:nvPicPr>
          <p:cNvPr id="65540" name="Picture 4" descr="http://www.fondoempleo.com.pe/images/analisisML.gif"/>
          <p:cNvPicPr>
            <a:picLocks noChangeAspect="1" noChangeArrowheads="1"/>
          </p:cNvPicPr>
          <p:nvPr/>
        </p:nvPicPr>
        <p:blipFill>
          <a:blip r:embed="rId2" r:link="rId3"/>
          <a:srcRect/>
          <a:stretch>
            <a:fillRect/>
          </a:stretch>
        </p:blipFill>
        <p:spPr bwMode="auto">
          <a:xfrm>
            <a:off x="323850" y="188913"/>
            <a:ext cx="8640763" cy="6394450"/>
          </a:xfrm>
          <a:prstGeom prst="rect">
            <a:avLst/>
          </a:prstGeom>
          <a:noFill/>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pPr algn="ctr"/>
            <a:r>
              <a:rPr lang="es-ES" sz="2400" b="1">
                <a:solidFill>
                  <a:schemeClr val="bg1"/>
                </a:solidFill>
                <a:latin typeface="Verdana" pitchFamily="34" charset="0"/>
                <a:cs typeface="Times New Roman" pitchFamily="18" charset="0"/>
              </a:rPr>
              <a:t>Lógica Vertical</a:t>
            </a:r>
            <a:r>
              <a:rPr lang="es-ES" sz="2400">
                <a:solidFill>
                  <a:schemeClr val="bg1"/>
                </a:solidFill>
                <a:latin typeface="Verdana" pitchFamily="34" charset="0"/>
                <a:cs typeface="Times New Roman" pitchFamily="18" charset="0"/>
              </a:rPr>
              <a:t/>
            </a:r>
            <a:br>
              <a:rPr lang="es-ES" sz="2400">
                <a:solidFill>
                  <a:schemeClr val="bg1"/>
                </a:solidFill>
                <a:latin typeface="Verdana" pitchFamily="34" charset="0"/>
                <a:cs typeface="Times New Roman" pitchFamily="18" charset="0"/>
              </a:rPr>
            </a:br>
            <a:endParaRPr lang="es-ES" sz="2400">
              <a:solidFill>
                <a:schemeClr val="bg1"/>
              </a:solidFill>
              <a:latin typeface="Verdana" pitchFamily="34" charset="0"/>
              <a:cs typeface="Times New Roman" pitchFamily="18" charset="0"/>
            </a:endParaRPr>
          </a:p>
        </p:txBody>
      </p:sp>
      <p:sp>
        <p:nvSpPr>
          <p:cNvPr id="71726" name="Rectangle 46"/>
          <p:cNvSpPr>
            <a:spLocks noGrp="1" noChangeArrowheads="1"/>
          </p:cNvSpPr>
          <p:nvPr>
            <p:ph type="body" idx="1"/>
          </p:nvPr>
        </p:nvSpPr>
        <p:spPr/>
        <p:txBody>
          <a:bodyPr/>
          <a:lstStyle/>
          <a:p>
            <a:pPr algn="just">
              <a:lnSpc>
                <a:spcPct val="90000"/>
              </a:lnSpc>
              <a:spcBef>
                <a:spcPct val="0"/>
              </a:spcBef>
              <a:buClrTx/>
              <a:buSzTx/>
              <a:buFontTx/>
              <a:buChar char="•"/>
            </a:pPr>
            <a:r>
              <a:rPr lang="es-ES" sz="2400"/>
              <a:t>El marco lógico permite examinar los vínculos causales entre los </a:t>
            </a:r>
            <a:r>
              <a:rPr lang="es-ES" sz="2400">
                <a:solidFill>
                  <a:schemeClr val="folHlink"/>
                </a:solidFill>
              </a:rPr>
              <a:t>distintos niveles de objetivos del proyecto.</a:t>
            </a:r>
            <a:r>
              <a:rPr lang="es-ES" sz="2400"/>
              <a:t> Esta es su lógica vertical.</a:t>
            </a:r>
          </a:p>
          <a:p>
            <a:pPr algn="just">
              <a:lnSpc>
                <a:spcPct val="90000"/>
              </a:lnSpc>
              <a:spcBef>
                <a:spcPct val="0"/>
              </a:spcBef>
              <a:buClrTx/>
              <a:buSzTx/>
              <a:buFontTx/>
              <a:buChar char="•"/>
            </a:pPr>
            <a:endParaRPr lang="es-ES" sz="2400"/>
          </a:p>
          <a:p>
            <a:pPr algn="just">
              <a:lnSpc>
                <a:spcPct val="90000"/>
              </a:lnSpc>
              <a:spcBef>
                <a:spcPct val="0"/>
              </a:spcBef>
              <a:buClrTx/>
              <a:buSzTx/>
              <a:buFontTx/>
              <a:buChar char="•"/>
            </a:pPr>
            <a:r>
              <a:rPr lang="es-ES" sz="2400"/>
              <a:t>Las actividades especificadas para cada componente son las necesarias para producir el componente.</a:t>
            </a:r>
          </a:p>
          <a:p>
            <a:pPr algn="just">
              <a:lnSpc>
                <a:spcPct val="90000"/>
              </a:lnSpc>
              <a:spcBef>
                <a:spcPct val="0"/>
              </a:spcBef>
              <a:buClrTx/>
              <a:buSzTx/>
              <a:buFontTx/>
              <a:buChar char="•"/>
            </a:pPr>
            <a:endParaRPr lang="es-ES" sz="2400"/>
          </a:p>
          <a:p>
            <a:pPr algn="just">
              <a:lnSpc>
                <a:spcPct val="90000"/>
              </a:lnSpc>
              <a:spcBef>
                <a:spcPct val="0"/>
              </a:spcBef>
              <a:buClrTx/>
              <a:buSzTx/>
              <a:buFontTx/>
              <a:buChar char="•"/>
            </a:pPr>
            <a:r>
              <a:rPr lang="es-ES" sz="2400"/>
              <a:t>Todos y cada uno de los componentes son necesarios para lograr el propósito del proyecto.</a:t>
            </a:r>
          </a:p>
          <a:p>
            <a:pPr algn="just">
              <a:lnSpc>
                <a:spcPct val="90000"/>
              </a:lnSpc>
              <a:spcBef>
                <a:spcPct val="0"/>
              </a:spcBef>
              <a:buClrTx/>
              <a:buSzTx/>
              <a:buFontTx/>
              <a:buChar char="•"/>
            </a:pPr>
            <a:endParaRPr lang="es-ES" sz="2400"/>
          </a:p>
          <a:p>
            <a:pPr algn="just">
              <a:lnSpc>
                <a:spcPct val="90000"/>
              </a:lnSpc>
              <a:spcBef>
                <a:spcPct val="0"/>
              </a:spcBef>
              <a:buClrTx/>
              <a:buSzTx/>
              <a:buFontTx/>
              <a:buChar char="•"/>
            </a:pPr>
            <a:r>
              <a:rPr lang="es-ES" sz="2400"/>
              <a:t>Si se logra el propósito, el proyecto contribuirá al logro del fin, que es una respuesta a un problema importante en el ámbito del proyecto</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p:txBody>
          <a:bodyPr/>
          <a:lstStyle/>
          <a:p>
            <a:pPr algn="ctr"/>
            <a:r>
              <a:rPr lang="es-ES" sz="2400" b="1">
                <a:solidFill>
                  <a:schemeClr val="bg1"/>
                </a:solidFill>
                <a:latin typeface="Verdana" pitchFamily="34" charset="0"/>
                <a:cs typeface="Times New Roman" pitchFamily="18" charset="0"/>
              </a:rPr>
              <a:t>Lógica Vertical</a:t>
            </a:r>
            <a:r>
              <a:rPr lang="es-ES" sz="2400">
                <a:solidFill>
                  <a:schemeClr val="bg1"/>
                </a:solidFill>
                <a:latin typeface="Verdana" pitchFamily="34" charset="0"/>
                <a:cs typeface="Times New Roman" pitchFamily="18" charset="0"/>
              </a:rPr>
              <a:t/>
            </a:r>
            <a:br>
              <a:rPr lang="es-ES" sz="2400">
                <a:solidFill>
                  <a:schemeClr val="bg1"/>
                </a:solidFill>
                <a:latin typeface="Verdana" pitchFamily="34" charset="0"/>
                <a:cs typeface="Times New Roman" pitchFamily="18" charset="0"/>
              </a:rPr>
            </a:br>
            <a:endParaRPr lang="es-ES" sz="2400">
              <a:solidFill>
                <a:schemeClr val="bg1"/>
              </a:solidFill>
              <a:latin typeface="Verdana" pitchFamily="34" charset="0"/>
              <a:cs typeface="Times New Roman" pitchFamily="18" charset="0"/>
            </a:endParaRPr>
          </a:p>
        </p:txBody>
      </p:sp>
      <p:sp>
        <p:nvSpPr>
          <p:cNvPr id="73731" name="Rectangle 3"/>
          <p:cNvSpPr>
            <a:spLocks noGrp="1" noChangeArrowheads="1"/>
          </p:cNvSpPr>
          <p:nvPr>
            <p:ph type="body" idx="1"/>
          </p:nvPr>
        </p:nvSpPr>
        <p:spPr/>
        <p:txBody>
          <a:bodyPr/>
          <a:lstStyle/>
          <a:p>
            <a:pPr>
              <a:lnSpc>
                <a:spcPct val="80000"/>
              </a:lnSpc>
            </a:pPr>
            <a:endParaRPr lang="es-ES" sz="2000"/>
          </a:p>
          <a:p>
            <a:pPr>
              <a:lnSpc>
                <a:spcPct val="80000"/>
              </a:lnSpc>
            </a:pPr>
            <a:r>
              <a:rPr lang="es-ES" sz="2000"/>
              <a:t>Un buen proyecto exige que la lógica vertical sea perfecta. </a:t>
            </a:r>
          </a:p>
          <a:p>
            <a:pPr>
              <a:lnSpc>
                <a:spcPct val="80000"/>
              </a:lnSpc>
            </a:pPr>
            <a:endParaRPr lang="es-ES" sz="2000"/>
          </a:p>
          <a:p>
            <a:pPr>
              <a:lnSpc>
                <a:spcPct val="80000"/>
              </a:lnSpc>
            </a:pPr>
            <a:r>
              <a:rPr lang="es-ES" sz="2000"/>
              <a:t>Se llega a la perfección cuando las condiciones establecidas en cada nivel son aquellas estrictamente necesarias para alcanzar el nivel siguiente. </a:t>
            </a:r>
          </a:p>
          <a:p>
            <a:pPr>
              <a:lnSpc>
                <a:spcPct val="80000"/>
              </a:lnSpc>
            </a:pPr>
            <a:endParaRPr lang="es-ES" sz="2000"/>
          </a:p>
          <a:p>
            <a:pPr>
              <a:lnSpc>
                <a:spcPct val="80000"/>
              </a:lnSpc>
            </a:pPr>
            <a:r>
              <a:rPr lang="es-ES" sz="2000"/>
              <a:t>Así, las actividades deber ser aquellas que son necesarias para alcanzar los productos;</a:t>
            </a:r>
          </a:p>
          <a:p>
            <a:pPr>
              <a:lnSpc>
                <a:spcPct val="80000"/>
              </a:lnSpc>
            </a:pPr>
            <a:endParaRPr lang="es-ES" sz="2000"/>
          </a:p>
          <a:p>
            <a:pPr>
              <a:lnSpc>
                <a:spcPct val="80000"/>
              </a:lnSpc>
            </a:pPr>
            <a:r>
              <a:rPr lang="es-ES" sz="2000"/>
              <a:t>Los productos deben ser necesarios para alcanzar el propósito del proyecto, el proyecto se encuadra dentro del fin o directriz.</a:t>
            </a:r>
            <a:br>
              <a:rPr lang="es-ES" sz="2000"/>
            </a:br>
            <a:r>
              <a:rPr lang="es-ES" sz="2000"/>
              <a:t/>
            </a:r>
            <a:br>
              <a:rPr lang="es-ES" sz="2000"/>
            </a:br>
            <a:endParaRPr lang="es-ES" sz="2000"/>
          </a:p>
        </p:txBody>
      </p: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pPr algn="ctr"/>
            <a:r>
              <a:rPr lang="es-ES" sz="3800" b="1"/>
              <a:t>Lógica Horizontal</a:t>
            </a:r>
            <a:r>
              <a:rPr lang="es-ES" sz="3800"/>
              <a:t/>
            </a:r>
            <a:br>
              <a:rPr lang="es-ES" sz="3800"/>
            </a:br>
            <a:endParaRPr lang="es-ES" sz="2000">
              <a:solidFill>
                <a:schemeClr val="bg1"/>
              </a:solidFill>
              <a:latin typeface="Verdana" pitchFamily="34" charset="0"/>
              <a:cs typeface="Times New Roman" pitchFamily="18" charset="0"/>
            </a:endParaRPr>
          </a:p>
        </p:txBody>
      </p:sp>
      <p:sp>
        <p:nvSpPr>
          <p:cNvPr id="75779" name="Rectangle 3"/>
          <p:cNvSpPr>
            <a:spLocks noGrp="1" noChangeArrowheads="1"/>
          </p:cNvSpPr>
          <p:nvPr>
            <p:ph type="body" idx="1"/>
          </p:nvPr>
        </p:nvSpPr>
        <p:spPr/>
        <p:txBody>
          <a:bodyPr/>
          <a:lstStyle/>
          <a:p>
            <a:pPr algn="just"/>
            <a:r>
              <a:rPr lang="es-ES"/>
              <a:t>El marco lógico, por otra parte, permite establecer las relaciones causales entre </a:t>
            </a:r>
            <a:r>
              <a:rPr lang="es-ES">
                <a:solidFill>
                  <a:schemeClr val="folHlink"/>
                </a:solidFill>
              </a:rPr>
              <a:t>los objetivos del proyecto y los factores del entorno,</a:t>
            </a:r>
            <a:r>
              <a:rPr lang="es-ES"/>
              <a:t> siendo éstos por definición no controlables, de tal modo que se garantice una adecuada evaluación de la viabilidad del proyecto. . </a:t>
            </a:r>
          </a:p>
          <a:p>
            <a:pPr algn="just"/>
            <a:endParaRPr lang="es-ES"/>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algn="ctr"/>
            <a:r>
              <a:rPr lang="es-CO" b="1" dirty="0" smtClean="0">
                <a:effectLst>
                  <a:outerShdw blurRad="38100" dist="38100" dir="2700000" algn="tl">
                    <a:srgbClr val="000000">
                      <a:alpha val="43137"/>
                    </a:srgbClr>
                  </a:outerShdw>
                </a:effectLst>
              </a:rPr>
              <a:t>¿Lógicas</a:t>
            </a:r>
            <a:r>
              <a:rPr lang="es-CO" b="1" dirty="0">
                <a:effectLst>
                  <a:outerShdw blurRad="38100" dist="38100" dir="2700000" algn="tl">
                    <a:srgbClr val="000000">
                      <a:alpha val="43137"/>
                    </a:srgbClr>
                  </a:outerShdw>
                </a:effectLst>
              </a:rPr>
              <a:t>?</a:t>
            </a:r>
            <a:endParaRPr lang="es-ES" b="1" dirty="0">
              <a:effectLst>
                <a:outerShdw blurRad="38100" dist="38100" dir="2700000" algn="tl">
                  <a:srgbClr val="000000">
                    <a:alpha val="43137"/>
                  </a:srgbClr>
                </a:outerShdw>
              </a:effectLst>
            </a:endParaRPr>
          </a:p>
        </p:txBody>
      </p:sp>
      <p:sp>
        <p:nvSpPr>
          <p:cNvPr id="78851" name="Rectangle 3"/>
          <p:cNvSpPr>
            <a:spLocks noGrp="1" noChangeArrowheads="1"/>
          </p:cNvSpPr>
          <p:nvPr>
            <p:ph type="body" idx="1"/>
          </p:nvPr>
        </p:nvSpPr>
        <p:spPr/>
        <p:txBody>
          <a:bodyPr/>
          <a:lstStyle/>
          <a:p>
            <a:endParaRPr lang="es-ES" dirty="0"/>
          </a:p>
          <a:p>
            <a:r>
              <a:rPr lang="es-ES" dirty="0"/>
              <a:t>la lógica vertical garantiza la coherencia interna del proyecto. </a:t>
            </a:r>
          </a:p>
          <a:p>
            <a:endParaRPr lang="es-ES" dirty="0"/>
          </a:p>
          <a:p>
            <a:r>
              <a:rPr lang="es-ES" dirty="0"/>
              <a:t>la lógica horizontal asegura su viabilidad en el contexto global del ámbito del proyecto</a:t>
            </a: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pPr algn="ctr"/>
            <a:r>
              <a:rPr lang="es-ES" sz="2800"/>
              <a:t>La conjunción de la lógica vertical y horizontal</a:t>
            </a:r>
          </a:p>
        </p:txBody>
      </p:sp>
      <p:sp>
        <p:nvSpPr>
          <p:cNvPr id="76803" name="Rectangle 3"/>
          <p:cNvSpPr>
            <a:spLocks noGrp="1" noChangeArrowheads="1"/>
          </p:cNvSpPr>
          <p:nvPr>
            <p:ph type="body" idx="1"/>
          </p:nvPr>
        </p:nvSpPr>
        <p:spPr>
          <a:xfrm>
            <a:off x="214282" y="1600200"/>
            <a:ext cx="8715436" cy="4525963"/>
          </a:xfrm>
        </p:spPr>
        <p:txBody>
          <a:bodyPr>
            <a:normAutofit/>
          </a:bodyPr>
          <a:lstStyle/>
          <a:p>
            <a:pPr lvl="2">
              <a:buNone/>
            </a:pPr>
            <a:endParaRPr lang="es-ES" b="1" dirty="0"/>
          </a:p>
          <a:p>
            <a:pPr lvl="2"/>
            <a:r>
              <a:rPr lang="es-ES" sz="3200" b="1" dirty="0">
                <a:solidFill>
                  <a:schemeClr val="folHlink"/>
                </a:solidFill>
              </a:rPr>
              <a:t>Proposición p</a:t>
            </a:r>
            <a:r>
              <a:rPr lang="es-ES" sz="3200" dirty="0">
                <a:solidFill>
                  <a:schemeClr val="folHlink"/>
                </a:solidFill>
              </a:rPr>
              <a:t>:</a:t>
            </a:r>
            <a:r>
              <a:rPr lang="es-ES" sz="3200" dirty="0"/>
              <a:t> condición necesaria (objetivo) </a:t>
            </a:r>
          </a:p>
          <a:p>
            <a:pPr lvl="2"/>
            <a:r>
              <a:rPr lang="es-ES" sz="3200" b="1" dirty="0">
                <a:solidFill>
                  <a:schemeClr val="folHlink"/>
                </a:solidFill>
              </a:rPr>
              <a:t>Proposición q</a:t>
            </a:r>
            <a:r>
              <a:rPr lang="es-ES" sz="3200" dirty="0">
                <a:solidFill>
                  <a:schemeClr val="folHlink"/>
                </a:solidFill>
              </a:rPr>
              <a:t>:</a:t>
            </a:r>
            <a:r>
              <a:rPr lang="es-ES" sz="3200" dirty="0"/>
              <a:t> condición suficiente (supuesto)</a:t>
            </a:r>
          </a:p>
          <a:p>
            <a:pPr lvl="2"/>
            <a:r>
              <a:rPr lang="es-ES" sz="3200" b="1" dirty="0">
                <a:solidFill>
                  <a:schemeClr val="folHlink"/>
                </a:solidFill>
              </a:rPr>
              <a:t>Proposición r</a:t>
            </a:r>
            <a:r>
              <a:rPr lang="es-ES" sz="3200" dirty="0">
                <a:solidFill>
                  <a:schemeClr val="folHlink"/>
                </a:solidFill>
              </a:rPr>
              <a:t>:</a:t>
            </a:r>
            <a:r>
              <a:rPr lang="es-ES" sz="3200" dirty="0"/>
              <a:t> conclusión (objetivo del siguiente nivel jerárquico)</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7" name="Picture 5" descr="logicaML"/>
          <p:cNvPicPr>
            <a:picLocks noChangeAspect="1" noChangeArrowheads="1"/>
          </p:cNvPicPr>
          <p:nvPr/>
        </p:nvPicPr>
        <p:blipFill>
          <a:blip r:embed="rId2"/>
          <a:srcRect/>
          <a:stretch>
            <a:fillRect/>
          </a:stretch>
        </p:blipFill>
        <p:spPr bwMode="auto">
          <a:xfrm>
            <a:off x="428596" y="153982"/>
            <a:ext cx="8215370" cy="66405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81404" y="2500313"/>
            <a:ext cx="8105438" cy="1143000"/>
          </a:xfrm>
        </p:spPr>
        <p:txBody>
          <a:bodyPr>
            <a:normAutofit fontScale="90000"/>
          </a:bodyPr>
          <a:lstStyle/>
          <a:p>
            <a:r>
              <a:rPr lang="es-AR" dirty="0" smtClean="0">
                <a:latin typeface="Arial Black" pitchFamily="34" charset="0"/>
              </a:rPr>
              <a:t>Racionalidad Administrativa</a:t>
            </a: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l="16666" t="18333" r="15625" b="50833"/>
          <a:stretch>
            <a:fillRect/>
          </a:stretch>
        </p:blipFill>
        <p:spPr bwMode="auto">
          <a:xfrm>
            <a:off x="571472" y="1142984"/>
            <a:ext cx="8001056" cy="3643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srcRect t="25834" r="50521" b="59166"/>
          <a:stretch>
            <a:fillRect/>
          </a:stretch>
        </p:blipFill>
        <p:spPr bwMode="auto">
          <a:xfrm>
            <a:off x="23845" y="785794"/>
            <a:ext cx="9048749" cy="1714512"/>
          </a:xfrm>
          <a:prstGeom prst="rect">
            <a:avLst/>
          </a:prstGeom>
          <a:noFill/>
          <a:ln w="9525">
            <a:noFill/>
            <a:miter lim="800000"/>
            <a:headEnd/>
            <a:tailEnd/>
          </a:ln>
          <a:effectLst/>
        </p:spPr>
      </p:pic>
      <p:pic>
        <p:nvPicPr>
          <p:cNvPr id="3" name="Picture 3"/>
          <p:cNvPicPr>
            <a:picLocks noChangeAspect="1" noChangeArrowheads="1"/>
          </p:cNvPicPr>
          <p:nvPr/>
        </p:nvPicPr>
        <p:blipFill>
          <a:blip r:embed="rId2"/>
          <a:srcRect t="61031" r="50553" b="30000"/>
          <a:stretch>
            <a:fillRect/>
          </a:stretch>
        </p:blipFill>
        <p:spPr bwMode="auto">
          <a:xfrm>
            <a:off x="142844" y="2786058"/>
            <a:ext cx="8786874" cy="1007561"/>
          </a:xfrm>
          <a:prstGeom prst="rect">
            <a:avLst/>
          </a:prstGeom>
          <a:noFill/>
          <a:ln w="9525">
            <a:noFill/>
            <a:miter lim="800000"/>
            <a:headEnd/>
            <a:tailEnd/>
          </a:ln>
          <a:effectLst/>
        </p:spPr>
      </p:pic>
      <p:pic>
        <p:nvPicPr>
          <p:cNvPr id="4" name="Picture 3"/>
          <p:cNvPicPr>
            <a:picLocks noChangeAspect="1" noChangeArrowheads="1"/>
          </p:cNvPicPr>
          <p:nvPr/>
        </p:nvPicPr>
        <p:blipFill>
          <a:blip r:embed="rId2"/>
          <a:srcRect t="68887" r="50521" b="19166"/>
          <a:stretch>
            <a:fillRect/>
          </a:stretch>
        </p:blipFill>
        <p:spPr bwMode="auto">
          <a:xfrm>
            <a:off x="571472" y="4000504"/>
            <a:ext cx="7358114" cy="153179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781050" y="390525"/>
            <a:ext cx="7581900" cy="6076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285720" y="714356"/>
            <a:ext cx="8572560" cy="5262979"/>
          </a:xfrm>
          <a:prstGeom prst="rect">
            <a:avLst/>
          </a:prstGeom>
          <a:noFill/>
        </p:spPr>
        <p:txBody>
          <a:bodyPr wrap="square" rtlCol="0">
            <a:spAutoFit/>
          </a:bodyPr>
          <a:lstStyle/>
          <a:p>
            <a:pPr algn="just"/>
            <a:r>
              <a:rPr lang="es-ES_tradnl" sz="2800" b="1" dirty="0" smtClean="0"/>
              <a:t>Las bases del NEGOCIO</a:t>
            </a:r>
          </a:p>
          <a:p>
            <a:pPr algn="just"/>
            <a:endParaRPr lang="es-ES_tradnl" sz="2800" b="1" dirty="0" smtClean="0"/>
          </a:p>
          <a:p>
            <a:pPr algn="just"/>
            <a:r>
              <a:rPr lang="es-ES_tradnl" sz="2800" b="1" dirty="0" smtClean="0"/>
              <a:t>La definición tipo “naturaleza”</a:t>
            </a:r>
          </a:p>
          <a:p>
            <a:pPr algn="just"/>
            <a:endParaRPr lang="es-ES_tradnl" sz="2800" b="1" dirty="0" smtClean="0"/>
          </a:p>
          <a:p>
            <a:pPr algn="just"/>
            <a:r>
              <a:rPr lang="es-ES_tradnl" sz="2800" b="1" dirty="0" smtClean="0"/>
              <a:t>Rasgos claves y originales que definen el NEGOCIO  desde el punto de vista de sus resultados económicos y/o típicos  o propios de su quehacer</a:t>
            </a:r>
          </a:p>
          <a:p>
            <a:pPr algn="just"/>
            <a:endParaRPr lang="es-ES_tradnl" sz="2800" b="1" dirty="0" smtClean="0"/>
          </a:p>
          <a:p>
            <a:pPr algn="just"/>
            <a:r>
              <a:rPr lang="es-ES_tradnl" sz="2800" b="1" dirty="0" smtClean="0"/>
              <a:t>Factores claves y esenciales en relación a la obtención de resultados y/o valores preferenciales </a:t>
            </a:r>
          </a:p>
          <a:p>
            <a:pPr algn="just"/>
            <a:endParaRPr lang="es-ES_tradnl" sz="2800" b="1" dirty="0" smtClean="0">
              <a:effectLst>
                <a:outerShdw blurRad="38100" dist="38100" dir="2700000" algn="tl">
                  <a:srgbClr val="000000">
                    <a:alpha val="43137"/>
                  </a:srgbClr>
                </a:outerShdw>
              </a:effectLst>
            </a:endParaRPr>
          </a:p>
          <a:p>
            <a:pPr algn="just"/>
            <a:endParaRPr lang="es-ES_tradnl" sz="28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28596" y="1500174"/>
            <a:ext cx="8391555" cy="1368425"/>
          </a:xfrm>
        </p:spPr>
        <p:txBody>
          <a:bodyPr>
            <a:normAutofit fontScale="90000"/>
          </a:bodyPr>
          <a:lstStyle/>
          <a:p>
            <a:r>
              <a:rPr lang="es-ES" b="1" dirty="0" smtClean="0">
                <a:effectLst>
                  <a:outerShdw blurRad="38100" dist="38100" dir="2700000" algn="tl">
                    <a:srgbClr val="000000">
                      <a:alpha val="43137"/>
                    </a:srgbClr>
                  </a:outerShdw>
                </a:effectLst>
              </a:rPr>
              <a:t>Gestión </a:t>
            </a:r>
            <a:r>
              <a:rPr lang="es-ES" b="1" dirty="0">
                <a:effectLst>
                  <a:outerShdw blurRad="38100" dist="38100" dir="2700000" algn="tl">
                    <a:srgbClr val="000000">
                      <a:alpha val="43137"/>
                    </a:srgbClr>
                  </a:outerShdw>
                </a:effectLst>
              </a:rPr>
              <a:t>por Resultados y Marco Lógico</a:t>
            </a:r>
          </a:p>
        </p:txBody>
      </p:sp>
      <p:pic>
        <p:nvPicPr>
          <p:cNvPr id="2055" name="Picture 7" descr="CEDEC01"/>
          <p:cNvPicPr>
            <a:picLocks noChangeAspect="1" noChangeArrowheads="1"/>
          </p:cNvPicPr>
          <p:nvPr/>
        </p:nvPicPr>
        <p:blipFill>
          <a:blip r:embed="rId3"/>
          <a:srcRect/>
          <a:stretch>
            <a:fillRect/>
          </a:stretch>
        </p:blipFill>
        <p:spPr bwMode="auto">
          <a:xfrm>
            <a:off x="2786050" y="3357562"/>
            <a:ext cx="3455988" cy="204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4" name="Rectangle 4"/>
          <p:cNvSpPr>
            <a:spLocks noChangeArrowheads="1"/>
          </p:cNvSpPr>
          <p:nvPr/>
        </p:nvSpPr>
        <p:spPr bwMode="auto">
          <a:xfrm>
            <a:off x="323850" y="428604"/>
            <a:ext cx="8569325" cy="5597542"/>
          </a:xfrm>
          <a:prstGeom prst="rect">
            <a:avLst/>
          </a:prstGeom>
          <a:noFill/>
          <a:ln w="9525" algn="ctr">
            <a:solidFill>
              <a:schemeClr val="tx1"/>
            </a:solidFill>
            <a:miter lim="800000"/>
            <a:headEnd/>
            <a:tailEnd/>
          </a:ln>
          <a:effectLst/>
        </p:spPr>
        <p:txBody>
          <a:bodyPr wrap="none" anchor="ctr"/>
          <a:lstStyle/>
          <a:p>
            <a:endParaRPr lang="es-ES_tradnl"/>
          </a:p>
        </p:txBody>
      </p:sp>
      <p:sp>
        <p:nvSpPr>
          <p:cNvPr id="266245" name="Rectangle 5"/>
          <p:cNvSpPr>
            <a:spLocks noChangeArrowheads="1"/>
          </p:cNvSpPr>
          <p:nvPr/>
        </p:nvSpPr>
        <p:spPr bwMode="auto">
          <a:xfrm>
            <a:off x="900113" y="1346195"/>
            <a:ext cx="4608512" cy="3168650"/>
          </a:xfrm>
          <a:prstGeom prst="rect">
            <a:avLst/>
          </a:prstGeom>
          <a:solidFill>
            <a:schemeClr val="accent1">
              <a:alpha val="30000"/>
            </a:schemeClr>
          </a:solidFill>
          <a:ln w="9525" algn="ctr">
            <a:solidFill>
              <a:schemeClr val="tx1"/>
            </a:solidFill>
            <a:miter lim="800000"/>
            <a:headEnd/>
            <a:tailEnd/>
          </a:ln>
          <a:effectLst/>
        </p:spPr>
        <p:txBody>
          <a:bodyPr wrap="none" anchor="ctr"/>
          <a:lstStyle/>
          <a:p>
            <a:endParaRPr lang="es-ES_tradnl"/>
          </a:p>
        </p:txBody>
      </p:sp>
      <p:sp>
        <p:nvSpPr>
          <p:cNvPr id="266246" name="Rectangle 6"/>
          <p:cNvSpPr>
            <a:spLocks noChangeArrowheads="1"/>
          </p:cNvSpPr>
          <p:nvPr/>
        </p:nvSpPr>
        <p:spPr bwMode="auto">
          <a:xfrm>
            <a:off x="1187450" y="1633532"/>
            <a:ext cx="4103688" cy="2305050"/>
          </a:xfrm>
          <a:prstGeom prst="rect">
            <a:avLst/>
          </a:prstGeom>
          <a:solidFill>
            <a:schemeClr val="accent1"/>
          </a:solidFill>
          <a:ln w="9525" algn="ctr">
            <a:solidFill>
              <a:schemeClr val="tx1"/>
            </a:solidFill>
            <a:miter lim="800000"/>
            <a:headEnd/>
            <a:tailEnd/>
          </a:ln>
          <a:effectLst/>
        </p:spPr>
        <p:txBody>
          <a:bodyPr wrap="none" anchor="ctr"/>
          <a:lstStyle/>
          <a:p>
            <a:endParaRPr lang="es-ES_tradnl"/>
          </a:p>
        </p:txBody>
      </p:sp>
      <p:sp>
        <p:nvSpPr>
          <p:cNvPr id="266248" name="AutoShape 8"/>
          <p:cNvSpPr>
            <a:spLocks noChangeArrowheads="1"/>
          </p:cNvSpPr>
          <p:nvPr/>
        </p:nvSpPr>
        <p:spPr bwMode="auto">
          <a:xfrm>
            <a:off x="5651500" y="1273170"/>
            <a:ext cx="1728788" cy="4391025"/>
          </a:xfrm>
          <a:prstGeom prst="rightArrow">
            <a:avLst>
              <a:gd name="adj1" fmla="val 50000"/>
              <a:gd name="adj2" fmla="val 25000"/>
            </a:avLst>
          </a:prstGeom>
          <a:solidFill>
            <a:schemeClr val="accent1"/>
          </a:solidFill>
          <a:ln w="9525" algn="ctr">
            <a:solidFill>
              <a:schemeClr val="tx1"/>
            </a:solidFill>
            <a:miter lim="800000"/>
            <a:headEnd/>
            <a:tailEnd/>
          </a:ln>
          <a:effectLst/>
        </p:spPr>
        <p:txBody>
          <a:bodyPr wrap="none" anchor="ctr"/>
          <a:lstStyle/>
          <a:p>
            <a:pPr algn="ctr"/>
            <a:r>
              <a:rPr lang="es-ES"/>
              <a:t>RESULTADOS</a:t>
            </a:r>
          </a:p>
        </p:txBody>
      </p:sp>
      <p:sp>
        <p:nvSpPr>
          <p:cNvPr id="266249" name="Text Box 9"/>
          <p:cNvSpPr txBox="1">
            <a:spLocks noChangeArrowheads="1"/>
          </p:cNvSpPr>
          <p:nvPr/>
        </p:nvSpPr>
        <p:spPr bwMode="auto">
          <a:xfrm>
            <a:off x="7380288" y="1777995"/>
            <a:ext cx="1441450" cy="3473450"/>
          </a:xfrm>
          <a:prstGeom prst="rect">
            <a:avLst/>
          </a:prstGeom>
          <a:noFill/>
          <a:ln w="9525" algn="ctr">
            <a:noFill/>
            <a:miter lim="800000"/>
            <a:headEnd/>
            <a:tailEnd/>
          </a:ln>
          <a:effectLst/>
        </p:spPr>
        <p:txBody>
          <a:bodyPr>
            <a:spAutoFit/>
          </a:bodyPr>
          <a:lstStyle/>
          <a:p>
            <a:pPr>
              <a:spcBef>
                <a:spcPct val="50000"/>
              </a:spcBef>
              <a:buFontTx/>
              <a:buChar char="•"/>
            </a:pPr>
            <a:r>
              <a:rPr lang="es-ES" sz="1200"/>
              <a:t> Impulsar el desarrollo</a:t>
            </a:r>
          </a:p>
          <a:p>
            <a:pPr>
              <a:spcBef>
                <a:spcPct val="50000"/>
              </a:spcBef>
              <a:buFontTx/>
              <a:buChar char="•"/>
            </a:pPr>
            <a:r>
              <a:rPr lang="es-ES" sz="1200"/>
              <a:t> Mayor bienestar de la población</a:t>
            </a:r>
          </a:p>
          <a:p>
            <a:pPr>
              <a:spcBef>
                <a:spcPct val="50000"/>
              </a:spcBef>
              <a:buFontTx/>
              <a:buChar char="•"/>
            </a:pPr>
            <a:r>
              <a:rPr lang="es-ES" sz="1200"/>
              <a:t> Aumento en la eficiencia y mejor desempeño de la gestión pública</a:t>
            </a:r>
          </a:p>
          <a:p>
            <a:pPr>
              <a:spcBef>
                <a:spcPct val="50000"/>
              </a:spcBef>
              <a:buFontTx/>
              <a:buChar char="•"/>
            </a:pPr>
            <a:r>
              <a:rPr lang="es-ES" sz="1200"/>
              <a:t> Fortalecimiento de la transparencia</a:t>
            </a:r>
          </a:p>
          <a:p>
            <a:pPr>
              <a:spcBef>
                <a:spcPct val="50000"/>
              </a:spcBef>
              <a:buFontTx/>
              <a:buChar char="•"/>
            </a:pPr>
            <a:r>
              <a:rPr lang="es-ES" sz="1200"/>
              <a:t> Mejor rendición de cuentas</a:t>
            </a:r>
          </a:p>
          <a:p>
            <a:pPr>
              <a:spcBef>
                <a:spcPct val="50000"/>
              </a:spcBef>
              <a:buFontTx/>
              <a:buChar char="•"/>
            </a:pPr>
            <a:r>
              <a:rPr lang="es-ES" sz="1200"/>
              <a:t> Aumenta la calidad del gasto público</a:t>
            </a:r>
          </a:p>
        </p:txBody>
      </p:sp>
      <p:sp>
        <p:nvSpPr>
          <p:cNvPr id="266250" name="Text Box 10"/>
          <p:cNvSpPr txBox="1">
            <a:spLocks noChangeArrowheads="1"/>
          </p:cNvSpPr>
          <p:nvPr/>
        </p:nvSpPr>
        <p:spPr bwMode="auto">
          <a:xfrm>
            <a:off x="971550" y="4010020"/>
            <a:ext cx="4464050" cy="466725"/>
          </a:xfrm>
          <a:prstGeom prst="rect">
            <a:avLst/>
          </a:prstGeom>
          <a:noFill/>
          <a:ln w="9525" algn="ctr">
            <a:solidFill>
              <a:srgbClr val="C0C0C0"/>
            </a:solidFill>
            <a:miter lim="800000"/>
            <a:headEnd/>
            <a:tailEnd/>
          </a:ln>
          <a:effectLst/>
        </p:spPr>
        <p:txBody>
          <a:bodyPr>
            <a:spAutoFit/>
          </a:bodyPr>
          <a:lstStyle/>
          <a:p>
            <a:pPr algn="ctr">
              <a:spcBef>
                <a:spcPct val="50000"/>
              </a:spcBef>
            </a:pPr>
            <a:r>
              <a:rPr lang="es-ES" sz="1200"/>
              <a:t>Sistema de información para el Presupuesto Basado en Resultados (PbR)</a:t>
            </a:r>
          </a:p>
        </p:txBody>
      </p:sp>
      <p:sp>
        <p:nvSpPr>
          <p:cNvPr id="266251" name="Text Box 11"/>
          <p:cNvSpPr txBox="1">
            <a:spLocks noChangeArrowheads="1"/>
          </p:cNvSpPr>
          <p:nvPr/>
        </p:nvSpPr>
        <p:spPr bwMode="auto">
          <a:xfrm>
            <a:off x="971550" y="4730745"/>
            <a:ext cx="4464050" cy="284162"/>
          </a:xfrm>
          <a:prstGeom prst="rect">
            <a:avLst/>
          </a:prstGeom>
          <a:noFill/>
          <a:ln w="9525" algn="ctr">
            <a:solidFill>
              <a:srgbClr val="C0C0C0"/>
            </a:solidFill>
            <a:miter lim="800000"/>
            <a:headEnd/>
            <a:tailEnd/>
          </a:ln>
          <a:effectLst/>
        </p:spPr>
        <p:txBody>
          <a:bodyPr>
            <a:spAutoFit/>
          </a:bodyPr>
          <a:lstStyle/>
          <a:p>
            <a:pPr algn="ctr">
              <a:spcBef>
                <a:spcPct val="50000"/>
              </a:spcBef>
            </a:pPr>
            <a:r>
              <a:rPr lang="es-ES" sz="1200"/>
              <a:t>Coordinación Institucional</a:t>
            </a:r>
          </a:p>
        </p:txBody>
      </p:sp>
      <p:sp>
        <p:nvSpPr>
          <p:cNvPr id="266252" name="Text Box 12"/>
          <p:cNvSpPr txBox="1">
            <a:spLocks noChangeArrowheads="1"/>
          </p:cNvSpPr>
          <p:nvPr/>
        </p:nvSpPr>
        <p:spPr bwMode="auto">
          <a:xfrm>
            <a:off x="971550" y="5233982"/>
            <a:ext cx="4464050" cy="284163"/>
          </a:xfrm>
          <a:prstGeom prst="rect">
            <a:avLst/>
          </a:prstGeom>
          <a:noFill/>
          <a:ln w="9525" algn="ctr">
            <a:solidFill>
              <a:srgbClr val="C0C0C0"/>
            </a:solidFill>
            <a:miter lim="800000"/>
            <a:headEnd/>
            <a:tailEnd/>
          </a:ln>
          <a:effectLst/>
        </p:spPr>
        <p:txBody>
          <a:bodyPr>
            <a:spAutoFit/>
          </a:bodyPr>
          <a:lstStyle/>
          <a:p>
            <a:pPr algn="ctr">
              <a:spcBef>
                <a:spcPct val="50000"/>
              </a:spcBef>
            </a:pPr>
            <a:r>
              <a:rPr lang="es-ES" sz="1200"/>
              <a:t>Plan estratégico institucional y Programas que se derivan</a:t>
            </a:r>
          </a:p>
        </p:txBody>
      </p:sp>
      <p:sp>
        <p:nvSpPr>
          <p:cNvPr id="266253" name="Text Box 13"/>
          <p:cNvSpPr txBox="1">
            <a:spLocks noChangeArrowheads="1"/>
          </p:cNvSpPr>
          <p:nvPr/>
        </p:nvSpPr>
        <p:spPr bwMode="auto">
          <a:xfrm>
            <a:off x="971550" y="5665782"/>
            <a:ext cx="4464050" cy="284163"/>
          </a:xfrm>
          <a:prstGeom prst="rect">
            <a:avLst/>
          </a:prstGeom>
          <a:noFill/>
          <a:ln w="9525" algn="ctr">
            <a:solidFill>
              <a:srgbClr val="C0C0C0"/>
            </a:solidFill>
            <a:miter lim="800000"/>
            <a:headEnd/>
            <a:tailEnd/>
          </a:ln>
          <a:effectLst/>
        </p:spPr>
        <p:txBody>
          <a:bodyPr>
            <a:spAutoFit/>
          </a:bodyPr>
          <a:lstStyle/>
          <a:p>
            <a:pPr algn="ctr">
              <a:spcBef>
                <a:spcPct val="50000"/>
              </a:spcBef>
            </a:pPr>
            <a:r>
              <a:rPr lang="es-ES" sz="1200"/>
              <a:t>Marco Legal y Normativo</a:t>
            </a:r>
          </a:p>
        </p:txBody>
      </p:sp>
      <p:sp>
        <p:nvSpPr>
          <p:cNvPr id="266254" name="Text Box 14"/>
          <p:cNvSpPr txBox="1">
            <a:spLocks noChangeArrowheads="1"/>
          </p:cNvSpPr>
          <p:nvPr/>
        </p:nvSpPr>
        <p:spPr bwMode="auto">
          <a:xfrm>
            <a:off x="395288" y="857232"/>
            <a:ext cx="3455987" cy="304800"/>
          </a:xfrm>
          <a:prstGeom prst="rect">
            <a:avLst/>
          </a:prstGeom>
          <a:noFill/>
          <a:ln w="9525" algn="ctr">
            <a:noFill/>
            <a:miter lim="800000"/>
            <a:headEnd/>
            <a:tailEnd/>
          </a:ln>
          <a:effectLst/>
        </p:spPr>
        <p:txBody>
          <a:bodyPr>
            <a:spAutoFit/>
          </a:bodyPr>
          <a:lstStyle/>
          <a:p>
            <a:pPr>
              <a:spcBef>
                <a:spcPct val="50000"/>
              </a:spcBef>
            </a:pPr>
            <a:r>
              <a:rPr lang="es-ES" sz="1400" b="1" dirty="0"/>
              <a:t>Gestión </a:t>
            </a:r>
            <a:r>
              <a:rPr lang="es-ES" sz="1400" b="1" dirty="0" smtClean="0"/>
              <a:t>por Resultados </a:t>
            </a:r>
            <a:endParaRPr lang="es-ES" sz="1400" b="1" dirty="0"/>
          </a:p>
        </p:txBody>
      </p:sp>
      <p:sp>
        <p:nvSpPr>
          <p:cNvPr id="266255" name="Text Box 15"/>
          <p:cNvSpPr txBox="1">
            <a:spLocks noChangeArrowheads="1"/>
          </p:cNvSpPr>
          <p:nvPr/>
        </p:nvSpPr>
        <p:spPr bwMode="auto">
          <a:xfrm>
            <a:off x="900113" y="1346195"/>
            <a:ext cx="4103687" cy="304800"/>
          </a:xfrm>
          <a:prstGeom prst="rect">
            <a:avLst/>
          </a:prstGeom>
          <a:noFill/>
          <a:ln w="9525" algn="ctr">
            <a:noFill/>
            <a:miter lim="800000"/>
            <a:headEnd/>
            <a:tailEnd/>
          </a:ln>
          <a:effectLst/>
        </p:spPr>
        <p:txBody>
          <a:bodyPr>
            <a:spAutoFit/>
          </a:bodyPr>
          <a:lstStyle/>
          <a:p>
            <a:pPr>
              <a:spcBef>
                <a:spcPct val="50000"/>
              </a:spcBef>
            </a:pPr>
            <a:r>
              <a:rPr lang="es-ES" sz="1400" b="1"/>
              <a:t>Presupuesto basado en Resultados (PbR)</a:t>
            </a:r>
          </a:p>
        </p:txBody>
      </p:sp>
      <p:sp>
        <p:nvSpPr>
          <p:cNvPr id="266256" name="Text Box 16"/>
          <p:cNvSpPr txBox="1">
            <a:spLocks noChangeArrowheads="1"/>
          </p:cNvSpPr>
          <p:nvPr/>
        </p:nvSpPr>
        <p:spPr bwMode="auto">
          <a:xfrm>
            <a:off x="1187450" y="1633532"/>
            <a:ext cx="4103688" cy="304800"/>
          </a:xfrm>
          <a:prstGeom prst="rect">
            <a:avLst/>
          </a:prstGeom>
          <a:noFill/>
          <a:ln w="9525" algn="ctr">
            <a:noFill/>
            <a:miter lim="800000"/>
            <a:headEnd/>
            <a:tailEnd/>
          </a:ln>
          <a:effectLst/>
        </p:spPr>
        <p:txBody>
          <a:bodyPr>
            <a:spAutoFit/>
          </a:bodyPr>
          <a:lstStyle/>
          <a:p>
            <a:pPr>
              <a:spcBef>
                <a:spcPct val="50000"/>
              </a:spcBef>
            </a:pPr>
            <a:r>
              <a:rPr lang="es-ES" sz="1400" b="1"/>
              <a:t>Sistema de Evaluación del Desempeño (SED)</a:t>
            </a:r>
          </a:p>
        </p:txBody>
      </p:sp>
      <p:sp>
        <p:nvSpPr>
          <p:cNvPr id="266257" name="Text Box 17"/>
          <p:cNvSpPr txBox="1">
            <a:spLocks noChangeArrowheads="1"/>
          </p:cNvSpPr>
          <p:nvPr/>
        </p:nvSpPr>
        <p:spPr bwMode="auto">
          <a:xfrm>
            <a:off x="1258888" y="1993895"/>
            <a:ext cx="1081087" cy="558800"/>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Planeación</a:t>
            </a:r>
          </a:p>
          <a:p>
            <a:pPr algn="ctr">
              <a:spcBef>
                <a:spcPct val="50000"/>
              </a:spcBef>
            </a:pPr>
            <a:r>
              <a:rPr lang="es-ES" sz="1200" b="1"/>
              <a:t>Estratégica</a:t>
            </a:r>
          </a:p>
        </p:txBody>
      </p:sp>
      <p:sp>
        <p:nvSpPr>
          <p:cNvPr id="266258" name="Text Box 18"/>
          <p:cNvSpPr txBox="1">
            <a:spLocks noChangeArrowheads="1"/>
          </p:cNvSpPr>
          <p:nvPr/>
        </p:nvSpPr>
        <p:spPr bwMode="auto">
          <a:xfrm>
            <a:off x="2555875" y="1993895"/>
            <a:ext cx="1512888" cy="466725"/>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Programación y Presupuesto</a:t>
            </a:r>
          </a:p>
        </p:txBody>
      </p:sp>
      <p:sp>
        <p:nvSpPr>
          <p:cNvPr id="266259" name="Text Box 19"/>
          <p:cNvSpPr txBox="1">
            <a:spLocks noChangeArrowheads="1"/>
          </p:cNvSpPr>
          <p:nvPr/>
        </p:nvSpPr>
        <p:spPr bwMode="auto">
          <a:xfrm>
            <a:off x="2987675" y="2786057"/>
            <a:ext cx="1295400" cy="284163"/>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Seguimiento</a:t>
            </a:r>
          </a:p>
        </p:txBody>
      </p:sp>
      <p:sp>
        <p:nvSpPr>
          <p:cNvPr id="266260" name="Text Box 20"/>
          <p:cNvSpPr txBox="1">
            <a:spLocks noChangeArrowheads="1"/>
          </p:cNvSpPr>
          <p:nvPr/>
        </p:nvSpPr>
        <p:spPr bwMode="auto">
          <a:xfrm>
            <a:off x="3276600" y="3506782"/>
            <a:ext cx="1008063" cy="284163"/>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Evaluación</a:t>
            </a:r>
          </a:p>
        </p:txBody>
      </p:sp>
      <p:sp>
        <p:nvSpPr>
          <p:cNvPr id="266261" name="Text Box 21"/>
          <p:cNvSpPr txBox="1">
            <a:spLocks noChangeArrowheads="1"/>
          </p:cNvSpPr>
          <p:nvPr/>
        </p:nvSpPr>
        <p:spPr bwMode="auto">
          <a:xfrm>
            <a:off x="1547813" y="3362320"/>
            <a:ext cx="1008062" cy="466725"/>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Rendición de cuentas</a:t>
            </a:r>
          </a:p>
        </p:txBody>
      </p:sp>
      <p:sp>
        <p:nvSpPr>
          <p:cNvPr id="266262" name="Text Box 22"/>
          <p:cNvSpPr txBox="1">
            <a:spLocks noChangeArrowheads="1"/>
          </p:cNvSpPr>
          <p:nvPr/>
        </p:nvSpPr>
        <p:spPr bwMode="auto">
          <a:xfrm>
            <a:off x="1619250" y="2786057"/>
            <a:ext cx="1008063" cy="284163"/>
          </a:xfrm>
          <a:prstGeom prst="rect">
            <a:avLst/>
          </a:prstGeom>
          <a:solidFill>
            <a:schemeClr val="bg2">
              <a:alpha val="50000"/>
            </a:schemeClr>
          </a:solidFill>
          <a:ln w="9525" algn="ctr">
            <a:solidFill>
              <a:schemeClr val="tx1"/>
            </a:solidFill>
            <a:miter lim="800000"/>
            <a:headEnd/>
            <a:tailEnd/>
          </a:ln>
          <a:effectLst/>
        </p:spPr>
        <p:txBody>
          <a:bodyPr>
            <a:spAutoFit/>
          </a:bodyPr>
          <a:lstStyle/>
          <a:p>
            <a:pPr algn="ctr">
              <a:spcBef>
                <a:spcPct val="50000"/>
              </a:spcBef>
            </a:pPr>
            <a:r>
              <a:rPr lang="es-ES" sz="1200" b="1"/>
              <a:t>Ejecución</a:t>
            </a:r>
          </a:p>
        </p:txBody>
      </p:sp>
      <p:cxnSp>
        <p:nvCxnSpPr>
          <p:cNvPr id="266263" name="AutoShape 23"/>
          <p:cNvCxnSpPr>
            <a:cxnSpLocks noChangeShapeType="1"/>
            <a:stCxn id="266257" idx="3"/>
            <a:endCxn id="266258" idx="1"/>
          </p:cNvCxnSpPr>
          <p:nvPr/>
        </p:nvCxnSpPr>
        <p:spPr bwMode="auto">
          <a:xfrm flipV="1">
            <a:off x="2339975" y="2227257"/>
            <a:ext cx="215900" cy="46038"/>
          </a:xfrm>
          <a:prstGeom prst="straightConnector1">
            <a:avLst/>
          </a:prstGeom>
          <a:noFill/>
          <a:ln w="9525">
            <a:solidFill>
              <a:schemeClr val="tx1"/>
            </a:solidFill>
            <a:round/>
            <a:headEnd/>
            <a:tailEnd type="triangle" w="med" len="med"/>
          </a:ln>
          <a:effectLst/>
        </p:spPr>
      </p:cxnSp>
      <p:cxnSp>
        <p:nvCxnSpPr>
          <p:cNvPr id="266264" name="AutoShape 24"/>
          <p:cNvCxnSpPr>
            <a:cxnSpLocks noChangeShapeType="1"/>
            <a:stCxn id="266258" idx="2"/>
            <a:endCxn id="266262" idx="0"/>
          </p:cNvCxnSpPr>
          <p:nvPr/>
        </p:nvCxnSpPr>
        <p:spPr bwMode="auto">
          <a:xfrm flipH="1">
            <a:off x="2124075" y="2460620"/>
            <a:ext cx="1189038" cy="325437"/>
          </a:xfrm>
          <a:prstGeom prst="straightConnector1">
            <a:avLst/>
          </a:prstGeom>
          <a:noFill/>
          <a:ln w="9525">
            <a:solidFill>
              <a:schemeClr val="tx1"/>
            </a:solidFill>
            <a:round/>
            <a:headEnd/>
            <a:tailEnd type="triangle" w="med" len="med"/>
          </a:ln>
          <a:effectLst/>
        </p:spPr>
      </p:cxnSp>
      <p:cxnSp>
        <p:nvCxnSpPr>
          <p:cNvPr id="266265" name="AutoShape 25"/>
          <p:cNvCxnSpPr>
            <a:cxnSpLocks noChangeShapeType="1"/>
            <a:stCxn id="266259" idx="1"/>
            <a:endCxn id="266262" idx="3"/>
          </p:cNvCxnSpPr>
          <p:nvPr/>
        </p:nvCxnSpPr>
        <p:spPr bwMode="auto">
          <a:xfrm flipH="1">
            <a:off x="2627313" y="2928932"/>
            <a:ext cx="360362" cy="0"/>
          </a:xfrm>
          <a:prstGeom prst="straightConnector1">
            <a:avLst/>
          </a:prstGeom>
          <a:noFill/>
          <a:ln w="9525">
            <a:solidFill>
              <a:schemeClr val="tx1"/>
            </a:solidFill>
            <a:round/>
            <a:headEnd type="triangle" w="med" len="med"/>
            <a:tailEnd type="triangle" w="med" len="med"/>
          </a:ln>
          <a:effectLst/>
        </p:spPr>
      </p:cxnSp>
      <p:cxnSp>
        <p:nvCxnSpPr>
          <p:cNvPr id="266266" name="AutoShape 26"/>
          <p:cNvCxnSpPr>
            <a:cxnSpLocks noChangeShapeType="1"/>
            <a:stCxn id="266259" idx="2"/>
            <a:endCxn id="266260" idx="0"/>
          </p:cNvCxnSpPr>
          <p:nvPr/>
        </p:nvCxnSpPr>
        <p:spPr bwMode="auto">
          <a:xfrm>
            <a:off x="3635375" y="3070220"/>
            <a:ext cx="146050" cy="436562"/>
          </a:xfrm>
          <a:prstGeom prst="straightConnector1">
            <a:avLst/>
          </a:prstGeom>
          <a:noFill/>
          <a:ln w="9525">
            <a:solidFill>
              <a:schemeClr val="tx1"/>
            </a:solidFill>
            <a:round/>
            <a:headEnd/>
            <a:tailEnd type="triangle" w="med" len="med"/>
          </a:ln>
          <a:effectLst/>
        </p:spPr>
      </p:cxnSp>
      <p:cxnSp>
        <p:nvCxnSpPr>
          <p:cNvPr id="266267" name="AutoShape 27"/>
          <p:cNvCxnSpPr>
            <a:cxnSpLocks noChangeShapeType="1"/>
            <a:stCxn id="266260" idx="1"/>
            <a:endCxn id="266261" idx="3"/>
          </p:cNvCxnSpPr>
          <p:nvPr/>
        </p:nvCxnSpPr>
        <p:spPr bwMode="auto">
          <a:xfrm flipH="1" flipV="1">
            <a:off x="2555875" y="3595682"/>
            <a:ext cx="720725" cy="53975"/>
          </a:xfrm>
          <a:prstGeom prst="straightConnector1">
            <a:avLst/>
          </a:prstGeom>
          <a:noFill/>
          <a:ln w="9525">
            <a:solidFill>
              <a:schemeClr val="tx1"/>
            </a:solidFill>
            <a:round/>
            <a:headEnd/>
            <a:tailEnd type="triangle" w="med" len="med"/>
          </a:ln>
          <a:effectLst/>
        </p:spPr>
      </p:cxnSp>
      <p:cxnSp>
        <p:nvCxnSpPr>
          <p:cNvPr id="266268" name="AutoShape 28"/>
          <p:cNvCxnSpPr>
            <a:cxnSpLocks noChangeShapeType="1"/>
            <a:stCxn id="266260" idx="3"/>
            <a:endCxn id="266258" idx="3"/>
          </p:cNvCxnSpPr>
          <p:nvPr/>
        </p:nvCxnSpPr>
        <p:spPr bwMode="auto">
          <a:xfrm flipH="1" flipV="1">
            <a:off x="4068763" y="2227257"/>
            <a:ext cx="215900" cy="1422400"/>
          </a:xfrm>
          <a:prstGeom prst="bentConnector3">
            <a:avLst>
              <a:gd name="adj1" fmla="val -105148"/>
            </a:avLst>
          </a:prstGeom>
          <a:noFill/>
          <a:ln w="9525">
            <a:solidFill>
              <a:schemeClr val="tx1"/>
            </a:solidFill>
            <a:miter lim="800000"/>
            <a:headEnd/>
            <a:tailEnd type="triangle" w="med" len="med"/>
          </a:ln>
          <a:effectLst/>
        </p:spPr>
      </p:cxnSp>
      <p:cxnSp>
        <p:nvCxnSpPr>
          <p:cNvPr id="266269" name="AutoShape 29"/>
          <p:cNvCxnSpPr>
            <a:cxnSpLocks noChangeShapeType="1"/>
            <a:stCxn id="266253" idx="0"/>
            <a:endCxn id="266252" idx="2"/>
          </p:cNvCxnSpPr>
          <p:nvPr/>
        </p:nvCxnSpPr>
        <p:spPr bwMode="auto">
          <a:xfrm flipV="1">
            <a:off x="3203575" y="5518145"/>
            <a:ext cx="0" cy="147637"/>
          </a:xfrm>
          <a:prstGeom prst="straightConnector1">
            <a:avLst/>
          </a:prstGeom>
          <a:noFill/>
          <a:ln w="9525">
            <a:solidFill>
              <a:schemeClr val="tx1"/>
            </a:solidFill>
            <a:round/>
            <a:headEnd/>
            <a:tailEnd type="triangle" w="med" len="med"/>
          </a:ln>
          <a:effectLst/>
        </p:spPr>
      </p:cxnSp>
      <p:cxnSp>
        <p:nvCxnSpPr>
          <p:cNvPr id="266270" name="AutoShape 30"/>
          <p:cNvCxnSpPr>
            <a:cxnSpLocks noChangeShapeType="1"/>
            <a:stCxn id="266252" idx="0"/>
            <a:endCxn id="266251" idx="2"/>
          </p:cNvCxnSpPr>
          <p:nvPr/>
        </p:nvCxnSpPr>
        <p:spPr bwMode="auto">
          <a:xfrm flipV="1">
            <a:off x="3203575" y="5014907"/>
            <a:ext cx="0" cy="219075"/>
          </a:xfrm>
          <a:prstGeom prst="straightConnector1">
            <a:avLst/>
          </a:prstGeom>
          <a:noFill/>
          <a:ln w="9525">
            <a:solidFill>
              <a:schemeClr val="tx1"/>
            </a:solidFill>
            <a:round/>
            <a:headEnd/>
            <a:tailEnd type="triangle" w="med" len="med"/>
          </a:ln>
          <a:effectLst/>
        </p:spPr>
      </p:cxnSp>
      <p:cxnSp>
        <p:nvCxnSpPr>
          <p:cNvPr id="266271" name="AutoShape 31"/>
          <p:cNvCxnSpPr>
            <a:cxnSpLocks noChangeShapeType="1"/>
            <a:stCxn id="266251" idx="0"/>
            <a:endCxn id="266250" idx="2"/>
          </p:cNvCxnSpPr>
          <p:nvPr/>
        </p:nvCxnSpPr>
        <p:spPr bwMode="auto">
          <a:xfrm flipV="1">
            <a:off x="3203575" y="4476745"/>
            <a:ext cx="0" cy="254000"/>
          </a:xfrm>
          <a:prstGeom prst="straightConnector1">
            <a:avLst/>
          </a:prstGeom>
          <a:noFill/>
          <a:ln w="9525">
            <a:solidFill>
              <a:schemeClr val="tx1"/>
            </a:solidFill>
            <a:round/>
            <a:headEnd/>
            <a:tailEnd type="triangle" w="med" len="med"/>
          </a:ln>
          <a:effectLst/>
        </p:spPr>
      </p:cxnSp>
    </p:spTree>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Grp="1" noChangeArrowheads="1"/>
          </p:cNvSpPr>
          <p:nvPr>
            <p:ph type="title"/>
          </p:nvPr>
        </p:nvSpPr>
        <p:spPr/>
        <p:txBody>
          <a:bodyPr/>
          <a:lstStyle/>
          <a:p>
            <a:r>
              <a:rPr lang="es-ES"/>
              <a:t>Gestión por Resultados (GpR)</a:t>
            </a:r>
          </a:p>
        </p:txBody>
      </p:sp>
      <p:sp>
        <p:nvSpPr>
          <p:cNvPr id="272387" name="Rectangle 3"/>
          <p:cNvSpPr>
            <a:spLocks noGrp="1" noChangeArrowheads="1"/>
          </p:cNvSpPr>
          <p:nvPr>
            <p:ph type="body" idx="1"/>
          </p:nvPr>
        </p:nvSpPr>
        <p:spPr>
          <a:xfrm>
            <a:off x="457200" y="1600200"/>
            <a:ext cx="8543956" cy="4525963"/>
          </a:xfrm>
        </p:spPr>
        <p:txBody>
          <a:bodyPr/>
          <a:lstStyle/>
          <a:p>
            <a:r>
              <a:rPr lang="es-ES" sz="3200" b="1" dirty="0" smtClean="0">
                <a:solidFill>
                  <a:schemeClr val="accent2"/>
                </a:solidFill>
              </a:rPr>
              <a:t>Modelo</a:t>
            </a:r>
            <a:r>
              <a:rPr lang="es-ES" dirty="0" smtClean="0"/>
              <a:t> </a:t>
            </a:r>
            <a:r>
              <a:rPr lang="es-ES" dirty="0"/>
              <a:t>de cultura organizacional, directiva y de gestión</a:t>
            </a:r>
          </a:p>
          <a:p>
            <a:endParaRPr lang="es-ES" dirty="0"/>
          </a:p>
          <a:p>
            <a:r>
              <a:rPr lang="es-ES" dirty="0"/>
              <a:t>Pone énfasis en los </a:t>
            </a:r>
            <a:r>
              <a:rPr lang="es-ES" sz="3200" b="1" dirty="0">
                <a:solidFill>
                  <a:schemeClr val="accent2"/>
                </a:solidFill>
              </a:rPr>
              <a:t>resultados</a:t>
            </a:r>
            <a:r>
              <a:rPr lang="es-ES" dirty="0"/>
              <a:t> y no en los procedimientos</a:t>
            </a:r>
          </a:p>
          <a:p>
            <a:endParaRPr lang="es-ES" dirty="0"/>
          </a:p>
          <a:p>
            <a:r>
              <a:rPr lang="es-ES" dirty="0"/>
              <a:t>Foco en la creación de </a:t>
            </a:r>
            <a:r>
              <a:rPr lang="es-ES" sz="3200" b="1" dirty="0">
                <a:solidFill>
                  <a:schemeClr val="accent2"/>
                </a:solidFill>
              </a:rPr>
              <a:t>valor público</a:t>
            </a:r>
            <a:endParaRPr lang="es-ES" sz="3200" dirty="0">
              <a:solidFill>
                <a:schemeClr val="accent2"/>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p:txBody>
          <a:bodyPr>
            <a:normAutofit fontScale="90000"/>
          </a:bodyPr>
          <a:lstStyle/>
          <a:p>
            <a:r>
              <a:rPr lang="es-ES"/>
              <a:t>Principios de la Gestión por Resultados</a:t>
            </a:r>
          </a:p>
        </p:txBody>
      </p:sp>
      <p:sp>
        <p:nvSpPr>
          <p:cNvPr id="274435" name="Rectangle 3"/>
          <p:cNvSpPr>
            <a:spLocks noGrp="1" noChangeArrowheads="1"/>
          </p:cNvSpPr>
          <p:nvPr>
            <p:ph type="body" idx="1"/>
          </p:nvPr>
        </p:nvSpPr>
        <p:spPr>
          <a:xfrm>
            <a:off x="468313" y="1484313"/>
            <a:ext cx="8229600" cy="4997450"/>
          </a:xfrm>
        </p:spPr>
        <p:txBody>
          <a:bodyPr/>
          <a:lstStyle/>
          <a:p>
            <a:pPr marL="533400" indent="-533400">
              <a:lnSpc>
                <a:spcPct val="80000"/>
              </a:lnSpc>
              <a:buFontTx/>
              <a:buAutoNum type="arabicPeriod"/>
            </a:pPr>
            <a:r>
              <a:rPr lang="es-ES" sz="2000"/>
              <a:t>Centrar el diálogo en los </a:t>
            </a:r>
            <a:r>
              <a:rPr lang="es-ES" sz="2400" b="1">
                <a:solidFill>
                  <a:schemeClr val="accent2"/>
                </a:solidFill>
              </a:rPr>
              <a:t>resultados</a:t>
            </a:r>
          </a:p>
          <a:p>
            <a:pPr marL="533400" indent="-533400">
              <a:lnSpc>
                <a:spcPct val="80000"/>
              </a:lnSpc>
              <a:buFontTx/>
              <a:buAutoNum type="arabicPeriod"/>
            </a:pPr>
            <a:endParaRPr lang="es-ES" sz="2400" b="1">
              <a:solidFill>
                <a:schemeClr val="accent2"/>
              </a:solidFill>
            </a:endParaRPr>
          </a:p>
          <a:p>
            <a:pPr marL="533400" indent="-533400">
              <a:lnSpc>
                <a:spcPct val="80000"/>
              </a:lnSpc>
              <a:buFontTx/>
              <a:buAutoNum type="arabicPeriod"/>
            </a:pPr>
            <a:r>
              <a:rPr lang="es-ES" sz="2400" b="1">
                <a:solidFill>
                  <a:schemeClr val="accent2"/>
                </a:solidFill>
              </a:rPr>
              <a:t>Alinear las procesos</a:t>
            </a:r>
            <a:r>
              <a:rPr lang="es-ES" sz="2400" b="1"/>
              <a:t> </a:t>
            </a:r>
            <a:r>
              <a:rPr lang="es-ES" sz="2000"/>
              <a:t>de planeación, programación, presupuestación, seguimiento y evaluación, </a:t>
            </a:r>
            <a:r>
              <a:rPr lang="es-ES" sz="2400" b="1">
                <a:solidFill>
                  <a:schemeClr val="accent2"/>
                </a:solidFill>
              </a:rPr>
              <a:t>con los resultados previstos</a:t>
            </a:r>
          </a:p>
          <a:p>
            <a:pPr marL="533400" indent="-533400">
              <a:lnSpc>
                <a:spcPct val="80000"/>
              </a:lnSpc>
              <a:buFontTx/>
              <a:buAutoNum type="arabicPeriod"/>
            </a:pPr>
            <a:endParaRPr lang="es-ES" sz="2400" b="1">
              <a:solidFill>
                <a:schemeClr val="accent2"/>
              </a:solidFill>
            </a:endParaRPr>
          </a:p>
          <a:p>
            <a:pPr marL="533400" indent="-533400">
              <a:lnSpc>
                <a:spcPct val="80000"/>
              </a:lnSpc>
              <a:buFontTx/>
              <a:buAutoNum type="arabicPeriod"/>
            </a:pPr>
            <a:r>
              <a:rPr lang="es-ES" sz="2000"/>
              <a:t>Mantener el sistema de generación de </a:t>
            </a:r>
            <a:r>
              <a:rPr lang="es-ES" sz="2400" b="1">
                <a:solidFill>
                  <a:schemeClr val="accent2"/>
                </a:solidFill>
              </a:rPr>
              <a:t>informes de resultados</a:t>
            </a:r>
            <a:r>
              <a:rPr lang="es-ES" sz="2000"/>
              <a:t> lo más </a:t>
            </a:r>
            <a:r>
              <a:rPr lang="es-ES" sz="2400" b="1">
                <a:solidFill>
                  <a:schemeClr val="accent2"/>
                </a:solidFill>
              </a:rPr>
              <a:t>sencillo, económico y fácil de usar</a:t>
            </a:r>
            <a:r>
              <a:rPr lang="es-ES" sz="2000"/>
              <a:t> como sea posible</a:t>
            </a:r>
          </a:p>
          <a:p>
            <a:pPr marL="533400" indent="-533400">
              <a:lnSpc>
                <a:spcPct val="80000"/>
              </a:lnSpc>
              <a:buFontTx/>
              <a:buAutoNum type="arabicPeriod"/>
            </a:pPr>
            <a:endParaRPr lang="es-ES" sz="2000"/>
          </a:p>
          <a:p>
            <a:pPr marL="533400" indent="-533400">
              <a:lnSpc>
                <a:spcPct val="80000"/>
              </a:lnSpc>
              <a:buFontTx/>
              <a:buAutoNum type="arabicPeriod"/>
            </a:pPr>
            <a:r>
              <a:rPr lang="es-ES" sz="2400" b="1">
                <a:solidFill>
                  <a:schemeClr val="accent2"/>
                </a:solidFill>
              </a:rPr>
              <a:t>Gestionar para</a:t>
            </a:r>
            <a:r>
              <a:rPr lang="es-ES" sz="2000"/>
              <a:t>, no por, </a:t>
            </a:r>
            <a:r>
              <a:rPr lang="es-ES" sz="2400" b="1">
                <a:solidFill>
                  <a:schemeClr val="accent2"/>
                </a:solidFill>
              </a:rPr>
              <a:t>resultados</a:t>
            </a:r>
          </a:p>
          <a:p>
            <a:pPr marL="533400" indent="-533400">
              <a:lnSpc>
                <a:spcPct val="80000"/>
              </a:lnSpc>
              <a:buFontTx/>
              <a:buAutoNum type="arabicPeriod"/>
            </a:pPr>
            <a:endParaRPr lang="es-ES" sz="2400" b="1"/>
          </a:p>
          <a:p>
            <a:pPr marL="533400" indent="-533400">
              <a:lnSpc>
                <a:spcPct val="80000"/>
              </a:lnSpc>
              <a:buFontTx/>
              <a:buAutoNum type="arabicPeriod"/>
            </a:pPr>
            <a:r>
              <a:rPr lang="es-ES" sz="2400" b="1">
                <a:solidFill>
                  <a:schemeClr val="accent2"/>
                </a:solidFill>
              </a:rPr>
              <a:t>Usar la información</a:t>
            </a:r>
            <a:r>
              <a:rPr lang="es-ES" sz="2000"/>
              <a:t> de resultados </a:t>
            </a:r>
            <a:r>
              <a:rPr lang="es-ES" sz="2400" b="1">
                <a:solidFill>
                  <a:schemeClr val="accent2"/>
                </a:solidFill>
              </a:rPr>
              <a:t>para el aprendizaje administrativo</a:t>
            </a:r>
            <a:r>
              <a:rPr lang="es-ES" sz="2000"/>
              <a:t>, la </a:t>
            </a:r>
            <a:r>
              <a:rPr lang="es-ES" sz="2400" b="1">
                <a:solidFill>
                  <a:schemeClr val="accent2"/>
                </a:solidFill>
              </a:rPr>
              <a:t>toma de decisiones</a:t>
            </a:r>
            <a:r>
              <a:rPr lang="es-ES" sz="2000"/>
              <a:t>, y la </a:t>
            </a:r>
            <a:r>
              <a:rPr lang="es-ES" sz="2400" b="1">
                <a:solidFill>
                  <a:schemeClr val="accent2"/>
                </a:solidFill>
              </a:rPr>
              <a:t>rendición de cuentas</a:t>
            </a:r>
            <a:r>
              <a:rPr lang="es-ES" sz="2000"/>
              <a:t> a los involucrados</a:t>
            </a:r>
          </a:p>
        </p:txBody>
      </p:sp>
    </p:spTree>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noFill/>
          <a:ln/>
        </p:spPr>
        <p:txBody>
          <a:bodyPr/>
          <a:lstStyle/>
          <a:p>
            <a:r>
              <a:rPr lang="es-AR"/>
              <a:t>Planificación estratégica</a:t>
            </a:r>
          </a:p>
        </p:txBody>
      </p:sp>
      <p:sp>
        <p:nvSpPr>
          <p:cNvPr id="268291" name="Text Box 3"/>
          <p:cNvSpPr txBox="1">
            <a:spLocks noChangeArrowheads="1"/>
          </p:cNvSpPr>
          <p:nvPr/>
        </p:nvSpPr>
        <p:spPr bwMode="auto">
          <a:xfrm>
            <a:off x="755650" y="1628775"/>
            <a:ext cx="7632700" cy="4510088"/>
          </a:xfrm>
          <a:prstGeom prst="rect">
            <a:avLst/>
          </a:prstGeom>
          <a:noFill/>
          <a:ln w="9525" algn="ctr">
            <a:noFill/>
            <a:miter lim="800000"/>
            <a:headEnd/>
            <a:tailEnd/>
          </a:ln>
          <a:effectLst/>
        </p:spPr>
        <p:txBody>
          <a:bodyPr>
            <a:spAutoFit/>
          </a:bodyPr>
          <a:lstStyle/>
          <a:p>
            <a:pPr marL="342900" indent="-342900">
              <a:spcBef>
                <a:spcPct val="50000"/>
              </a:spcBef>
              <a:buFontTx/>
              <a:buAutoNum type="arabicPeriod"/>
            </a:pPr>
            <a:r>
              <a:rPr lang="es-ES" sz="2400" b="1">
                <a:latin typeface="Calibri" pitchFamily="34" charset="0"/>
              </a:rPr>
              <a:t>Plan Estratégico Organizacional</a:t>
            </a:r>
          </a:p>
          <a:p>
            <a:pPr marL="800100" lvl="1" indent="-342900">
              <a:spcBef>
                <a:spcPct val="50000"/>
              </a:spcBef>
              <a:buFontTx/>
              <a:buChar char="•"/>
            </a:pPr>
            <a:r>
              <a:rPr lang="es-ES" sz="2000">
                <a:latin typeface="Calibri" pitchFamily="34" charset="0"/>
              </a:rPr>
              <a:t>Diagnóstico organizacional</a:t>
            </a:r>
          </a:p>
          <a:p>
            <a:pPr marL="800100" lvl="1" indent="-342900">
              <a:spcBef>
                <a:spcPct val="50000"/>
              </a:spcBef>
              <a:buFontTx/>
              <a:buChar char="•"/>
            </a:pPr>
            <a:r>
              <a:rPr lang="es-ES" sz="2000">
                <a:latin typeface="Calibri" pitchFamily="34" charset="0"/>
              </a:rPr>
              <a:t>Análisis de escenarios y desafíos</a:t>
            </a:r>
          </a:p>
          <a:p>
            <a:pPr marL="800100" lvl="1" indent="-342900">
              <a:spcBef>
                <a:spcPct val="50000"/>
              </a:spcBef>
              <a:buFontTx/>
              <a:buChar char="•"/>
            </a:pPr>
            <a:r>
              <a:rPr lang="es-ES" sz="2000">
                <a:latin typeface="Calibri" pitchFamily="34" charset="0"/>
              </a:rPr>
              <a:t>Definición de la visión y misión</a:t>
            </a:r>
          </a:p>
          <a:p>
            <a:pPr marL="800100" lvl="1" indent="-342900">
              <a:spcBef>
                <a:spcPct val="50000"/>
              </a:spcBef>
              <a:buFontTx/>
              <a:buChar char="•"/>
            </a:pPr>
            <a:r>
              <a:rPr lang="es-ES" sz="2000">
                <a:latin typeface="Calibri" pitchFamily="34" charset="0"/>
              </a:rPr>
              <a:t>Definición de líneas de acción estratégicas</a:t>
            </a:r>
          </a:p>
          <a:p>
            <a:pPr marL="800100" lvl="1" indent="-342900">
              <a:spcBef>
                <a:spcPct val="50000"/>
              </a:spcBef>
              <a:buFontTx/>
              <a:buChar char="•"/>
            </a:pPr>
            <a:endParaRPr lang="es-ES" sz="2000">
              <a:latin typeface="Calibri" pitchFamily="34" charset="0"/>
            </a:endParaRPr>
          </a:p>
          <a:p>
            <a:pPr marL="342900" indent="-342900">
              <a:spcBef>
                <a:spcPct val="50000"/>
              </a:spcBef>
              <a:buFontTx/>
              <a:buAutoNum type="arabicPeriod"/>
            </a:pPr>
            <a:r>
              <a:rPr lang="es-ES" sz="2400" b="1">
                <a:latin typeface="Calibri" pitchFamily="34" charset="0"/>
              </a:rPr>
              <a:t>Planes estratégicos específicos</a:t>
            </a:r>
          </a:p>
          <a:p>
            <a:pPr marL="800100" lvl="1" indent="-342900">
              <a:spcBef>
                <a:spcPct val="50000"/>
              </a:spcBef>
              <a:buFontTx/>
              <a:buChar char="•"/>
            </a:pPr>
            <a:r>
              <a:rPr lang="es-ES" sz="2000">
                <a:latin typeface="Calibri" pitchFamily="34" charset="0"/>
              </a:rPr>
              <a:t>Son planes de un nivel jerárquico inferior, por lo que deberán estar alineados al plan estratégico organizacional</a:t>
            </a:r>
          </a:p>
          <a:p>
            <a:pPr marL="800100" lvl="1" indent="-342900">
              <a:spcBef>
                <a:spcPct val="50000"/>
              </a:spcBef>
            </a:pPr>
            <a:endParaRPr lang="es-ES" sz="2000">
              <a:latin typeface="Calibri" pitchFamily="34" charset="0"/>
            </a:endParaRPr>
          </a:p>
        </p:txBody>
      </p:sp>
    </p:spTree>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5698" name="Rectangle 2"/>
          <p:cNvSpPr>
            <a:spLocks noGrp="1" noChangeArrowheads="1"/>
          </p:cNvSpPr>
          <p:nvPr>
            <p:ph type="title"/>
          </p:nvPr>
        </p:nvSpPr>
        <p:spPr/>
        <p:txBody>
          <a:bodyPr/>
          <a:lstStyle/>
          <a:p>
            <a:r>
              <a:rPr lang="es-AR" b="1" dirty="0">
                <a:effectLst>
                  <a:outerShdw blurRad="38100" dist="38100" dir="2700000" algn="tl">
                    <a:srgbClr val="000000">
                      <a:alpha val="43137"/>
                    </a:srgbClr>
                  </a:outerShdw>
                </a:effectLst>
              </a:rPr>
              <a:t>Agenda de trabajo</a:t>
            </a:r>
            <a:endParaRPr lang="es-ES" b="1" dirty="0">
              <a:effectLst>
                <a:outerShdw blurRad="38100" dist="38100" dir="2700000" algn="tl">
                  <a:srgbClr val="000000">
                    <a:alpha val="43137"/>
                  </a:srgbClr>
                </a:outerShdw>
              </a:effectLst>
            </a:endParaRPr>
          </a:p>
        </p:txBody>
      </p:sp>
      <p:sp>
        <p:nvSpPr>
          <p:cNvPr id="285699" name="Rectangle 3"/>
          <p:cNvSpPr>
            <a:spLocks noGrp="1" noChangeArrowheads="1"/>
          </p:cNvSpPr>
          <p:nvPr>
            <p:ph type="body" idx="1"/>
          </p:nvPr>
        </p:nvSpPr>
        <p:spPr>
          <a:xfrm>
            <a:off x="468313" y="2349500"/>
            <a:ext cx="8229600" cy="3311525"/>
          </a:xfrm>
        </p:spPr>
        <p:txBody>
          <a:bodyPr/>
          <a:lstStyle/>
          <a:p>
            <a:pPr marL="990600" lvl="1" indent="-533400">
              <a:lnSpc>
                <a:spcPct val="120000"/>
              </a:lnSpc>
              <a:buSzPct val="150000"/>
              <a:buFontTx/>
              <a:buNone/>
            </a:pPr>
            <a:endParaRPr lang="es-ES" sz="2500" b="1" dirty="0"/>
          </a:p>
          <a:p>
            <a:pPr marL="609600" indent="-609600">
              <a:lnSpc>
                <a:spcPct val="120000"/>
              </a:lnSpc>
              <a:buSzPct val="150000"/>
              <a:buFontTx/>
              <a:buAutoNum type="arabicPeriod"/>
            </a:pPr>
            <a:r>
              <a:rPr lang="es-ES" sz="2900" b="1" dirty="0"/>
              <a:t>Marco lógico como herramienta de trabajo</a:t>
            </a:r>
          </a:p>
          <a:p>
            <a:pPr marL="609600" indent="-609600">
              <a:lnSpc>
                <a:spcPct val="120000"/>
              </a:lnSpc>
              <a:buSzPct val="150000"/>
              <a:buFontTx/>
              <a:buAutoNum type="arabicPeriod"/>
            </a:pPr>
            <a:endParaRPr lang="es-ES" sz="2900" b="1" dirty="0"/>
          </a:p>
        </p:txBody>
      </p:sp>
      <p:pic>
        <p:nvPicPr>
          <p:cNvPr id="285700" name="Picture 4" descr="logical_framework"/>
          <p:cNvPicPr>
            <a:picLocks noChangeAspect="1" noChangeArrowheads="1"/>
          </p:cNvPicPr>
          <p:nvPr/>
        </p:nvPicPr>
        <p:blipFill>
          <a:blip r:embed="rId3" cstate="print"/>
          <a:srcRect/>
          <a:stretch>
            <a:fillRect/>
          </a:stretch>
        </p:blipFill>
        <p:spPr bwMode="auto">
          <a:xfrm>
            <a:off x="3714744" y="3571876"/>
            <a:ext cx="1163638" cy="1616075"/>
          </a:xfrm>
          <a:prstGeom prst="rect">
            <a:avLst/>
          </a:prstGeom>
          <a:noFill/>
        </p:spPr>
      </p:pic>
      <p:pic>
        <p:nvPicPr>
          <p:cNvPr id="285701" name="Picture 5"/>
          <p:cNvPicPr>
            <a:picLocks noChangeAspect="1" noChangeArrowheads="1"/>
          </p:cNvPicPr>
          <p:nvPr/>
        </p:nvPicPr>
        <p:blipFill>
          <a:blip r:embed="rId4"/>
          <a:srcRect/>
          <a:stretch>
            <a:fillRect/>
          </a:stretch>
        </p:blipFill>
        <p:spPr bwMode="auto">
          <a:xfrm>
            <a:off x="6929454" y="285728"/>
            <a:ext cx="2079126" cy="153987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3476" name="Picture 4" descr="diagram_goals_hierarchy"/>
          <p:cNvPicPr>
            <a:picLocks noChangeAspect="1" noChangeArrowheads="1"/>
          </p:cNvPicPr>
          <p:nvPr/>
        </p:nvPicPr>
        <p:blipFill>
          <a:blip r:embed="rId3"/>
          <a:srcRect/>
          <a:stretch>
            <a:fillRect/>
          </a:stretch>
        </p:blipFill>
        <p:spPr bwMode="auto">
          <a:xfrm>
            <a:off x="6875463" y="836613"/>
            <a:ext cx="2268537" cy="2495550"/>
          </a:xfrm>
          <a:prstGeom prst="rect">
            <a:avLst/>
          </a:prstGeom>
          <a:noFill/>
        </p:spPr>
      </p:pic>
      <p:sp>
        <p:nvSpPr>
          <p:cNvPr id="233474" name="Rectangle 2"/>
          <p:cNvSpPr>
            <a:spLocks noGrp="1" noChangeArrowheads="1"/>
          </p:cNvSpPr>
          <p:nvPr>
            <p:ph type="title"/>
          </p:nvPr>
        </p:nvSpPr>
        <p:spPr>
          <a:xfrm>
            <a:off x="684213" y="188913"/>
            <a:ext cx="8459787" cy="1200150"/>
          </a:xfrm>
          <a:noFill/>
          <a:ln/>
        </p:spPr>
        <p:txBody>
          <a:bodyPr/>
          <a:lstStyle/>
          <a:p>
            <a:r>
              <a:rPr lang="es-ES_tradnl" sz="3600"/>
              <a:t>El Marco Lógico suministra información que permite explicar</a:t>
            </a:r>
            <a:endParaRPr lang="es-ES" sz="3600"/>
          </a:p>
        </p:txBody>
      </p:sp>
      <p:sp>
        <p:nvSpPr>
          <p:cNvPr id="233475" name="Rectangle 3"/>
          <p:cNvSpPr>
            <a:spLocks noChangeArrowheads="1"/>
          </p:cNvSpPr>
          <p:nvPr/>
        </p:nvSpPr>
        <p:spPr bwMode="auto">
          <a:xfrm>
            <a:off x="250825" y="2276475"/>
            <a:ext cx="8713788" cy="4117975"/>
          </a:xfrm>
          <a:prstGeom prst="rect">
            <a:avLst/>
          </a:prstGeom>
          <a:noFill/>
          <a:ln w="9525" algn="ctr">
            <a:noFill/>
            <a:miter lim="800000"/>
            <a:headEnd/>
            <a:tailEnd/>
          </a:ln>
          <a:effectLst/>
        </p:spPr>
        <p:txBody>
          <a:bodyPr anchor="ctr">
            <a:spAutoFit/>
          </a:bodyPr>
          <a:lstStyle/>
          <a:p>
            <a:pPr indent="273050">
              <a:buFont typeface="Wingdings" pitchFamily="2" charset="2"/>
              <a:buChar char="ü"/>
              <a:tabLst>
                <a:tab pos="350838" algn="ctr"/>
              </a:tabLst>
            </a:pPr>
            <a:r>
              <a:rPr lang="es-AR" sz="2000" b="1">
                <a:solidFill>
                  <a:schemeClr val="accent2"/>
                </a:solidFill>
                <a:latin typeface="Calibri" pitchFamily="34" charset="0"/>
              </a:rPr>
              <a:t>Porque</a:t>
            </a:r>
            <a:r>
              <a:rPr lang="es-AR">
                <a:solidFill>
                  <a:schemeClr val="accent2"/>
                </a:solidFill>
                <a:latin typeface="Calibri" pitchFamily="34" charset="0"/>
              </a:rPr>
              <a:t> </a:t>
            </a:r>
            <a:r>
              <a:rPr lang="es-AR">
                <a:latin typeface="Calibri" pitchFamily="34" charset="0"/>
              </a:rPr>
              <a:t>el proyecto es llevado a cabo (propósito/meta)</a:t>
            </a:r>
            <a:br>
              <a:rPr lang="es-AR">
                <a:latin typeface="Calibri" pitchFamily="34" charset="0"/>
              </a:rPr>
            </a:br>
            <a:endParaRPr lang="es-ES">
              <a:latin typeface="Calibri" pitchFamily="34" charset="0"/>
            </a:endParaRPr>
          </a:p>
          <a:p>
            <a:pPr indent="273050">
              <a:buFont typeface="Wingdings" pitchFamily="2" charset="2"/>
              <a:buChar char="ü"/>
              <a:tabLst>
                <a:tab pos="350838" algn="ctr"/>
              </a:tabLst>
            </a:pPr>
            <a:r>
              <a:rPr lang="es-AR" sz="2000" b="1">
                <a:solidFill>
                  <a:schemeClr val="accent2"/>
                </a:solidFill>
                <a:latin typeface="Calibri" pitchFamily="34" charset="0"/>
              </a:rPr>
              <a:t>Que se espera obtener</a:t>
            </a:r>
            <a:r>
              <a:rPr lang="es-AR">
                <a:latin typeface="Calibri" pitchFamily="34" charset="0"/>
              </a:rPr>
              <a:t> con el proyecto (logros, resultados)</a:t>
            </a:r>
          </a:p>
          <a:p>
            <a:pPr indent="273050">
              <a:buFont typeface="Wingdings" pitchFamily="2" charset="2"/>
              <a:buChar char="ü"/>
              <a:tabLst>
                <a:tab pos="350838" algn="ctr"/>
              </a:tabLst>
            </a:pPr>
            <a:endParaRPr lang="es-ES">
              <a:latin typeface="Calibri" pitchFamily="34" charset="0"/>
            </a:endParaRPr>
          </a:p>
          <a:p>
            <a:pPr indent="273050">
              <a:buFont typeface="Wingdings" pitchFamily="2" charset="2"/>
              <a:buChar char="ü"/>
              <a:tabLst>
                <a:tab pos="350838" algn="ctr"/>
              </a:tabLst>
            </a:pPr>
            <a:r>
              <a:rPr lang="es-AR" sz="2000" b="1">
                <a:solidFill>
                  <a:schemeClr val="accent2"/>
                </a:solidFill>
                <a:latin typeface="Calibri" pitchFamily="34" charset="0"/>
              </a:rPr>
              <a:t>Como habrá de obtener los resultados</a:t>
            </a:r>
            <a:r>
              <a:rPr lang="es-AR">
                <a:latin typeface="Calibri" pitchFamily="34" charset="0"/>
              </a:rPr>
              <a:t> este proyecto (actividades)</a:t>
            </a:r>
          </a:p>
          <a:p>
            <a:pPr indent="273050">
              <a:buFont typeface="Wingdings" pitchFamily="2" charset="2"/>
              <a:buChar char="ü"/>
              <a:tabLst>
                <a:tab pos="350838" algn="ctr"/>
              </a:tabLst>
            </a:pPr>
            <a:endParaRPr lang="es-ES">
              <a:latin typeface="Calibri" pitchFamily="34" charset="0"/>
            </a:endParaRPr>
          </a:p>
          <a:p>
            <a:pPr indent="273050">
              <a:buFont typeface="Wingdings" pitchFamily="2" charset="2"/>
              <a:buChar char="ü"/>
              <a:tabLst>
                <a:tab pos="350838" algn="ctr"/>
              </a:tabLst>
            </a:pPr>
            <a:r>
              <a:rPr lang="es-AR" sz="2000" b="1">
                <a:solidFill>
                  <a:schemeClr val="accent2"/>
                </a:solidFill>
                <a:latin typeface="Calibri" pitchFamily="34" charset="0"/>
              </a:rPr>
              <a:t>Cuales son los factores externos cruciales</a:t>
            </a:r>
            <a:r>
              <a:rPr lang="es-AR">
                <a:latin typeface="Calibri" pitchFamily="34" charset="0"/>
              </a:rPr>
              <a:t> para el éxito del proyecto (supuestos críticos)</a:t>
            </a:r>
          </a:p>
          <a:p>
            <a:pPr indent="273050">
              <a:buFont typeface="Wingdings" pitchFamily="2" charset="2"/>
              <a:buChar char="ü"/>
              <a:tabLst>
                <a:tab pos="350838" algn="ctr"/>
              </a:tabLst>
            </a:pPr>
            <a:endParaRPr lang="es-ES">
              <a:latin typeface="Calibri" pitchFamily="34" charset="0"/>
            </a:endParaRPr>
          </a:p>
          <a:p>
            <a:pPr indent="273050">
              <a:buFont typeface="Wingdings" pitchFamily="2" charset="2"/>
              <a:buChar char="ü"/>
              <a:tabLst>
                <a:tab pos="350838" algn="ctr"/>
              </a:tabLst>
            </a:pPr>
            <a:r>
              <a:rPr lang="es-AR" sz="2000" b="1">
                <a:solidFill>
                  <a:schemeClr val="accent2"/>
                </a:solidFill>
                <a:latin typeface="Calibri" pitchFamily="34" charset="0"/>
              </a:rPr>
              <a:t>Como puede ser evaluado el éxito</a:t>
            </a:r>
            <a:r>
              <a:rPr lang="es-AR">
                <a:latin typeface="Calibri" pitchFamily="34" charset="0"/>
              </a:rPr>
              <a:t> del proyecto y cuando se espera lograr (indicadores objetivamente verificables)</a:t>
            </a:r>
          </a:p>
          <a:p>
            <a:pPr indent="273050">
              <a:buFont typeface="Wingdings" pitchFamily="2" charset="2"/>
              <a:buChar char="ü"/>
              <a:tabLst>
                <a:tab pos="350838" algn="ctr"/>
              </a:tabLst>
            </a:pPr>
            <a:endParaRPr lang="es-ES">
              <a:latin typeface="Calibri" pitchFamily="34" charset="0"/>
            </a:endParaRPr>
          </a:p>
          <a:p>
            <a:pPr indent="273050">
              <a:buFont typeface="Wingdings" pitchFamily="2" charset="2"/>
              <a:buChar char="ü"/>
              <a:tabLst>
                <a:tab pos="350838" algn="ctr"/>
              </a:tabLst>
            </a:pPr>
            <a:r>
              <a:rPr lang="es-AR" sz="2000" b="1">
                <a:solidFill>
                  <a:schemeClr val="accent2"/>
                </a:solidFill>
                <a:latin typeface="Calibri" pitchFamily="34" charset="0"/>
              </a:rPr>
              <a:t>Donde pueden encontrarse los datos que determinen el éxito</a:t>
            </a:r>
            <a:r>
              <a:rPr lang="es-AR">
                <a:latin typeface="Calibri" pitchFamily="34" charset="0"/>
              </a:rPr>
              <a:t> del proyecto (medios de verificación)</a:t>
            </a:r>
          </a:p>
        </p:txBody>
      </p:sp>
    </p:spTree>
  </p:cSld>
  <p:clrMapOvr>
    <a:masterClrMapping/>
  </p:clrMapOvr>
  <p:transition>
    <p:random/>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ChangeArrowheads="1"/>
          </p:cNvSpPr>
          <p:nvPr>
            <p:ph type="title"/>
          </p:nvPr>
        </p:nvSpPr>
        <p:spPr>
          <a:xfrm>
            <a:off x="611188" y="549275"/>
            <a:ext cx="8532812" cy="650875"/>
          </a:xfrm>
          <a:noFill/>
          <a:ln/>
        </p:spPr>
        <p:txBody>
          <a:bodyPr>
            <a:normAutofit fontScale="90000"/>
          </a:bodyPr>
          <a:lstStyle/>
          <a:p>
            <a:r>
              <a:rPr lang="es-MX"/>
              <a:t>Principales ventajas del Marco Lógico</a:t>
            </a:r>
            <a:endParaRPr lang="es-ES"/>
          </a:p>
        </p:txBody>
      </p:sp>
      <p:sp>
        <p:nvSpPr>
          <p:cNvPr id="235523" name="Rectangle 3"/>
          <p:cNvSpPr>
            <a:spLocks noGrp="1" noChangeArrowheads="1"/>
          </p:cNvSpPr>
          <p:nvPr>
            <p:ph type="body" idx="1"/>
          </p:nvPr>
        </p:nvSpPr>
        <p:spPr>
          <a:xfrm>
            <a:off x="468313" y="1535113"/>
            <a:ext cx="8435975" cy="4978400"/>
          </a:xfrm>
          <a:noFill/>
          <a:ln/>
        </p:spPr>
        <p:txBody>
          <a:bodyPr anchor="ctr">
            <a:spAutoFit/>
          </a:bodyPr>
          <a:lstStyle/>
          <a:p>
            <a:pPr marL="0" indent="273050">
              <a:spcBef>
                <a:spcPct val="0"/>
              </a:spcBef>
              <a:buFont typeface="Wingdings" pitchFamily="2" charset="2"/>
              <a:buChar char="ü"/>
              <a:tabLst>
                <a:tab pos="350838" algn="ctr"/>
              </a:tabLst>
            </a:pPr>
            <a:r>
              <a:rPr lang="es-ES" sz="1600"/>
              <a:t>Aporta una </a:t>
            </a:r>
            <a:r>
              <a:rPr lang="es-ES" sz="1800" b="1">
                <a:solidFill>
                  <a:schemeClr val="accent2"/>
                </a:solidFill>
              </a:rPr>
              <a:t>terminología uniforme</a:t>
            </a:r>
            <a:r>
              <a:rPr lang="es-ES" sz="1600"/>
              <a:t> que </a:t>
            </a:r>
            <a:r>
              <a:rPr lang="es-ES" sz="1800" b="1">
                <a:solidFill>
                  <a:schemeClr val="accent2"/>
                </a:solidFill>
              </a:rPr>
              <a:t>facilita la comunicación</a:t>
            </a:r>
            <a:r>
              <a:rPr lang="es-ES" sz="1600"/>
              <a:t> y que sirve para reducir ambigüedades; </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600"/>
              <a:t>Aporta un formato para llegar a </a:t>
            </a:r>
            <a:r>
              <a:rPr lang="es-ES" sz="1800" b="1">
                <a:solidFill>
                  <a:schemeClr val="accent2"/>
                </a:solidFill>
              </a:rPr>
              <a:t>acuerdos precisos acerca de los objetivos, metas y riesgos</a:t>
            </a:r>
            <a:r>
              <a:rPr lang="es-ES" sz="1600"/>
              <a:t> que comparten los involucrados; </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600"/>
              <a:t>Suministra un temario analítico común que pueden utilizar los involucrados</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800" b="1">
                <a:solidFill>
                  <a:schemeClr val="accent2"/>
                </a:solidFill>
              </a:rPr>
              <a:t>Enfoca el trabajo técnico en los aspectos críticos</a:t>
            </a:r>
            <a:r>
              <a:rPr lang="es-ES" sz="1600"/>
              <a:t> y puede acortar documentos en forma considerable; </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600"/>
              <a:t>Suministra información para organizar y preparar en forma lógica el plan de ejecución del organismo; </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600"/>
              <a:t>Suministra </a:t>
            </a:r>
            <a:r>
              <a:rPr lang="es-ES" sz="1800" b="1">
                <a:solidFill>
                  <a:schemeClr val="accent2"/>
                </a:solidFill>
              </a:rPr>
              <a:t>información necesaria para la ejecución, monitoreo y evaluación</a:t>
            </a:r>
            <a:r>
              <a:rPr lang="es-ES" sz="1600"/>
              <a:t> del plan; y </a:t>
            </a:r>
          </a:p>
          <a:p>
            <a:pPr marL="0" indent="273050">
              <a:spcBef>
                <a:spcPct val="0"/>
              </a:spcBef>
              <a:buFont typeface="Wingdings" pitchFamily="2" charset="2"/>
              <a:buChar char="ü"/>
              <a:tabLst>
                <a:tab pos="350838" algn="ctr"/>
              </a:tabLst>
            </a:pPr>
            <a:endParaRPr lang="es-ES" sz="1600"/>
          </a:p>
          <a:p>
            <a:pPr marL="0" indent="273050">
              <a:spcBef>
                <a:spcPct val="0"/>
              </a:spcBef>
              <a:buFont typeface="Wingdings" pitchFamily="2" charset="2"/>
              <a:buChar char="ü"/>
              <a:tabLst>
                <a:tab pos="350838" algn="ctr"/>
              </a:tabLst>
            </a:pPr>
            <a:r>
              <a:rPr lang="es-ES" sz="1600"/>
              <a:t>Proporciona una estructura para expresar, </a:t>
            </a:r>
            <a:r>
              <a:rPr lang="es-ES" sz="1800" b="1">
                <a:solidFill>
                  <a:schemeClr val="accent2"/>
                </a:solidFill>
              </a:rPr>
              <a:t>en un solo cuadro, la información más importante</a:t>
            </a:r>
            <a:r>
              <a:rPr lang="es-ES" sz="1600"/>
              <a:t> sobre el plan.</a:t>
            </a:r>
          </a:p>
        </p:txBody>
      </p:sp>
    </p:spTree>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4213" y="333375"/>
            <a:ext cx="8002587" cy="954088"/>
          </a:xfrm>
          <a:noFill/>
          <a:ln/>
        </p:spPr>
        <p:txBody>
          <a:bodyPr/>
          <a:lstStyle/>
          <a:p>
            <a:r>
              <a:rPr lang="es-AR"/>
              <a:t>Marco Lógico</a:t>
            </a:r>
          </a:p>
        </p:txBody>
      </p:sp>
      <p:pic>
        <p:nvPicPr>
          <p:cNvPr id="206851" name="Picture 3"/>
          <p:cNvPicPr>
            <a:picLocks noChangeAspect="1" noChangeArrowheads="1"/>
          </p:cNvPicPr>
          <p:nvPr/>
        </p:nvPicPr>
        <p:blipFill>
          <a:blip r:embed="rId3"/>
          <a:srcRect/>
          <a:stretch>
            <a:fillRect/>
          </a:stretch>
        </p:blipFill>
        <p:spPr bwMode="auto">
          <a:xfrm>
            <a:off x="1116013" y="1557338"/>
            <a:ext cx="7092950" cy="47894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t="13291"/>
          <a:stretch>
            <a:fillRect/>
          </a:stretch>
        </p:blipFill>
        <p:spPr bwMode="auto">
          <a:xfrm>
            <a:off x="928662" y="1214422"/>
            <a:ext cx="7162800" cy="3262309"/>
          </a:xfrm>
          <a:prstGeom prst="rect">
            <a:avLst/>
          </a:prstGeom>
          <a:noFill/>
          <a:ln w="9525">
            <a:noFill/>
            <a:miter lim="800000"/>
            <a:headEnd/>
            <a:tailEnd/>
          </a:ln>
          <a:effectLst/>
        </p:spPr>
      </p:pic>
      <p:sp>
        <p:nvSpPr>
          <p:cNvPr id="3" name="2 CuadroTexto"/>
          <p:cNvSpPr txBox="1"/>
          <p:nvPr/>
        </p:nvSpPr>
        <p:spPr>
          <a:xfrm>
            <a:off x="6215074" y="428604"/>
            <a:ext cx="2500330"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Formulación</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Rectangle 2"/>
          <p:cNvSpPr>
            <a:spLocks noChangeArrowheads="1"/>
          </p:cNvSpPr>
          <p:nvPr/>
        </p:nvSpPr>
        <p:spPr bwMode="auto">
          <a:xfrm>
            <a:off x="611188" y="1404938"/>
            <a:ext cx="7777162" cy="2563812"/>
          </a:xfrm>
          <a:prstGeom prst="rect">
            <a:avLst/>
          </a:prstGeom>
          <a:noFill/>
          <a:ln w="9525">
            <a:noFill/>
            <a:miter lim="800000"/>
            <a:headEnd/>
            <a:tailEnd/>
          </a:ln>
          <a:effectLst/>
        </p:spPr>
        <p:txBody>
          <a:bodyPr anchor="ctr">
            <a:spAutoFit/>
          </a:bodyPr>
          <a:lstStyle/>
          <a:p>
            <a:pPr algn="just">
              <a:tabLst>
                <a:tab pos="914400" algn="l"/>
              </a:tabLst>
            </a:pPr>
            <a:r>
              <a:rPr lang="es-ES" b="1" dirty="0">
                <a:solidFill>
                  <a:schemeClr val="accent2"/>
                </a:solidFill>
                <a:latin typeface="Calibri" pitchFamily="34" charset="0"/>
              </a:rPr>
              <a:t>PASO 1:</a:t>
            </a:r>
            <a:r>
              <a:rPr lang="es-ES" dirty="0">
                <a:latin typeface="Calibri" pitchFamily="34" charset="0"/>
              </a:rPr>
              <a:t> Hacer una lista de todos los tipos de participantes (personas, intermediarios, grupos, empresas,  instituciones, proyectos y otros)</a:t>
            </a:r>
          </a:p>
          <a:p>
            <a:pPr algn="just">
              <a:tabLst>
                <a:tab pos="914400" algn="l"/>
              </a:tabLst>
            </a:pPr>
            <a:endParaRPr lang="es-ES" dirty="0">
              <a:latin typeface="Calibri" pitchFamily="34" charset="0"/>
            </a:endParaRPr>
          </a:p>
          <a:p>
            <a:pPr algn="just">
              <a:tabLst>
                <a:tab pos="914400" algn="l"/>
              </a:tabLst>
            </a:pPr>
            <a:r>
              <a:rPr lang="es-ES" b="1" dirty="0">
                <a:solidFill>
                  <a:schemeClr val="accent2"/>
                </a:solidFill>
              </a:rPr>
              <a:t>PASO 2:</a:t>
            </a:r>
            <a:r>
              <a:rPr lang="es-ES" dirty="0"/>
              <a:t> </a:t>
            </a:r>
            <a:r>
              <a:rPr lang="es-ES" dirty="0">
                <a:latin typeface="Calibri" pitchFamily="34" charset="0"/>
              </a:rPr>
              <a:t> ¿El grupo puede subdividirse?</a:t>
            </a:r>
          </a:p>
          <a:p>
            <a:pPr algn="just">
              <a:tabLst>
                <a:tab pos="914400" algn="l"/>
              </a:tabLst>
            </a:pPr>
            <a:endParaRPr lang="es-ES" dirty="0">
              <a:latin typeface="Calibri" pitchFamily="34" charset="0"/>
            </a:endParaRPr>
          </a:p>
          <a:p>
            <a:pPr algn="just">
              <a:tabLst>
                <a:tab pos="914400" algn="l"/>
              </a:tabLst>
            </a:pPr>
            <a:r>
              <a:rPr lang="es-ES" b="1" dirty="0">
                <a:solidFill>
                  <a:schemeClr val="accent2"/>
                </a:solidFill>
              </a:rPr>
              <a:t>PASO 3:</a:t>
            </a:r>
            <a:r>
              <a:rPr lang="es-ES" dirty="0"/>
              <a:t> </a:t>
            </a:r>
            <a:r>
              <a:rPr lang="es-ES" dirty="0">
                <a:latin typeface="Calibri" pitchFamily="34" charset="0"/>
              </a:rPr>
              <a:t>Caracterizar y analizar cada participante</a:t>
            </a:r>
          </a:p>
          <a:p>
            <a:pPr algn="just">
              <a:tabLst>
                <a:tab pos="914400" algn="l"/>
              </a:tabLst>
            </a:pPr>
            <a:endParaRPr lang="es-ES" dirty="0">
              <a:latin typeface="Calibri" pitchFamily="34" charset="0"/>
            </a:endParaRPr>
          </a:p>
          <a:p>
            <a:pPr algn="just">
              <a:tabLst>
                <a:tab pos="914400" algn="l"/>
              </a:tabLst>
            </a:pPr>
            <a:r>
              <a:rPr lang="es-ES" b="1" dirty="0">
                <a:solidFill>
                  <a:schemeClr val="accent2"/>
                </a:solidFill>
              </a:rPr>
              <a:t>PASO 4:</a:t>
            </a:r>
            <a:r>
              <a:rPr lang="es-ES" dirty="0"/>
              <a:t> </a:t>
            </a:r>
            <a:r>
              <a:rPr lang="es-ES" dirty="0">
                <a:latin typeface="Calibri" pitchFamily="34" charset="0"/>
              </a:rPr>
              <a:t>Identificar las posibles consecuencias positivas y negativas  de la inclusión de cada participante</a:t>
            </a:r>
          </a:p>
        </p:txBody>
      </p:sp>
      <p:sp>
        <p:nvSpPr>
          <p:cNvPr id="237571" name="Rectangle 3"/>
          <p:cNvSpPr>
            <a:spLocks noGrp="1" noChangeArrowheads="1"/>
          </p:cNvSpPr>
          <p:nvPr>
            <p:ph type="title"/>
          </p:nvPr>
        </p:nvSpPr>
        <p:spPr>
          <a:xfrm>
            <a:off x="611188" y="404813"/>
            <a:ext cx="8388350" cy="771525"/>
          </a:xfrm>
          <a:noFill/>
          <a:ln/>
        </p:spPr>
        <p:txBody>
          <a:bodyPr/>
          <a:lstStyle/>
          <a:p>
            <a:r>
              <a:rPr lang="es-ES_tradnl"/>
              <a:t>Análisis de Involucrados</a:t>
            </a:r>
            <a:endParaRPr lang="es-ES"/>
          </a:p>
        </p:txBody>
      </p:sp>
      <p:graphicFrame>
        <p:nvGraphicFramePr>
          <p:cNvPr id="237572" name="Object 4"/>
          <p:cNvGraphicFramePr>
            <a:graphicFrameLocks noChangeAspect="1"/>
          </p:cNvGraphicFramePr>
          <p:nvPr>
            <p:ph idx="1"/>
          </p:nvPr>
        </p:nvGraphicFramePr>
        <p:xfrm>
          <a:off x="611188" y="4149725"/>
          <a:ext cx="8064500" cy="2708275"/>
        </p:xfrm>
        <a:graphic>
          <a:graphicData uri="http://schemas.openxmlformats.org/presentationml/2006/ole">
            <p:oleObj spid="_x0000_s5122" name="Documento" r:id="rId4" imgW="5971680" imgH="2474280" progId="Word.Document.8">
              <p:embed/>
            </p:oleObj>
          </a:graphicData>
        </a:graphic>
      </p:graphicFrame>
    </p:spTree>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Grp="1" noChangeArrowheads="1"/>
          </p:cNvSpPr>
          <p:nvPr>
            <p:ph type="title"/>
          </p:nvPr>
        </p:nvSpPr>
        <p:spPr>
          <a:xfrm>
            <a:off x="611188" y="404813"/>
            <a:ext cx="8532812" cy="650875"/>
          </a:xfrm>
          <a:noFill/>
          <a:ln/>
        </p:spPr>
        <p:txBody>
          <a:bodyPr>
            <a:normAutofit fontScale="90000"/>
          </a:bodyPr>
          <a:lstStyle/>
          <a:p>
            <a:r>
              <a:rPr lang="es-ES_tradnl"/>
              <a:t>Análisis de Problemas</a:t>
            </a:r>
            <a:endParaRPr lang="es-ES"/>
          </a:p>
        </p:txBody>
      </p:sp>
      <p:sp>
        <p:nvSpPr>
          <p:cNvPr id="239619" name="Rectangle 3"/>
          <p:cNvSpPr>
            <a:spLocks noChangeArrowheads="1"/>
          </p:cNvSpPr>
          <p:nvPr/>
        </p:nvSpPr>
        <p:spPr bwMode="auto">
          <a:xfrm>
            <a:off x="468313" y="1557338"/>
            <a:ext cx="8135937" cy="4332287"/>
          </a:xfrm>
          <a:prstGeom prst="rect">
            <a:avLst/>
          </a:prstGeom>
          <a:noFill/>
          <a:ln w="9525">
            <a:noFill/>
            <a:miter lim="800000"/>
            <a:headEnd/>
            <a:tailEnd/>
          </a:ln>
          <a:effectLst/>
        </p:spPr>
        <p:txBody>
          <a:bodyPr>
            <a:spAutoFit/>
          </a:bodyPr>
          <a:lstStyle/>
          <a:p>
            <a:pPr algn="just"/>
            <a:r>
              <a:rPr lang="es-ES" b="1">
                <a:effectLst>
                  <a:outerShdw blurRad="38100" dist="38100" dir="2700000" algn="tl">
                    <a:srgbClr val="C0C0C0"/>
                  </a:outerShdw>
                </a:effectLst>
                <a:latin typeface="Calibri" pitchFamily="34" charset="0"/>
              </a:rPr>
              <a:t>Cómo se elabora el ARBOL DE PROBLEMAS </a:t>
            </a:r>
          </a:p>
          <a:p>
            <a:pPr algn="just"/>
            <a:endParaRPr lang="es-ES" b="1">
              <a:effectLst>
                <a:outerShdw blurRad="38100" dist="38100" dir="2700000" algn="tl">
                  <a:srgbClr val="C0C0C0"/>
                </a:outerShdw>
              </a:effectLst>
              <a:latin typeface="Calibri" pitchFamily="34" charset="0"/>
            </a:endParaRPr>
          </a:p>
          <a:p>
            <a:pPr algn="just"/>
            <a:r>
              <a:rPr lang="es-ES" sz="2000" b="1">
                <a:solidFill>
                  <a:schemeClr val="accent2"/>
                </a:solidFill>
                <a:latin typeface="Calibri" pitchFamily="34" charset="0"/>
              </a:rPr>
              <a:t>PASO 1:</a:t>
            </a:r>
            <a:r>
              <a:rPr lang="es-ES">
                <a:latin typeface="Calibri" pitchFamily="34" charset="0"/>
              </a:rPr>
              <a:t> Identificar los principales problemas con respecto a la situación en cuestión </a:t>
            </a:r>
          </a:p>
          <a:p>
            <a:pPr algn="just"/>
            <a:endParaRPr lang="es-ES">
              <a:latin typeface="Calibri" pitchFamily="34" charset="0"/>
            </a:endParaRPr>
          </a:p>
          <a:p>
            <a:pPr algn="just"/>
            <a:r>
              <a:rPr lang="es-ES" sz="2000" b="1">
                <a:solidFill>
                  <a:schemeClr val="accent2"/>
                </a:solidFill>
                <a:latin typeface="Calibri" pitchFamily="34" charset="0"/>
              </a:rPr>
              <a:t>PASO 2:</a:t>
            </a:r>
            <a:r>
              <a:rPr lang="es-ES">
                <a:latin typeface="Calibri" pitchFamily="34" charset="0"/>
              </a:rPr>
              <a:t> Formular el enunciado de cada problema en pocas palabras y en forma concreta 	</a:t>
            </a:r>
          </a:p>
          <a:p>
            <a:pPr algn="just"/>
            <a:endParaRPr lang="es-ES">
              <a:latin typeface="Calibri" pitchFamily="34" charset="0"/>
            </a:endParaRPr>
          </a:p>
          <a:p>
            <a:pPr algn="just"/>
            <a:r>
              <a:rPr lang="es-ES" sz="2000" b="1">
                <a:solidFill>
                  <a:schemeClr val="accent2"/>
                </a:solidFill>
                <a:latin typeface="Calibri" pitchFamily="34" charset="0"/>
              </a:rPr>
              <a:t>PASO 3:</a:t>
            </a:r>
            <a:r>
              <a:rPr lang="es-ES">
                <a:latin typeface="Calibri" pitchFamily="34" charset="0"/>
              </a:rPr>
              <a:t> Anotar las causas de cada problema y seleccionarlas con los efectos 	</a:t>
            </a:r>
          </a:p>
          <a:p>
            <a:pPr algn="just"/>
            <a:endParaRPr lang="es-ES">
              <a:latin typeface="Calibri" pitchFamily="34" charset="0"/>
            </a:endParaRPr>
          </a:p>
          <a:p>
            <a:pPr algn="just"/>
            <a:r>
              <a:rPr lang="es-ES" sz="2000" b="1">
                <a:solidFill>
                  <a:schemeClr val="accent2"/>
                </a:solidFill>
                <a:latin typeface="Calibri" pitchFamily="34" charset="0"/>
              </a:rPr>
              <a:t>PASO 4:</a:t>
            </a:r>
            <a:r>
              <a:rPr lang="es-ES">
                <a:latin typeface="Calibri" pitchFamily="34" charset="0"/>
              </a:rPr>
              <a:t> Elaborar un esquema que muestre las relaciones de causa y efecto en forma de Árbol o red de Problemas 	</a:t>
            </a:r>
          </a:p>
          <a:p>
            <a:pPr algn="just"/>
            <a:endParaRPr lang="es-ES">
              <a:latin typeface="Calibri" pitchFamily="34" charset="0"/>
            </a:endParaRPr>
          </a:p>
          <a:p>
            <a:pPr algn="just"/>
            <a:r>
              <a:rPr lang="es-ES" b="1">
                <a:solidFill>
                  <a:schemeClr val="accent2"/>
                </a:solidFill>
                <a:latin typeface="Calibri" pitchFamily="34" charset="0"/>
              </a:rPr>
              <a:t>PASO 5:</a:t>
            </a:r>
            <a:r>
              <a:rPr lang="es-ES">
                <a:latin typeface="Calibri" pitchFamily="34" charset="0"/>
              </a:rPr>
              <a:t> Revisar el esquema completo y verificar su lógica e integridad</a:t>
            </a:r>
          </a:p>
        </p:txBody>
      </p:sp>
    </p:spTree>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1666" name="Picture 2" descr="problembaum"/>
          <p:cNvPicPr>
            <a:picLocks noGrp="1" noChangeAspect="1" noChangeArrowheads="1"/>
          </p:cNvPicPr>
          <p:nvPr>
            <p:ph/>
          </p:nvPr>
        </p:nvPicPr>
        <p:blipFill>
          <a:blip r:embed="rId3"/>
          <a:srcRect/>
          <a:stretch>
            <a:fillRect/>
          </a:stretch>
        </p:blipFill>
        <p:spPr>
          <a:xfrm>
            <a:off x="0" y="0"/>
            <a:ext cx="9144000" cy="6856413"/>
          </a:xfrm>
          <a:noFill/>
          <a:ln/>
        </p:spPr>
      </p:pic>
    </p:spTree>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a:xfrm>
            <a:off x="684213" y="476250"/>
            <a:ext cx="8459787" cy="650875"/>
          </a:xfrm>
          <a:noFill/>
          <a:ln/>
        </p:spPr>
        <p:txBody>
          <a:bodyPr>
            <a:normAutofit fontScale="90000"/>
          </a:bodyPr>
          <a:lstStyle/>
          <a:p>
            <a:r>
              <a:rPr lang="es-ES_tradnl"/>
              <a:t>Análisis de Objetivos</a:t>
            </a:r>
            <a:endParaRPr lang="es-ES"/>
          </a:p>
        </p:txBody>
      </p:sp>
      <p:sp>
        <p:nvSpPr>
          <p:cNvPr id="243715" name="Rectangle 3"/>
          <p:cNvSpPr>
            <a:spLocks noChangeArrowheads="1"/>
          </p:cNvSpPr>
          <p:nvPr/>
        </p:nvSpPr>
        <p:spPr bwMode="auto">
          <a:xfrm>
            <a:off x="539750" y="1347788"/>
            <a:ext cx="8170863" cy="4606925"/>
          </a:xfrm>
          <a:prstGeom prst="rect">
            <a:avLst/>
          </a:prstGeom>
          <a:noFill/>
          <a:ln w="9525">
            <a:noFill/>
            <a:miter lim="800000"/>
            <a:headEnd/>
            <a:tailEnd/>
          </a:ln>
          <a:effectLst/>
        </p:spPr>
        <p:txBody>
          <a:bodyPr anchor="ctr">
            <a:spAutoFit/>
          </a:bodyPr>
          <a:lstStyle/>
          <a:p>
            <a:pPr algn="just">
              <a:tabLst>
                <a:tab pos="685800" algn="l"/>
              </a:tabLst>
            </a:pPr>
            <a:r>
              <a:rPr lang="es-ES" b="1">
                <a:effectLst>
                  <a:outerShdw blurRad="38100" dist="38100" dir="2700000" algn="tl">
                    <a:srgbClr val="C0C0C0"/>
                  </a:outerShdw>
                </a:effectLst>
                <a:latin typeface="Calibri" pitchFamily="34" charset="0"/>
              </a:rPr>
              <a:t>Como se elabora el ARBOL DE OBJETIVOS </a:t>
            </a:r>
          </a:p>
          <a:p>
            <a:pPr algn="just">
              <a:tabLst>
                <a:tab pos="685800" algn="l"/>
              </a:tabLst>
            </a:pPr>
            <a:endParaRPr lang="es-ES" b="1">
              <a:effectLst>
                <a:outerShdw blurRad="38100" dist="38100" dir="2700000" algn="tl">
                  <a:srgbClr val="C0C0C0"/>
                </a:outerShdw>
              </a:effectLst>
              <a:latin typeface="Calibri" pitchFamily="34" charset="0"/>
            </a:endParaRPr>
          </a:p>
          <a:p>
            <a:pPr algn="just">
              <a:tabLst>
                <a:tab pos="685800" algn="l"/>
              </a:tabLst>
            </a:pPr>
            <a:r>
              <a:rPr lang="es-ES" sz="2000" b="1">
                <a:solidFill>
                  <a:schemeClr val="accent2"/>
                </a:solidFill>
                <a:latin typeface="Calibri" pitchFamily="34" charset="0"/>
              </a:rPr>
              <a:t>PASO 1:</a:t>
            </a:r>
            <a:r>
              <a:rPr lang="es-ES">
                <a:latin typeface="Calibri" pitchFamily="34" charset="0"/>
              </a:rPr>
              <a:t> Formular todas las condiciones negativas del Árbol de Problemas en forma de condiciones  positivas que son deseadas y realizables en la práctica</a:t>
            </a:r>
          </a:p>
          <a:p>
            <a:pPr algn="just">
              <a:tabLst>
                <a:tab pos="685800" algn="l"/>
              </a:tabLst>
            </a:pPr>
            <a:endParaRPr lang="es-ES">
              <a:latin typeface="Calibri" pitchFamily="34" charset="0"/>
            </a:endParaRPr>
          </a:p>
          <a:p>
            <a:pPr algn="just">
              <a:tabLst>
                <a:tab pos="685800" algn="l"/>
              </a:tabLst>
            </a:pPr>
            <a:r>
              <a:rPr lang="es-ES" sz="2000" b="1">
                <a:solidFill>
                  <a:schemeClr val="accent2"/>
                </a:solidFill>
                <a:latin typeface="Calibri" pitchFamily="34" charset="0"/>
              </a:rPr>
              <a:t>PASO 2:</a:t>
            </a:r>
            <a:r>
              <a:rPr lang="es-ES">
                <a:latin typeface="Calibri" pitchFamily="34" charset="0"/>
              </a:rPr>
              <a:t> Examinar las relaciones "medios - fines” establecidas para garantizar la lógica e integridad del esquema</a:t>
            </a:r>
          </a:p>
          <a:p>
            <a:pPr algn="just">
              <a:tabLst>
                <a:tab pos="685800" algn="l"/>
              </a:tabLst>
            </a:pPr>
            <a:endParaRPr lang="es-ES">
              <a:latin typeface="Calibri" pitchFamily="34" charset="0"/>
            </a:endParaRPr>
          </a:p>
          <a:p>
            <a:pPr algn="just">
              <a:tabLst>
                <a:tab pos="685800" algn="l"/>
              </a:tabLst>
            </a:pPr>
            <a:r>
              <a:rPr lang="es-ES" sz="2000" b="1">
                <a:solidFill>
                  <a:schemeClr val="accent2"/>
                </a:solidFill>
                <a:latin typeface="Calibri" pitchFamily="34" charset="0"/>
              </a:rPr>
              <a:t>PASO 3:</a:t>
            </a:r>
            <a:r>
              <a:rPr lang="es-ES">
                <a:latin typeface="Calibri" pitchFamily="34" charset="0"/>
              </a:rPr>
              <a:t> Si fuera necesario hay que: </a:t>
            </a:r>
          </a:p>
          <a:p>
            <a:pPr algn="just">
              <a:tabLst>
                <a:tab pos="685800" algn="l"/>
              </a:tabLst>
            </a:pPr>
            <a:r>
              <a:rPr lang="es-ES">
                <a:latin typeface="Calibri" pitchFamily="34" charset="0"/>
              </a:rPr>
              <a:t>Modificar los enunciados existentes; Añadir nuevos enunciados en el contexto de las relaciones "medios - fines" ; Eliminar Objetivos que no sean efectivos, innecesarios o inalcanzables	</a:t>
            </a:r>
          </a:p>
          <a:p>
            <a:pPr algn="just">
              <a:tabLst>
                <a:tab pos="685800" algn="l"/>
              </a:tabLst>
            </a:pPr>
            <a:endParaRPr lang="es-ES">
              <a:latin typeface="Calibri" pitchFamily="34" charset="0"/>
            </a:endParaRPr>
          </a:p>
          <a:p>
            <a:pPr algn="just">
              <a:tabLst>
                <a:tab pos="685800" algn="l"/>
              </a:tabLst>
            </a:pPr>
            <a:r>
              <a:rPr lang="es-ES" sz="2000" b="1">
                <a:solidFill>
                  <a:schemeClr val="accent2"/>
                </a:solidFill>
                <a:latin typeface="Calibri" pitchFamily="34" charset="0"/>
              </a:rPr>
              <a:t>PASO 4:</a:t>
            </a:r>
            <a:r>
              <a:rPr lang="es-ES">
                <a:latin typeface="Calibri" pitchFamily="34" charset="0"/>
              </a:rPr>
              <a:t> Identificar el objetivo principal y ponerle el nombre al Proyecto utilizando los conceptos más importantes del objetivo principal</a:t>
            </a:r>
            <a:endParaRPr lang="es-AR">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62" name="Picture 2" descr="objetivos"/>
          <p:cNvPicPr>
            <a:picLocks noGrp="1" noChangeAspect="1" noChangeArrowheads="1"/>
          </p:cNvPicPr>
          <p:nvPr>
            <p:ph/>
          </p:nvPr>
        </p:nvPicPr>
        <p:blipFill>
          <a:blip r:embed="rId3"/>
          <a:srcRect/>
          <a:stretch>
            <a:fillRect/>
          </a:stretch>
        </p:blipFill>
        <p:spPr>
          <a:xfrm>
            <a:off x="0" y="0"/>
            <a:ext cx="9144000" cy="6856413"/>
          </a:xfrm>
          <a:noFill/>
          <a:ln/>
        </p:spPr>
      </p:pic>
    </p:spTree>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ChangeArrowheads="1"/>
          </p:cNvSpPr>
          <p:nvPr>
            <p:ph type="title"/>
          </p:nvPr>
        </p:nvSpPr>
        <p:spPr>
          <a:xfrm>
            <a:off x="684213" y="404813"/>
            <a:ext cx="8459787" cy="650875"/>
          </a:xfrm>
          <a:noFill/>
          <a:ln/>
        </p:spPr>
        <p:txBody>
          <a:bodyPr>
            <a:normAutofit fontScale="90000"/>
          </a:bodyPr>
          <a:lstStyle/>
          <a:p>
            <a:r>
              <a:rPr lang="es-ES_tradnl"/>
              <a:t>Análisis de Alternativas</a:t>
            </a:r>
            <a:endParaRPr lang="es-ES"/>
          </a:p>
        </p:txBody>
      </p:sp>
      <p:sp>
        <p:nvSpPr>
          <p:cNvPr id="247811" name="Rectangle 3"/>
          <p:cNvSpPr>
            <a:spLocks noChangeArrowheads="1"/>
          </p:cNvSpPr>
          <p:nvPr/>
        </p:nvSpPr>
        <p:spPr bwMode="auto">
          <a:xfrm>
            <a:off x="250825" y="1377950"/>
            <a:ext cx="8351838" cy="4576763"/>
          </a:xfrm>
          <a:prstGeom prst="rect">
            <a:avLst/>
          </a:prstGeom>
          <a:noFill/>
          <a:ln w="9525">
            <a:noFill/>
            <a:miter lim="800000"/>
            <a:headEnd/>
            <a:tailEnd/>
          </a:ln>
          <a:effectLst/>
        </p:spPr>
        <p:txBody>
          <a:bodyPr anchor="ctr">
            <a:spAutoFit/>
          </a:bodyPr>
          <a:lstStyle/>
          <a:p>
            <a:pPr algn="just">
              <a:tabLst>
                <a:tab pos="685800" algn="l"/>
              </a:tabLst>
            </a:pPr>
            <a:r>
              <a:rPr lang="es-ES" b="1" dirty="0">
                <a:effectLst>
                  <a:outerShdw blurRad="38100" dist="38100" dir="2700000" algn="tl">
                    <a:srgbClr val="C0C0C0"/>
                  </a:outerShdw>
                </a:effectLst>
                <a:latin typeface="Calibri" pitchFamily="34" charset="0"/>
              </a:rPr>
              <a:t>Cómo se elaboran las ALTERNATIVAS</a:t>
            </a:r>
          </a:p>
          <a:p>
            <a:pPr algn="just">
              <a:tabLst>
                <a:tab pos="685800" algn="l"/>
              </a:tabLst>
            </a:pPr>
            <a:endParaRPr lang="es-ES" b="1" dirty="0">
              <a:effectLst>
                <a:outerShdw blurRad="38100" dist="38100" dir="2700000" algn="tl">
                  <a:srgbClr val="C0C0C0"/>
                </a:outerShdw>
              </a:effectLst>
              <a:latin typeface="Calibri" pitchFamily="34" charset="0"/>
            </a:endParaRPr>
          </a:p>
          <a:p>
            <a:pPr algn="just">
              <a:tabLst>
                <a:tab pos="685800" algn="l"/>
              </a:tabLst>
            </a:pPr>
            <a:r>
              <a:rPr lang="es-ES" sz="2000" b="1" dirty="0">
                <a:solidFill>
                  <a:schemeClr val="accent2"/>
                </a:solidFill>
                <a:latin typeface="Calibri" pitchFamily="34" charset="0"/>
              </a:rPr>
              <a:t>PASO 1:</a:t>
            </a:r>
            <a:r>
              <a:rPr lang="es-ES" dirty="0">
                <a:latin typeface="Calibri" pitchFamily="34" charset="0"/>
              </a:rPr>
              <a:t> Identificar los Objetivos que no son  deseables o realizables y excluirlos </a:t>
            </a:r>
          </a:p>
          <a:p>
            <a:pPr algn="just">
              <a:tabLst>
                <a:tab pos="685800" algn="l"/>
              </a:tabLst>
            </a:pPr>
            <a:endParaRPr lang="es-ES" dirty="0">
              <a:latin typeface="Calibri" pitchFamily="34" charset="0"/>
            </a:endParaRPr>
          </a:p>
          <a:p>
            <a:pPr algn="just">
              <a:tabLst>
                <a:tab pos="685800" algn="l"/>
              </a:tabLst>
            </a:pPr>
            <a:r>
              <a:rPr lang="es-ES" sz="2000" b="1" dirty="0">
                <a:solidFill>
                  <a:schemeClr val="accent2"/>
                </a:solidFill>
                <a:latin typeface="Calibri" pitchFamily="34" charset="0"/>
              </a:rPr>
              <a:t>PASO 2:</a:t>
            </a:r>
            <a:r>
              <a:rPr lang="es-ES" dirty="0">
                <a:latin typeface="Calibri" pitchFamily="34" charset="0"/>
              </a:rPr>
              <a:t> Identificar diferentes etapas de "medios - fines" como posibles estrategias alternativas para el Proyecto o componentes  del mismo</a:t>
            </a:r>
          </a:p>
          <a:p>
            <a:pPr algn="just">
              <a:tabLst>
                <a:tab pos="685800" algn="l"/>
              </a:tabLst>
            </a:pPr>
            <a:endParaRPr lang="es-ES" dirty="0">
              <a:latin typeface="Calibri" pitchFamily="34" charset="0"/>
            </a:endParaRPr>
          </a:p>
          <a:p>
            <a:pPr algn="just">
              <a:tabLst>
                <a:tab pos="685800" algn="l"/>
              </a:tabLst>
            </a:pPr>
            <a:r>
              <a:rPr lang="es-ES" sz="2000" b="1" dirty="0">
                <a:solidFill>
                  <a:schemeClr val="accent2"/>
                </a:solidFill>
                <a:latin typeface="Calibri" pitchFamily="34" charset="0"/>
              </a:rPr>
              <a:t>PASO 3:</a:t>
            </a:r>
            <a:r>
              <a:rPr lang="es-ES" dirty="0">
                <a:latin typeface="Calibri" pitchFamily="34" charset="0"/>
              </a:rPr>
              <a:t> Estimar qué alternativa presenta según su opinión una estrategia óptima para el Proyecto, utilizando criterios como: </a:t>
            </a:r>
            <a:endParaRPr lang="es-ES" dirty="0" smtClean="0">
              <a:latin typeface="Calibri" pitchFamily="34" charset="0"/>
            </a:endParaRPr>
          </a:p>
          <a:p>
            <a:pPr algn="just">
              <a:tabLst>
                <a:tab pos="685800" algn="l"/>
              </a:tabLst>
            </a:pPr>
            <a:endParaRPr lang="es-ES" dirty="0">
              <a:latin typeface="Calibri" pitchFamily="34" charset="0"/>
            </a:endParaRPr>
          </a:p>
          <a:p>
            <a:pPr algn="just">
              <a:tabLst>
                <a:tab pos="685800" algn="l"/>
              </a:tabLst>
            </a:pPr>
            <a:r>
              <a:rPr lang="es-ES" dirty="0">
                <a:latin typeface="Calibri" pitchFamily="34" charset="0"/>
              </a:rPr>
              <a:t>* Recursos a disposición (capacidad instalada) </a:t>
            </a:r>
          </a:p>
          <a:p>
            <a:pPr algn="just">
              <a:tabLst>
                <a:tab pos="685800" algn="l"/>
              </a:tabLst>
            </a:pPr>
            <a:r>
              <a:rPr lang="es-ES" dirty="0">
                <a:latin typeface="Calibri" pitchFamily="34" charset="0"/>
              </a:rPr>
              <a:t>* Probabilidad de alcanzar los Objetivos </a:t>
            </a:r>
          </a:p>
          <a:p>
            <a:pPr algn="just">
              <a:tabLst>
                <a:tab pos="685800" algn="l"/>
              </a:tabLst>
            </a:pPr>
            <a:r>
              <a:rPr lang="es-ES" dirty="0">
                <a:latin typeface="Calibri" pitchFamily="34" charset="0"/>
              </a:rPr>
              <a:t>* Factibilidad técnica y política </a:t>
            </a:r>
          </a:p>
          <a:p>
            <a:pPr algn="just">
              <a:tabLst>
                <a:tab pos="685800" algn="l"/>
              </a:tabLst>
            </a:pPr>
            <a:r>
              <a:rPr lang="es-ES" dirty="0">
                <a:latin typeface="Calibri" pitchFamily="34" charset="0"/>
              </a:rPr>
              <a:t>* Relación costo / beneficio </a:t>
            </a:r>
          </a:p>
          <a:p>
            <a:pPr algn="just">
              <a:tabLst>
                <a:tab pos="685800" algn="l"/>
              </a:tabLst>
            </a:pPr>
            <a:r>
              <a:rPr lang="es-ES" dirty="0">
                <a:latin typeface="Calibri" pitchFamily="34" charset="0"/>
              </a:rPr>
              <a:t>* Riesgos sociales </a:t>
            </a:r>
          </a:p>
          <a:p>
            <a:pPr algn="just">
              <a:tabLst>
                <a:tab pos="685800" algn="l"/>
              </a:tabLst>
            </a:pPr>
            <a:r>
              <a:rPr lang="es-ES" dirty="0">
                <a:latin typeface="Calibri" pitchFamily="34" charset="0"/>
              </a:rPr>
              <a:t>* Sostenibilidad</a:t>
            </a:r>
            <a:endParaRPr lang="es-AR" dirty="0">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ChangeArrowheads="1"/>
          </p:cNvSpPr>
          <p:nvPr/>
        </p:nvSpPr>
        <p:spPr bwMode="auto">
          <a:xfrm>
            <a:off x="1101725" y="2063750"/>
            <a:ext cx="1947863" cy="850900"/>
          </a:xfrm>
          <a:prstGeom prst="rect">
            <a:avLst/>
          </a:prstGeom>
          <a:noFill/>
          <a:ln w="9525">
            <a:noFill/>
            <a:miter lim="800000"/>
            <a:headEnd/>
            <a:tailEnd/>
          </a:ln>
          <a:effectLst/>
        </p:spPr>
        <p:txBody>
          <a:bodyPr/>
          <a:lstStyle/>
          <a:p>
            <a:r>
              <a:rPr lang="es-AR" sz="1400" b="1">
                <a:solidFill>
                  <a:schemeClr val="accent2"/>
                </a:solidFill>
                <a:latin typeface="Calibri" pitchFamily="34" charset="0"/>
              </a:rPr>
              <a:t>META</a:t>
            </a:r>
          </a:p>
          <a:p>
            <a:endParaRPr lang="es-AR" sz="1400" b="1">
              <a:solidFill>
                <a:schemeClr val="accent2"/>
              </a:solidFill>
              <a:latin typeface="Calibri" pitchFamily="34" charset="0"/>
            </a:endParaRPr>
          </a:p>
          <a:p>
            <a:endParaRPr lang="es-AR" sz="1400" b="1">
              <a:solidFill>
                <a:schemeClr val="accent2"/>
              </a:solidFill>
              <a:latin typeface="Calibri" pitchFamily="34" charset="0"/>
            </a:endParaRPr>
          </a:p>
          <a:p>
            <a:endParaRPr lang="es-ES" sz="800">
              <a:solidFill>
                <a:schemeClr val="accent2"/>
              </a:solidFill>
              <a:latin typeface="Calibri" pitchFamily="34" charset="0"/>
            </a:endParaRPr>
          </a:p>
        </p:txBody>
      </p:sp>
      <p:sp>
        <p:nvSpPr>
          <p:cNvPr id="249859" name="Rectangle 3"/>
          <p:cNvSpPr>
            <a:spLocks noChangeArrowheads="1"/>
          </p:cNvSpPr>
          <p:nvPr/>
        </p:nvSpPr>
        <p:spPr bwMode="auto">
          <a:xfrm>
            <a:off x="1116013" y="4306888"/>
            <a:ext cx="1947862" cy="850900"/>
          </a:xfrm>
          <a:prstGeom prst="rect">
            <a:avLst/>
          </a:prstGeom>
          <a:noFill/>
          <a:ln w="9525">
            <a:noFill/>
            <a:miter lim="800000"/>
            <a:headEnd/>
            <a:tailEnd/>
          </a:ln>
          <a:effectLst/>
        </p:spPr>
        <p:txBody>
          <a:bodyPr/>
          <a:lstStyle/>
          <a:p>
            <a:r>
              <a:rPr lang="es-AR" sz="1400" b="1">
                <a:solidFill>
                  <a:schemeClr val="accent2"/>
                </a:solidFill>
                <a:latin typeface="Calibri" pitchFamily="34" charset="0"/>
              </a:rPr>
              <a:t>PRODUCTOS</a:t>
            </a:r>
            <a:br>
              <a:rPr lang="es-AR" sz="1400" b="1">
                <a:solidFill>
                  <a:schemeClr val="accent2"/>
                </a:solidFill>
                <a:latin typeface="Calibri" pitchFamily="34" charset="0"/>
              </a:rPr>
            </a:br>
            <a:r>
              <a:rPr lang="es-AR" sz="1400" b="1">
                <a:solidFill>
                  <a:schemeClr val="accent2"/>
                </a:solidFill>
                <a:latin typeface="Calibri" pitchFamily="34" charset="0"/>
              </a:rPr>
              <a:t>(o Componentes)</a:t>
            </a:r>
            <a:endParaRPr lang="es-ES" sz="800">
              <a:solidFill>
                <a:schemeClr val="accent2"/>
              </a:solidFill>
              <a:latin typeface="Calibri" pitchFamily="34" charset="0"/>
            </a:endParaRPr>
          </a:p>
        </p:txBody>
      </p:sp>
      <p:sp>
        <p:nvSpPr>
          <p:cNvPr id="249860" name="Rectangle 4"/>
          <p:cNvSpPr>
            <a:spLocks noGrp="1" noChangeArrowheads="1"/>
          </p:cNvSpPr>
          <p:nvPr>
            <p:ph type="title"/>
          </p:nvPr>
        </p:nvSpPr>
        <p:spPr>
          <a:xfrm>
            <a:off x="684213" y="476250"/>
            <a:ext cx="8459787" cy="650875"/>
          </a:xfrm>
          <a:noFill/>
          <a:ln/>
        </p:spPr>
        <p:txBody>
          <a:bodyPr>
            <a:normAutofit fontScale="90000"/>
          </a:bodyPr>
          <a:lstStyle/>
          <a:p>
            <a:r>
              <a:rPr lang="es-ES_tradnl"/>
              <a:t>Lectura del Marco Lógico</a:t>
            </a:r>
            <a:endParaRPr lang="es-ES"/>
          </a:p>
        </p:txBody>
      </p:sp>
      <p:sp>
        <p:nvSpPr>
          <p:cNvPr id="249861" name="AutoShape 5"/>
          <p:cNvSpPr>
            <a:spLocks noChangeArrowheads="1"/>
          </p:cNvSpPr>
          <p:nvPr/>
        </p:nvSpPr>
        <p:spPr bwMode="auto">
          <a:xfrm rot="10800000">
            <a:off x="2386013" y="2535238"/>
            <a:ext cx="4572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endParaRPr lang="es-ES_tradnl"/>
          </a:p>
        </p:txBody>
      </p:sp>
      <p:sp>
        <p:nvSpPr>
          <p:cNvPr id="249862" name="AutoShape 6"/>
          <p:cNvSpPr>
            <a:spLocks noChangeArrowheads="1"/>
          </p:cNvSpPr>
          <p:nvPr/>
        </p:nvSpPr>
        <p:spPr bwMode="auto">
          <a:xfrm rot="10800000">
            <a:off x="2386013" y="3686175"/>
            <a:ext cx="4572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endParaRPr lang="es-ES_tradnl"/>
          </a:p>
        </p:txBody>
      </p:sp>
      <p:sp>
        <p:nvSpPr>
          <p:cNvPr id="249863" name="AutoShape 7"/>
          <p:cNvSpPr>
            <a:spLocks noChangeArrowheads="1"/>
          </p:cNvSpPr>
          <p:nvPr/>
        </p:nvSpPr>
        <p:spPr bwMode="auto">
          <a:xfrm rot="10800000">
            <a:off x="2386013" y="4838700"/>
            <a:ext cx="4572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endParaRPr lang="es-ES_tradnl"/>
          </a:p>
        </p:txBody>
      </p:sp>
      <p:sp>
        <p:nvSpPr>
          <p:cNvPr id="249864" name="Line 8"/>
          <p:cNvSpPr>
            <a:spLocks noChangeShapeType="1"/>
          </p:cNvSpPr>
          <p:nvPr/>
        </p:nvSpPr>
        <p:spPr bwMode="auto">
          <a:xfrm>
            <a:off x="2987675" y="5661025"/>
            <a:ext cx="4897438" cy="0"/>
          </a:xfrm>
          <a:prstGeom prst="line">
            <a:avLst/>
          </a:prstGeom>
          <a:noFill/>
          <a:ln w="76200">
            <a:solidFill>
              <a:srgbClr val="000000"/>
            </a:solidFill>
            <a:round/>
            <a:headEnd/>
            <a:tailEnd type="triangle" w="med" len="med"/>
          </a:ln>
          <a:effectLst/>
        </p:spPr>
        <p:txBody>
          <a:bodyPr/>
          <a:lstStyle/>
          <a:p>
            <a:endParaRPr lang="es-ES_tradnl"/>
          </a:p>
        </p:txBody>
      </p:sp>
      <p:sp>
        <p:nvSpPr>
          <p:cNvPr id="249865" name="Line 9"/>
          <p:cNvSpPr>
            <a:spLocks noChangeShapeType="1"/>
          </p:cNvSpPr>
          <p:nvPr/>
        </p:nvSpPr>
        <p:spPr bwMode="auto">
          <a:xfrm flipH="1" flipV="1">
            <a:off x="2771775" y="4868863"/>
            <a:ext cx="5113338" cy="792162"/>
          </a:xfrm>
          <a:prstGeom prst="line">
            <a:avLst/>
          </a:prstGeom>
          <a:noFill/>
          <a:ln w="76200">
            <a:solidFill>
              <a:srgbClr val="000000"/>
            </a:solidFill>
            <a:round/>
            <a:headEnd/>
            <a:tailEnd type="triangle" w="med" len="med"/>
          </a:ln>
        </p:spPr>
        <p:txBody>
          <a:bodyPr/>
          <a:lstStyle/>
          <a:p>
            <a:endParaRPr lang="es-ES_tradnl"/>
          </a:p>
        </p:txBody>
      </p:sp>
      <p:sp>
        <p:nvSpPr>
          <p:cNvPr id="249866" name="Line 10"/>
          <p:cNvSpPr>
            <a:spLocks noChangeShapeType="1"/>
          </p:cNvSpPr>
          <p:nvPr/>
        </p:nvSpPr>
        <p:spPr bwMode="auto">
          <a:xfrm flipV="1">
            <a:off x="2987675" y="4508500"/>
            <a:ext cx="4897438" cy="0"/>
          </a:xfrm>
          <a:prstGeom prst="line">
            <a:avLst/>
          </a:prstGeom>
          <a:noFill/>
          <a:ln w="76200">
            <a:solidFill>
              <a:srgbClr val="000000"/>
            </a:solidFill>
            <a:round/>
            <a:headEnd/>
            <a:tailEnd type="triangle" w="med" len="med"/>
          </a:ln>
          <a:effectLst/>
        </p:spPr>
        <p:txBody>
          <a:bodyPr/>
          <a:lstStyle/>
          <a:p>
            <a:endParaRPr lang="es-ES_tradnl"/>
          </a:p>
        </p:txBody>
      </p:sp>
      <p:sp>
        <p:nvSpPr>
          <p:cNvPr id="249867" name="Line 11"/>
          <p:cNvSpPr>
            <a:spLocks noChangeShapeType="1"/>
          </p:cNvSpPr>
          <p:nvPr/>
        </p:nvSpPr>
        <p:spPr bwMode="auto">
          <a:xfrm flipH="1" flipV="1">
            <a:off x="2700338" y="3573463"/>
            <a:ext cx="5184775" cy="935037"/>
          </a:xfrm>
          <a:prstGeom prst="line">
            <a:avLst/>
          </a:prstGeom>
          <a:noFill/>
          <a:ln w="76200">
            <a:solidFill>
              <a:srgbClr val="000000"/>
            </a:solidFill>
            <a:round/>
            <a:headEnd/>
            <a:tailEnd type="triangle" w="med" len="med"/>
          </a:ln>
        </p:spPr>
        <p:txBody>
          <a:bodyPr/>
          <a:lstStyle/>
          <a:p>
            <a:endParaRPr lang="es-ES_tradnl"/>
          </a:p>
        </p:txBody>
      </p:sp>
      <p:sp>
        <p:nvSpPr>
          <p:cNvPr id="249868" name="Line 12"/>
          <p:cNvSpPr>
            <a:spLocks noChangeShapeType="1"/>
          </p:cNvSpPr>
          <p:nvPr/>
        </p:nvSpPr>
        <p:spPr bwMode="auto">
          <a:xfrm>
            <a:off x="2987675" y="3357563"/>
            <a:ext cx="4968875" cy="0"/>
          </a:xfrm>
          <a:prstGeom prst="line">
            <a:avLst/>
          </a:prstGeom>
          <a:noFill/>
          <a:ln w="76200">
            <a:solidFill>
              <a:srgbClr val="000000"/>
            </a:solidFill>
            <a:round/>
            <a:headEnd/>
            <a:tailEnd type="triangle" w="med" len="med"/>
          </a:ln>
        </p:spPr>
        <p:txBody>
          <a:bodyPr/>
          <a:lstStyle/>
          <a:p>
            <a:endParaRPr lang="es-ES_tradnl"/>
          </a:p>
        </p:txBody>
      </p:sp>
      <p:sp>
        <p:nvSpPr>
          <p:cNvPr id="249869" name="Line 13"/>
          <p:cNvSpPr>
            <a:spLocks noChangeShapeType="1"/>
          </p:cNvSpPr>
          <p:nvPr/>
        </p:nvSpPr>
        <p:spPr bwMode="auto">
          <a:xfrm flipH="1" flipV="1">
            <a:off x="2700338" y="2420938"/>
            <a:ext cx="5256212" cy="936625"/>
          </a:xfrm>
          <a:prstGeom prst="line">
            <a:avLst/>
          </a:prstGeom>
          <a:noFill/>
          <a:ln w="76200">
            <a:solidFill>
              <a:srgbClr val="000000"/>
            </a:solidFill>
            <a:round/>
            <a:headEnd/>
            <a:tailEnd type="triangle" w="med" len="med"/>
          </a:ln>
        </p:spPr>
        <p:txBody>
          <a:bodyPr/>
          <a:lstStyle/>
          <a:p>
            <a:endParaRPr lang="es-ES_tradnl"/>
          </a:p>
        </p:txBody>
      </p:sp>
      <p:sp>
        <p:nvSpPr>
          <p:cNvPr id="249870" name="Rectangle 14"/>
          <p:cNvSpPr>
            <a:spLocks noChangeArrowheads="1"/>
          </p:cNvSpPr>
          <p:nvPr/>
        </p:nvSpPr>
        <p:spPr bwMode="auto">
          <a:xfrm>
            <a:off x="1760538" y="942975"/>
            <a:ext cx="468312" cy="1588"/>
          </a:xfrm>
          <a:prstGeom prst="rect">
            <a:avLst/>
          </a:prstGeom>
          <a:noFill/>
          <a:ln w="9525">
            <a:noFill/>
            <a:miter lim="800000"/>
            <a:headEnd/>
            <a:tailEnd/>
          </a:ln>
          <a:effectLst/>
        </p:spPr>
        <p:txBody>
          <a:bodyPr wrap="none">
            <a:spAutoFit/>
          </a:bodyPr>
          <a:lstStyle/>
          <a:p>
            <a:endParaRPr lang="es-ES_tradnl"/>
          </a:p>
        </p:txBody>
      </p:sp>
      <p:sp>
        <p:nvSpPr>
          <p:cNvPr id="249871" name="Rectangle 15"/>
          <p:cNvSpPr>
            <a:spLocks noChangeArrowheads="1"/>
          </p:cNvSpPr>
          <p:nvPr/>
        </p:nvSpPr>
        <p:spPr bwMode="auto">
          <a:xfrm>
            <a:off x="6946900" y="5224463"/>
            <a:ext cx="1946275" cy="85090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2" name="Rectangle 16"/>
          <p:cNvSpPr>
            <a:spLocks noChangeArrowheads="1"/>
          </p:cNvSpPr>
          <p:nvPr/>
        </p:nvSpPr>
        <p:spPr bwMode="auto">
          <a:xfrm>
            <a:off x="3049588" y="5224463"/>
            <a:ext cx="1949450" cy="85090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3" name="Rectangle 17"/>
          <p:cNvSpPr>
            <a:spLocks noChangeArrowheads="1"/>
          </p:cNvSpPr>
          <p:nvPr/>
        </p:nvSpPr>
        <p:spPr bwMode="auto">
          <a:xfrm>
            <a:off x="1101725" y="5314950"/>
            <a:ext cx="1947863" cy="850900"/>
          </a:xfrm>
          <a:prstGeom prst="rect">
            <a:avLst/>
          </a:prstGeom>
          <a:noFill/>
          <a:ln w="9525">
            <a:noFill/>
            <a:miter lim="800000"/>
            <a:headEnd/>
            <a:tailEnd/>
          </a:ln>
          <a:effectLst/>
        </p:spPr>
        <p:txBody>
          <a:bodyPr/>
          <a:lstStyle/>
          <a:p>
            <a:r>
              <a:rPr lang="es-AR" sz="1400" b="1">
                <a:solidFill>
                  <a:schemeClr val="accent2"/>
                </a:solidFill>
                <a:latin typeface="Calibri" pitchFamily="34" charset="0"/>
              </a:rPr>
              <a:t>INSUMOS</a:t>
            </a:r>
            <a:br>
              <a:rPr lang="es-AR" sz="1400" b="1">
                <a:solidFill>
                  <a:schemeClr val="accent2"/>
                </a:solidFill>
                <a:latin typeface="Calibri" pitchFamily="34" charset="0"/>
              </a:rPr>
            </a:br>
            <a:endParaRPr lang="es-AR" sz="1400" b="1">
              <a:solidFill>
                <a:schemeClr val="accent2"/>
              </a:solidFill>
              <a:latin typeface="Calibri" pitchFamily="34" charset="0"/>
            </a:endParaRPr>
          </a:p>
          <a:p>
            <a:r>
              <a:rPr lang="es-AR" sz="1400" b="1">
                <a:solidFill>
                  <a:schemeClr val="accent2"/>
                </a:solidFill>
                <a:latin typeface="Calibri" pitchFamily="34" charset="0"/>
              </a:rPr>
              <a:t>(o Actividades)</a:t>
            </a:r>
          </a:p>
          <a:p>
            <a:endParaRPr lang="es-AR" sz="1400" b="1">
              <a:solidFill>
                <a:schemeClr val="accent2"/>
              </a:solidFill>
              <a:latin typeface="Calibri" pitchFamily="34" charset="0"/>
            </a:endParaRPr>
          </a:p>
          <a:p>
            <a:endParaRPr lang="es-AR" sz="1400" b="1">
              <a:solidFill>
                <a:schemeClr val="accent2"/>
              </a:solidFill>
              <a:latin typeface="Calibri" pitchFamily="34" charset="0"/>
            </a:endParaRPr>
          </a:p>
          <a:p>
            <a:endParaRPr lang="es-ES" sz="800">
              <a:solidFill>
                <a:schemeClr val="accent2"/>
              </a:solidFill>
              <a:latin typeface="Calibri" pitchFamily="34" charset="0"/>
            </a:endParaRPr>
          </a:p>
        </p:txBody>
      </p:sp>
      <p:sp>
        <p:nvSpPr>
          <p:cNvPr id="249874" name="Rectangle 18"/>
          <p:cNvSpPr>
            <a:spLocks noChangeArrowheads="1"/>
          </p:cNvSpPr>
          <p:nvPr/>
        </p:nvSpPr>
        <p:spPr bwMode="auto">
          <a:xfrm>
            <a:off x="6946900" y="4191000"/>
            <a:ext cx="1946275" cy="1033463"/>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5" name="Rectangle 19"/>
          <p:cNvSpPr>
            <a:spLocks noChangeArrowheads="1"/>
          </p:cNvSpPr>
          <p:nvPr/>
        </p:nvSpPr>
        <p:spPr bwMode="auto">
          <a:xfrm>
            <a:off x="3049588" y="4191000"/>
            <a:ext cx="1949450" cy="1033463"/>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6" name="Rectangle 20"/>
          <p:cNvSpPr>
            <a:spLocks noChangeArrowheads="1"/>
          </p:cNvSpPr>
          <p:nvPr/>
        </p:nvSpPr>
        <p:spPr bwMode="auto">
          <a:xfrm>
            <a:off x="6946900" y="2914650"/>
            <a:ext cx="1946275" cy="127635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7" name="Rectangle 21"/>
          <p:cNvSpPr>
            <a:spLocks noChangeArrowheads="1"/>
          </p:cNvSpPr>
          <p:nvPr/>
        </p:nvSpPr>
        <p:spPr bwMode="auto">
          <a:xfrm>
            <a:off x="3049588" y="2914650"/>
            <a:ext cx="1949450" cy="127635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8" name="Rectangle 22"/>
          <p:cNvSpPr>
            <a:spLocks noChangeArrowheads="1"/>
          </p:cNvSpPr>
          <p:nvPr/>
        </p:nvSpPr>
        <p:spPr bwMode="auto">
          <a:xfrm>
            <a:off x="6946900" y="2063750"/>
            <a:ext cx="1946275" cy="85090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79" name="Rectangle 23"/>
          <p:cNvSpPr>
            <a:spLocks noChangeArrowheads="1"/>
          </p:cNvSpPr>
          <p:nvPr/>
        </p:nvSpPr>
        <p:spPr bwMode="auto">
          <a:xfrm>
            <a:off x="4999038" y="2063750"/>
            <a:ext cx="1947862" cy="85090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80" name="Rectangle 24"/>
          <p:cNvSpPr>
            <a:spLocks noChangeArrowheads="1"/>
          </p:cNvSpPr>
          <p:nvPr/>
        </p:nvSpPr>
        <p:spPr bwMode="auto">
          <a:xfrm>
            <a:off x="3049588" y="2063750"/>
            <a:ext cx="1949450" cy="850900"/>
          </a:xfrm>
          <a:prstGeom prst="rect">
            <a:avLst/>
          </a:prstGeom>
          <a:noFill/>
          <a:ln w="9525">
            <a:noFill/>
            <a:miter lim="800000"/>
            <a:headEnd/>
            <a:tailEnd/>
          </a:ln>
          <a:effectLst/>
        </p:spPr>
        <p:txBody>
          <a:bodyPr/>
          <a:lstStyle/>
          <a:p>
            <a:pPr>
              <a:spcBef>
                <a:spcPct val="20000"/>
              </a:spcBef>
            </a:pPr>
            <a:endParaRPr lang="es-ES_tradnl">
              <a:latin typeface="Calibri" pitchFamily="34" charset="0"/>
            </a:endParaRPr>
          </a:p>
        </p:txBody>
      </p:sp>
      <p:sp>
        <p:nvSpPr>
          <p:cNvPr id="249881" name="Rectangle 25"/>
          <p:cNvSpPr>
            <a:spLocks noChangeArrowheads="1"/>
          </p:cNvSpPr>
          <p:nvPr/>
        </p:nvSpPr>
        <p:spPr bwMode="auto">
          <a:xfrm rot="16200000">
            <a:off x="-1585118" y="3464719"/>
            <a:ext cx="4608512" cy="647700"/>
          </a:xfrm>
          <a:prstGeom prst="rect">
            <a:avLst/>
          </a:prstGeom>
          <a:noFill/>
          <a:ln w="9525">
            <a:noFill/>
            <a:miter lim="800000"/>
            <a:headEnd/>
            <a:tailEnd/>
          </a:ln>
          <a:effectLst/>
        </p:spPr>
        <p:txBody>
          <a:bodyPr/>
          <a:lstStyle/>
          <a:p>
            <a:pPr algn="ctr"/>
            <a:r>
              <a:rPr lang="es-AR" sz="3200" b="1">
                <a:latin typeface="Calibri" pitchFamily="34" charset="0"/>
              </a:rPr>
              <a:t>Causa / Efecto</a:t>
            </a:r>
            <a:endParaRPr lang="es-AR" sz="2000" b="1">
              <a:latin typeface="Calibri" pitchFamily="34" charset="0"/>
            </a:endParaRPr>
          </a:p>
        </p:txBody>
      </p:sp>
      <p:sp>
        <p:nvSpPr>
          <p:cNvPr id="249882" name="Rectangle 26"/>
          <p:cNvSpPr>
            <a:spLocks noChangeArrowheads="1"/>
          </p:cNvSpPr>
          <p:nvPr/>
        </p:nvSpPr>
        <p:spPr bwMode="auto">
          <a:xfrm>
            <a:off x="6804025" y="1484313"/>
            <a:ext cx="2197100" cy="579437"/>
          </a:xfrm>
          <a:prstGeom prst="rect">
            <a:avLst/>
          </a:prstGeom>
          <a:noFill/>
          <a:ln w="9525">
            <a:noFill/>
            <a:miter lim="800000"/>
            <a:headEnd/>
            <a:tailEnd/>
          </a:ln>
          <a:effectLst/>
        </p:spPr>
        <p:txBody>
          <a:bodyPr/>
          <a:lstStyle/>
          <a:p>
            <a:pPr algn="ctr"/>
            <a:r>
              <a:rPr lang="es-AR" sz="1400" b="1">
                <a:solidFill>
                  <a:schemeClr val="accent2"/>
                </a:solidFill>
                <a:latin typeface="Calibri" pitchFamily="34" charset="0"/>
              </a:rPr>
              <a:t>SUPUESTOS/ RIESGOS CRITICOS</a:t>
            </a:r>
            <a:endParaRPr lang="es-AR" sz="1400">
              <a:solidFill>
                <a:schemeClr val="accent2"/>
              </a:solidFill>
              <a:latin typeface="Calibri" pitchFamily="34" charset="0"/>
            </a:endParaRPr>
          </a:p>
        </p:txBody>
      </p:sp>
      <p:sp>
        <p:nvSpPr>
          <p:cNvPr id="249883" name="Rectangle 27"/>
          <p:cNvSpPr>
            <a:spLocks noChangeArrowheads="1"/>
          </p:cNvSpPr>
          <p:nvPr/>
        </p:nvSpPr>
        <p:spPr bwMode="auto">
          <a:xfrm>
            <a:off x="4999038" y="1484313"/>
            <a:ext cx="1947862" cy="579437"/>
          </a:xfrm>
          <a:prstGeom prst="rect">
            <a:avLst/>
          </a:prstGeom>
          <a:noFill/>
          <a:ln w="9525">
            <a:noFill/>
            <a:miter lim="800000"/>
            <a:headEnd/>
            <a:tailEnd/>
          </a:ln>
          <a:effectLst/>
        </p:spPr>
        <p:txBody>
          <a:bodyPr/>
          <a:lstStyle/>
          <a:p>
            <a:pPr algn="ctr"/>
            <a:r>
              <a:rPr lang="es-AR" sz="1400" b="1">
                <a:solidFill>
                  <a:schemeClr val="accent2"/>
                </a:solidFill>
                <a:latin typeface="Calibri" pitchFamily="34" charset="0"/>
              </a:rPr>
              <a:t>MEDIOS DE</a:t>
            </a:r>
            <a:br>
              <a:rPr lang="es-AR" sz="1400" b="1">
                <a:solidFill>
                  <a:schemeClr val="accent2"/>
                </a:solidFill>
                <a:latin typeface="Calibri" pitchFamily="34" charset="0"/>
              </a:rPr>
            </a:br>
            <a:r>
              <a:rPr lang="es-AR" sz="1400" b="1">
                <a:solidFill>
                  <a:schemeClr val="accent2"/>
                </a:solidFill>
                <a:latin typeface="Calibri" pitchFamily="34" charset="0"/>
              </a:rPr>
              <a:t>VERIFICACIÓN</a:t>
            </a:r>
            <a:endParaRPr lang="es-AR" sz="1400">
              <a:solidFill>
                <a:schemeClr val="accent2"/>
              </a:solidFill>
              <a:latin typeface="Calibri" pitchFamily="34" charset="0"/>
            </a:endParaRPr>
          </a:p>
        </p:txBody>
      </p:sp>
      <p:sp>
        <p:nvSpPr>
          <p:cNvPr id="249884" name="Rectangle 28"/>
          <p:cNvSpPr>
            <a:spLocks noChangeArrowheads="1"/>
          </p:cNvSpPr>
          <p:nvPr/>
        </p:nvSpPr>
        <p:spPr bwMode="auto">
          <a:xfrm>
            <a:off x="3049588" y="1484313"/>
            <a:ext cx="1949450" cy="579437"/>
          </a:xfrm>
          <a:prstGeom prst="rect">
            <a:avLst/>
          </a:prstGeom>
          <a:noFill/>
          <a:ln w="9525">
            <a:noFill/>
            <a:miter lim="800000"/>
            <a:headEnd/>
            <a:tailEnd/>
          </a:ln>
          <a:effectLst/>
        </p:spPr>
        <p:txBody>
          <a:bodyPr/>
          <a:lstStyle/>
          <a:p>
            <a:pPr algn="ctr">
              <a:tabLst>
                <a:tab pos="449263" algn="r"/>
                <a:tab pos="2743200" algn="ctr"/>
                <a:tab pos="5486400" algn="r"/>
              </a:tabLst>
            </a:pPr>
            <a:r>
              <a:rPr lang="es-AR" sz="1400" b="1">
                <a:solidFill>
                  <a:schemeClr val="accent2"/>
                </a:solidFill>
                <a:latin typeface="Calibri" pitchFamily="34" charset="0"/>
              </a:rPr>
              <a:t>INDICADORES</a:t>
            </a:r>
            <a:endParaRPr lang="es-AR" sz="1400">
              <a:solidFill>
                <a:schemeClr val="accent2"/>
              </a:solidFill>
              <a:latin typeface="Calibri" pitchFamily="34" charset="0"/>
            </a:endParaRPr>
          </a:p>
        </p:txBody>
      </p:sp>
      <p:sp>
        <p:nvSpPr>
          <p:cNvPr id="249885" name="Rectangle 29"/>
          <p:cNvSpPr>
            <a:spLocks noChangeArrowheads="1"/>
          </p:cNvSpPr>
          <p:nvPr/>
        </p:nvSpPr>
        <p:spPr bwMode="auto">
          <a:xfrm>
            <a:off x="1101725" y="1484313"/>
            <a:ext cx="1947863" cy="579437"/>
          </a:xfrm>
          <a:prstGeom prst="rect">
            <a:avLst/>
          </a:prstGeom>
          <a:noFill/>
          <a:ln w="9525">
            <a:noFill/>
            <a:miter lim="800000"/>
            <a:headEnd/>
            <a:tailEnd/>
          </a:ln>
          <a:effectLst/>
        </p:spPr>
        <p:txBody>
          <a:bodyPr/>
          <a:lstStyle/>
          <a:p>
            <a:pPr algn="ctr"/>
            <a:r>
              <a:rPr lang="es-AR" sz="1400" b="1">
                <a:solidFill>
                  <a:schemeClr val="accent2"/>
                </a:solidFill>
                <a:latin typeface="Calibri" pitchFamily="34" charset="0"/>
              </a:rPr>
              <a:t>RESUMEN </a:t>
            </a:r>
            <a:br>
              <a:rPr lang="es-AR" sz="1400" b="1">
                <a:solidFill>
                  <a:schemeClr val="accent2"/>
                </a:solidFill>
                <a:latin typeface="Calibri" pitchFamily="34" charset="0"/>
              </a:rPr>
            </a:br>
            <a:r>
              <a:rPr lang="es-AR" sz="1400" b="1">
                <a:solidFill>
                  <a:schemeClr val="accent2"/>
                </a:solidFill>
                <a:latin typeface="Calibri" pitchFamily="34" charset="0"/>
              </a:rPr>
              <a:t>NARRATIVO</a:t>
            </a:r>
            <a:endParaRPr lang="es-ES" sz="800" b="1">
              <a:solidFill>
                <a:schemeClr val="accent2"/>
              </a:solidFill>
              <a:latin typeface="Calibri" pitchFamily="34" charset="0"/>
            </a:endParaRPr>
          </a:p>
        </p:txBody>
      </p:sp>
      <p:sp>
        <p:nvSpPr>
          <p:cNvPr id="249886" name="Line 30"/>
          <p:cNvSpPr>
            <a:spLocks noChangeShapeType="1"/>
          </p:cNvSpPr>
          <p:nvPr/>
        </p:nvSpPr>
        <p:spPr bwMode="auto">
          <a:xfrm>
            <a:off x="395288" y="1484313"/>
            <a:ext cx="8497887" cy="1587"/>
          </a:xfrm>
          <a:prstGeom prst="line">
            <a:avLst/>
          </a:prstGeom>
          <a:noFill/>
          <a:ln w="12700" cap="rnd">
            <a:solidFill>
              <a:srgbClr val="000000"/>
            </a:solidFill>
            <a:round/>
            <a:headEnd/>
            <a:tailEnd/>
          </a:ln>
          <a:effectLst/>
        </p:spPr>
        <p:txBody>
          <a:bodyPr/>
          <a:lstStyle/>
          <a:p>
            <a:endParaRPr lang="es-ES_tradnl"/>
          </a:p>
        </p:txBody>
      </p:sp>
      <p:sp>
        <p:nvSpPr>
          <p:cNvPr id="249887" name="Line 31"/>
          <p:cNvSpPr>
            <a:spLocks noChangeShapeType="1"/>
          </p:cNvSpPr>
          <p:nvPr/>
        </p:nvSpPr>
        <p:spPr bwMode="auto">
          <a:xfrm>
            <a:off x="395288" y="6075363"/>
            <a:ext cx="8497887" cy="1587"/>
          </a:xfrm>
          <a:prstGeom prst="line">
            <a:avLst/>
          </a:prstGeom>
          <a:noFill/>
          <a:ln w="12700" cap="rnd">
            <a:solidFill>
              <a:srgbClr val="000000"/>
            </a:solidFill>
            <a:round/>
            <a:headEnd/>
            <a:tailEnd/>
          </a:ln>
          <a:effectLst/>
        </p:spPr>
        <p:txBody>
          <a:bodyPr/>
          <a:lstStyle/>
          <a:p>
            <a:endParaRPr lang="es-ES_tradnl"/>
          </a:p>
        </p:txBody>
      </p:sp>
      <p:sp>
        <p:nvSpPr>
          <p:cNvPr id="249888" name="Line 32"/>
          <p:cNvSpPr>
            <a:spLocks noChangeShapeType="1"/>
          </p:cNvSpPr>
          <p:nvPr/>
        </p:nvSpPr>
        <p:spPr bwMode="auto">
          <a:xfrm>
            <a:off x="395288" y="1484313"/>
            <a:ext cx="1587" cy="4591050"/>
          </a:xfrm>
          <a:prstGeom prst="line">
            <a:avLst/>
          </a:prstGeom>
          <a:noFill/>
          <a:ln w="12700" cap="rnd">
            <a:solidFill>
              <a:srgbClr val="000000"/>
            </a:solidFill>
            <a:round/>
            <a:headEnd/>
            <a:tailEnd/>
          </a:ln>
          <a:effectLst/>
        </p:spPr>
        <p:txBody>
          <a:bodyPr/>
          <a:lstStyle/>
          <a:p>
            <a:endParaRPr lang="es-ES_tradnl"/>
          </a:p>
        </p:txBody>
      </p:sp>
      <p:sp>
        <p:nvSpPr>
          <p:cNvPr id="249889" name="Line 33"/>
          <p:cNvSpPr>
            <a:spLocks noChangeShapeType="1"/>
          </p:cNvSpPr>
          <p:nvPr/>
        </p:nvSpPr>
        <p:spPr bwMode="auto">
          <a:xfrm>
            <a:off x="8893175" y="1484313"/>
            <a:ext cx="1588" cy="4591050"/>
          </a:xfrm>
          <a:prstGeom prst="line">
            <a:avLst/>
          </a:prstGeom>
          <a:noFill/>
          <a:ln w="12700" cap="rnd">
            <a:solidFill>
              <a:srgbClr val="000000"/>
            </a:solidFill>
            <a:round/>
            <a:headEnd/>
            <a:tailEnd/>
          </a:ln>
          <a:effectLst/>
        </p:spPr>
        <p:txBody>
          <a:bodyPr/>
          <a:lstStyle/>
          <a:p>
            <a:endParaRPr lang="es-ES_tradnl"/>
          </a:p>
        </p:txBody>
      </p:sp>
      <p:sp>
        <p:nvSpPr>
          <p:cNvPr id="249890" name="Line 34"/>
          <p:cNvSpPr>
            <a:spLocks noChangeShapeType="1"/>
          </p:cNvSpPr>
          <p:nvPr/>
        </p:nvSpPr>
        <p:spPr bwMode="auto">
          <a:xfrm>
            <a:off x="1116013" y="2060575"/>
            <a:ext cx="7777162" cy="4763"/>
          </a:xfrm>
          <a:prstGeom prst="line">
            <a:avLst/>
          </a:prstGeom>
          <a:noFill/>
          <a:ln w="12700" cap="rnd">
            <a:solidFill>
              <a:srgbClr val="000000"/>
            </a:solidFill>
            <a:round/>
            <a:headEnd/>
            <a:tailEnd/>
          </a:ln>
          <a:effectLst/>
        </p:spPr>
        <p:txBody>
          <a:bodyPr/>
          <a:lstStyle/>
          <a:p>
            <a:endParaRPr lang="es-ES_tradnl"/>
          </a:p>
        </p:txBody>
      </p:sp>
      <p:sp>
        <p:nvSpPr>
          <p:cNvPr id="249891" name="Line 35"/>
          <p:cNvSpPr>
            <a:spLocks noChangeShapeType="1"/>
          </p:cNvSpPr>
          <p:nvPr/>
        </p:nvSpPr>
        <p:spPr bwMode="auto">
          <a:xfrm>
            <a:off x="1101725" y="1484313"/>
            <a:ext cx="1588" cy="4591050"/>
          </a:xfrm>
          <a:prstGeom prst="line">
            <a:avLst/>
          </a:prstGeom>
          <a:noFill/>
          <a:ln w="12700" cap="rnd">
            <a:solidFill>
              <a:srgbClr val="000000"/>
            </a:solidFill>
            <a:round/>
            <a:headEnd/>
            <a:tailEnd/>
          </a:ln>
          <a:effectLst/>
        </p:spPr>
        <p:txBody>
          <a:bodyPr/>
          <a:lstStyle/>
          <a:p>
            <a:endParaRPr lang="es-ES_tradnl"/>
          </a:p>
        </p:txBody>
      </p:sp>
      <p:sp>
        <p:nvSpPr>
          <p:cNvPr id="249892" name="Line 36"/>
          <p:cNvSpPr>
            <a:spLocks noChangeShapeType="1"/>
          </p:cNvSpPr>
          <p:nvPr/>
        </p:nvSpPr>
        <p:spPr bwMode="auto">
          <a:xfrm>
            <a:off x="3049588" y="1484313"/>
            <a:ext cx="1587" cy="4591050"/>
          </a:xfrm>
          <a:prstGeom prst="line">
            <a:avLst/>
          </a:prstGeom>
          <a:noFill/>
          <a:ln w="12700" cap="rnd">
            <a:solidFill>
              <a:srgbClr val="000000"/>
            </a:solidFill>
            <a:round/>
            <a:headEnd/>
            <a:tailEnd/>
          </a:ln>
          <a:effectLst/>
        </p:spPr>
        <p:txBody>
          <a:bodyPr/>
          <a:lstStyle/>
          <a:p>
            <a:endParaRPr lang="es-ES_tradnl"/>
          </a:p>
        </p:txBody>
      </p:sp>
      <p:sp>
        <p:nvSpPr>
          <p:cNvPr id="249893" name="Line 37"/>
          <p:cNvSpPr>
            <a:spLocks noChangeShapeType="1"/>
          </p:cNvSpPr>
          <p:nvPr/>
        </p:nvSpPr>
        <p:spPr bwMode="auto">
          <a:xfrm>
            <a:off x="4999038" y="1484313"/>
            <a:ext cx="1587" cy="4591050"/>
          </a:xfrm>
          <a:prstGeom prst="line">
            <a:avLst/>
          </a:prstGeom>
          <a:noFill/>
          <a:ln w="12700" cap="rnd">
            <a:solidFill>
              <a:srgbClr val="000000"/>
            </a:solidFill>
            <a:round/>
            <a:headEnd/>
            <a:tailEnd/>
          </a:ln>
          <a:effectLst/>
        </p:spPr>
        <p:txBody>
          <a:bodyPr/>
          <a:lstStyle/>
          <a:p>
            <a:endParaRPr lang="es-ES_tradnl"/>
          </a:p>
        </p:txBody>
      </p:sp>
      <p:sp>
        <p:nvSpPr>
          <p:cNvPr id="249894" name="Line 38"/>
          <p:cNvSpPr>
            <a:spLocks noChangeShapeType="1"/>
          </p:cNvSpPr>
          <p:nvPr/>
        </p:nvSpPr>
        <p:spPr bwMode="auto">
          <a:xfrm>
            <a:off x="6877050" y="1484313"/>
            <a:ext cx="1588" cy="4591050"/>
          </a:xfrm>
          <a:prstGeom prst="line">
            <a:avLst/>
          </a:prstGeom>
          <a:noFill/>
          <a:ln w="12700" cap="rnd">
            <a:solidFill>
              <a:srgbClr val="000000"/>
            </a:solidFill>
            <a:round/>
            <a:headEnd/>
            <a:tailEnd/>
          </a:ln>
          <a:effectLst/>
        </p:spPr>
        <p:txBody>
          <a:bodyPr/>
          <a:lstStyle/>
          <a:p>
            <a:endParaRPr lang="es-ES_tradnl"/>
          </a:p>
        </p:txBody>
      </p:sp>
      <p:sp>
        <p:nvSpPr>
          <p:cNvPr id="249895" name="Line 39"/>
          <p:cNvSpPr>
            <a:spLocks noChangeShapeType="1"/>
          </p:cNvSpPr>
          <p:nvPr/>
        </p:nvSpPr>
        <p:spPr bwMode="auto">
          <a:xfrm>
            <a:off x="1101725" y="2914650"/>
            <a:ext cx="7791450" cy="1588"/>
          </a:xfrm>
          <a:prstGeom prst="line">
            <a:avLst/>
          </a:prstGeom>
          <a:noFill/>
          <a:ln w="12700" cap="rnd">
            <a:solidFill>
              <a:srgbClr val="000000"/>
            </a:solidFill>
            <a:round/>
            <a:headEnd/>
            <a:tailEnd/>
          </a:ln>
          <a:effectLst/>
        </p:spPr>
        <p:txBody>
          <a:bodyPr/>
          <a:lstStyle/>
          <a:p>
            <a:endParaRPr lang="es-ES_tradnl"/>
          </a:p>
        </p:txBody>
      </p:sp>
      <p:sp>
        <p:nvSpPr>
          <p:cNvPr id="249896" name="Line 40"/>
          <p:cNvSpPr>
            <a:spLocks noChangeShapeType="1"/>
          </p:cNvSpPr>
          <p:nvPr/>
        </p:nvSpPr>
        <p:spPr bwMode="auto">
          <a:xfrm>
            <a:off x="1101725" y="4191000"/>
            <a:ext cx="7791450" cy="1588"/>
          </a:xfrm>
          <a:prstGeom prst="line">
            <a:avLst/>
          </a:prstGeom>
          <a:noFill/>
          <a:ln w="12700" cap="rnd">
            <a:solidFill>
              <a:srgbClr val="000000"/>
            </a:solidFill>
            <a:round/>
            <a:headEnd/>
            <a:tailEnd/>
          </a:ln>
          <a:effectLst/>
        </p:spPr>
        <p:txBody>
          <a:bodyPr/>
          <a:lstStyle/>
          <a:p>
            <a:endParaRPr lang="es-ES_tradnl"/>
          </a:p>
        </p:txBody>
      </p:sp>
      <p:sp>
        <p:nvSpPr>
          <p:cNvPr id="249897" name="Line 41"/>
          <p:cNvSpPr>
            <a:spLocks noChangeShapeType="1"/>
          </p:cNvSpPr>
          <p:nvPr/>
        </p:nvSpPr>
        <p:spPr bwMode="auto">
          <a:xfrm>
            <a:off x="1101725" y="5227638"/>
            <a:ext cx="7791450" cy="1587"/>
          </a:xfrm>
          <a:prstGeom prst="line">
            <a:avLst/>
          </a:prstGeom>
          <a:noFill/>
          <a:ln w="12700" cap="rnd">
            <a:solidFill>
              <a:srgbClr val="000000"/>
            </a:solidFill>
            <a:round/>
            <a:headEnd/>
            <a:tailEnd/>
          </a:ln>
          <a:effectLst/>
        </p:spPr>
        <p:txBody>
          <a:bodyPr/>
          <a:lstStyle/>
          <a:p>
            <a:endParaRPr lang="es-ES_tradnl"/>
          </a:p>
        </p:txBody>
      </p:sp>
      <p:sp>
        <p:nvSpPr>
          <p:cNvPr id="249898" name="Rectangle 42"/>
          <p:cNvSpPr>
            <a:spLocks noChangeArrowheads="1"/>
          </p:cNvSpPr>
          <p:nvPr/>
        </p:nvSpPr>
        <p:spPr bwMode="auto">
          <a:xfrm>
            <a:off x="1116013" y="2997200"/>
            <a:ext cx="1947862" cy="850900"/>
          </a:xfrm>
          <a:prstGeom prst="rect">
            <a:avLst/>
          </a:prstGeom>
          <a:noFill/>
          <a:ln w="9525">
            <a:noFill/>
            <a:miter lim="800000"/>
            <a:headEnd/>
            <a:tailEnd/>
          </a:ln>
          <a:effectLst/>
        </p:spPr>
        <p:txBody>
          <a:bodyPr/>
          <a:lstStyle/>
          <a:p>
            <a:r>
              <a:rPr lang="es-AR" sz="1400" b="1">
                <a:solidFill>
                  <a:schemeClr val="accent2"/>
                </a:solidFill>
                <a:latin typeface="Calibri" pitchFamily="34" charset="0"/>
              </a:rPr>
              <a:t>PROPÓSITO</a:t>
            </a:r>
            <a:endParaRPr lang="es-ES" sz="800">
              <a:solidFill>
                <a:schemeClr val="accent2"/>
              </a:solidFill>
              <a:latin typeface="Calibri" pitchFamily="34" charset="0"/>
            </a:endParaRPr>
          </a:p>
        </p:txBody>
      </p:sp>
    </p:spTree>
  </p:cSld>
  <p:clrMapOvr>
    <a:masterClrMapping/>
  </p:clrMapOvr>
  <p:transition>
    <p:random/>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title"/>
          </p:nvPr>
        </p:nvSpPr>
        <p:spPr>
          <a:noFill/>
          <a:ln/>
        </p:spPr>
        <p:txBody>
          <a:bodyPr/>
          <a:lstStyle/>
          <a:p>
            <a:r>
              <a:rPr lang="es-AR"/>
              <a:t>Marco Lógico</a:t>
            </a:r>
          </a:p>
        </p:txBody>
      </p:sp>
      <p:pic>
        <p:nvPicPr>
          <p:cNvPr id="208899" name="Picture 3"/>
          <p:cNvPicPr>
            <a:picLocks noChangeAspect="1" noChangeArrowheads="1"/>
          </p:cNvPicPr>
          <p:nvPr/>
        </p:nvPicPr>
        <p:blipFill>
          <a:blip r:embed="rId3"/>
          <a:srcRect/>
          <a:stretch>
            <a:fillRect/>
          </a:stretch>
        </p:blipFill>
        <p:spPr bwMode="auto">
          <a:xfrm>
            <a:off x="395288" y="1773238"/>
            <a:ext cx="8280400" cy="4306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Grp="1" noChangeArrowheads="1"/>
          </p:cNvSpPr>
          <p:nvPr>
            <p:ph type="title"/>
          </p:nvPr>
        </p:nvSpPr>
        <p:spPr>
          <a:noFill/>
          <a:ln/>
        </p:spPr>
        <p:txBody>
          <a:bodyPr/>
          <a:lstStyle/>
          <a:p>
            <a:r>
              <a:rPr lang="es-AR"/>
              <a:t>Marco Lógico</a:t>
            </a:r>
          </a:p>
        </p:txBody>
      </p:sp>
      <p:pic>
        <p:nvPicPr>
          <p:cNvPr id="210947" name="Picture 3"/>
          <p:cNvPicPr>
            <a:picLocks noChangeAspect="1" noChangeArrowheads="1"/>
          </p:cNvPicPr>
          <p:nvPr/>
        </p:nvPicPr>
        <p:blipFill>
          <a:blip r:embed="rId3"/>
          <a:srcRect/>
          <a:stretch>
            <a:fillRect/>
          </a:stretch>
        </p:blipFill>
        <p:spPr bwMode="auto">
          <a:xfrm>
            <a:off x="684213" y="1773238"/>
            <a:ext cx="7775575" cy="46672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ChangeArrowheads="1"/>
          </p:cNvSpPr>
          <p:nvPr>
            <p:ph type="title"/>
          </p:nvPr>
        </p:nvSpPr>
        <p:spPr>
          <a:noFill/>
          <a:ln/>
        </p:spPr>
        <p:txBody>
          <a:bodyPr/>
          <a:lstStyle/>
          <a:p>
            <a:r>
              <a:rPr lang="es-AR"/>
              <a:t>Marco Lógico</a:t>
            </a:r>
          </a:p>
        </p:txBody>
      </p:sp>
      <p:pic>
        <p:nvPicPr>
          <p:cNvPr id="212995" name="Picture 3" descr="06"/>
          <p:cNvPicPr>
            <a:picLocks noChangeAspect="1" noChangeArrowheads="1"/>
          </p:cNvPicPr>
          <p:nvPr/>
        </p:nvPicPr>
        <p:blipFill>
          <a:blip r:embed="rId3"/>
          <a:srcRect/>
          <a:stretch>
            <a:fillRect/>
          </a:stretch>
        </p:blipFill>
        <p:spPr bwMode="auto">
          <a:xfrm>
            <a:off x="1258888" y="1700213"/>
            <a:ext cx="6480175" cy="4752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srcRect t="8333"/>
          <a:stretch>
            <a:fillRect/>
          </a:stretch>
        </p:blipFill>
        <p:spPr bwMode="auto">
          <a:xfrm>
            <a:off x="871538" y="1428736"/>
            <a:ext cx="7400925" cy="4400564"/>
          </a:xfrm>
          <a:prstGeom prst="rect">
            <a:avLst/>
          </a:prstGeom>
          <a:noFill/>
          <a:ln w="9525">
            <a:noFill/>
            <a:miter lim="800000"/>
            <a:headEnd/>
            <a:tailEnd/>
          </a:ln>
          <a:effectLst/>
        </p:spPr>
      </p:pic>
      <p:sp>
        <p:nvSpPr>
          <p:cNvPr id="3" name="2 CuadroTexto"/>
          <p:cNvSpPr txBox="1"/>
          <p:nvPr/>
        </p:nvSpPr>
        <p:spPr>
          <a:xfrm>
            <a:off x="3643306" y="285728"/>
            <a:ext cx="4857784"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Definición de objetivos, resultados y actividades</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ChangeArrowheads="1"/>
          </p:cNvSpPr>
          <p:nvPr>
            <p:ph type="title"/>
          </p:nvPr>
        </p:nvSpPr>
        <p:spPr>
          <a:xfrm>
            <a:off x="611188" y="260350"/>
            <a:ext cx="8002587" cy="1143000"/>
          </a:xfrm>
          <a:noFill/>
          <a:ln/>
        </p:spPr>
        <p:txBody>
          <a:bodyPr/>
          <a:lstStyle/>
          <a:p>
            <a:r>
              <a:rPr lang="es-AR"/>
              <a:t>Marco Lógico - Indicadores</a:t>
            </a:r>
          </a:p>
        </p:txBody>
      </p:sp>
      <p:sp>
        <p:nvSpPr>
          <p:cNvPr id="215061" name="Text Box 21"/>
          <p:cNvSpPr txBox="1">
            <a:spLocks noChangeArrowheads="1"/>
          </p:cNvSpPr>
          <p:nvPr/>
        </p:nvSpPr>
        <p:spPr bwMode="auto">
          <a:xfrm>
            <a:off x="755650" y="1628775"/>
            <a:ext cx="7632700" cy="4716463"/>
          </a:xfrm>
          <a:prstGeom prst="rect">
            <a:avLst/>
          </a:prstGeom>
          <a:noFill/>
          <a:ln w="9525">
            <a:noFill/>
            <a:miter lim="800000"/>
            <a:headEnd/>
            <a:tailEnd/>
          </a:ln>
          <a:effectLst/>
        </p:spPr>
        <p:txBody>
          <a:bodyPr>
            <a:spAutoFit/>
          </a:bodyPr>
          <a:lstStyle/>
          <a:p>
            <a:pPr>
              <a:spcBef>
                <a:spcPct val="50000"/>
              </a:spcBef>
              <a:buFont typeface="Wingdings" pitchFamily="2" charset="2"/>
              <a:buChar char="q"/>
              <a:tabLst>
                <a:tab pos="357188" algn="l"/>
              </a:tabLst>
            </a:pPr>
            <a:r>
              <a:rPr lang="es-ES_tradnl" sz="2000">
                <a:latin typeface="Calibri" pitchFamily="34" charset="0"/>
              </a:rPr>
              <a:t> </a:t>
            </a:r>
            <a:r>
              <a:rPr lang="es-ES_tradnl" sz="2000" b="1">
                <a:solidFill>
                  <a:schemeClr val="accent2"/>
                </a:solidFill>
                <a:latin typeface="Calibri" pitchFamily="34" charset="0"/>
              </a:rPr>
              <a:t>Específico</a:t>
            </a:r>
            <a:r>
              <a:rPr lang="es-ES_tradnl" b="1">
                <a:latin typeface="Calibri" pitchFamily="34" charset="0"/>
              </a:rPr>
              <a:t> (</a:t>
            </a:r>
            <a:r>
              <a:rPr lang="es-ES_tradnl" b="1" i="1">
                <a:latin typeface="Calibri" pitchFamily="34" charset="0"/>
              </a:rPr>
              <a:t>Specific</a:t>
            </a:r>
            <a:r>
              <a:rPr lang="es-ES_tradnl" b="1">
                <a:latin typeface="Calibri" pitchFamily="34" charset="0"/>
              </a:rPr>
              <a:t>):</a:t>
            </a:r>
            <a:r>
              <a:rPr lang="es-ES_tradnl">
                <a:latin typeface="Calibri" pitchFamily="34" charset="0"/>
              </a:rPr>
              <a:t> corresponde a información explícitamente particular al objetivo que se quiere observar y que permita al observador verificar si el mismo se ha cumplido o no.</a:t>
            </a:r>
          </a:p>
          <a:p>
            <a:pPr>
              <a:spcBef>
                <a:spcPct val="50000"/>
              </a:spcBef>
              <a:buFont typeface="Wingdings" pitchFamily="2" charset="2"/>
              <a:buChar char="q"/>
              <a:tabLst>
                <a:tab pos="357188" algn="l"/>
              </a:tabLst>
            </a:pPr>
            <a:endParaRPr lang="es-ES_tradnl" sz="1000">
              <a:latin typeface="Calibri" pitchFamily="34" charset="0"/>
            </a:endParaRPr>
          </a:p>
          <a:p>
            <a:pPr>
              <a:spcBef>
                <a:spcPct val="50000"/>
              </a:spcBef>
              <a:buFont typeface="Wingdings" pitchFamily="2" charset="2"/>
              <a:buChar char="q"/>
              <a:tabLst>
                <a:tab pos="357188" algn="l"/>
              </a:tabLst>
            </a:pPr>
            <a:r>
              <a:rPr lang="es-ES_tradnl" sz="2000">
                <a:latin typeface="Calibri" pitchFamily="34" charset="0"/>
              </a:rPr>
              <a:t> </a:t>
            </a:r>
            <a:r>
              <a:rPr lang="es-ES_tradnl" sz="2000" b="1">
                <a:solidFill>
                  <a:schemeClr val="accent2"/>
                </a:solidFill>
                <a:latin typeface="Calibri" pitchFamily="34" charset="0"/>
              </a:rPr>
              <a:t>Medible</a:t>
            </a:r>
            <a:r>
              <a:rPr lang="es-ES_tradnl" b="1">
                <a:latin typeface="Calibri" pitchFamily="34" charset="0"/>
              </a:rPr>
              <a:t> (</a:t>
            </a:r>
            <a:r>
              <a:rPr lang="es-ES_tradnl" b="1" i="1">
                <a:latin typeface="Calibri" pitchFamily="34" charset="0"/>
              </a:rPr>
              <a:t>Measurable</a:t>
            </a:r>
            <a:r>
              <a:rPr lang="es-ES_tradnl" b="1">
                <a:latin typeface="Calibri" pitchFamily="34" charset="0"/>
              </a:rPr>
              <a:t>):</a:t>
            </a:r>
            <a:r>
              <a:rPr lang="es-ES_tradnl">
                <a:latin typeface="Calibri" pitchFamily="34" charset="0"/>
              </a:rPr>
              <a:t> se refiere a características que permiten medir el indicador de manera objetiva.</a:t>
            </a:r>
          </a:p>
          <a:p>
            <a:pPr>
              <a:spcBef>
                <a:spcPct val="50000"/>
              </a:spcBef>
              <a:buFont typeface="Wingdings" pitchFamily="2" charset="2"/>
              <a:buChar char="q"/>
              <a:tabLst>
                <a:tab pos="357188" algn="l"/>
              </a:tabLst>
            </a:pPr>
            <a:endParaRPr lang="es-ES_tradnl" sz="900">
              <a:latin typeface="Calibri" pitchFamily="34" charset="0"/>
            </a:endParaRPr>
          </a:p>
          <a:p>
            <a:pPr>
              <a:spcBef>
                <a:spcPct val="50000"/>
              </a:spcBef>
              <a:buFont typeface="Wingdings" pitchFamily="2" charset="2"/>
              <a:buChar char="q"/>
              <a:tabLst>
                <a:tab pos="357188" algn="l"/>
              </a:tabLst>
            </a:pPr>
            <a:r>
              <a:rPr lang="es-ES_tradnl" sz="2000">
                <a:latin typeface="Calibri" pitchFamily="34" charset="0"/>
              </a:rPr>
              <a:t> </a:t>
            </a:r>
            <a:r>
              <a:rPr lang="es-ES_tradnl" sz="2000" b="1">
                <a:solidFill>
                  <a:schemeClr val="accent2"/>
                </a:solidFill>
                <a:latin typeface="Calibri" pitchFamily="34" charset="0"/>
              </a:rPr>
              <a:t>Realizable</a:t>
            </a:r>
            <a:r>
              <a:rPr lang="es-ES_tradnl" b="1">
                <a:solidFill>
                  <a:schemeClr val="accent2"/>
                </a:solidFill>
                <a:latin typeface="Calibri" pitchFamily="34" charset="0"/>
              </a:rPr>
              <a:t> </a:t>
            </a:r>
            <a:r>
              <a:rPr lang="es-ES_tradnl" b="1">
                <a:latin typeface="Calibri" pitchFamily="34" charset="0"/>
              </a:rPr>
              <a:t>(</a:t>
            </a:r>
            <a:r>
              <a:rPr lang="es-ES_tradnl" b="1" i="1">
                <a:latin typeface="Calibri" pitchFamily="34" charset="0"/>
              </a:rPr>
              <a:t>Achievable</a:t>
            </a:r>
            <a:r>
              <a:rPr lang="es-ES_tradnl" b="1">
                <a:latin typeface="Calibri" pitchFamily="34" charset="0"/>
              </a:rPr>
              <a:t>):</a:t>
            </a:r>
            <a:r>
              <a:rPr lang="es-ES_tradnl">
                <a:latin typeface="Calibri" pitchFamily="34" charset="0"/>
              </a:rPr>
              <a:t> se refiera a la probabilidad de lograr el indicador en todos sus aspectos. </a:t>
            </a:r>
          </a:p>
          <a:p>
            <a:pPr>
              <a:spcBef>
                <a:spcPct val="50000"/>
              </a:spcBef>
              <a:buFont typeface="Wingdings" pitchFamily="2" charset="2"/>
              <a:buChar char="q"/>
              <a:tabLst>
                <a:tab pos="357188" algn="l"/>
              </a:tabLst>
            </a:pPr>
            <a:endParaRPr lang="es-ES_tradnl" sz="900">
              <a:latin typeface="Calibri" pitchFamily="34" charset="0"/>
            </a:endParaRPr>
          </a:p>
          <a:p>
            <a:pPr>
              <a:spcBef>
                <a:spcPct val="50000"/>
              </a:spcBef>
              <a:buFont typeface="Wingdings" pitchFamily="2" charset="2"/>
              <a:buChar char="q"/>
              <a:tabLst>
                <a:tab pos="357188" algn="l"/>
              </a:tabLst>
            </a:pPr>
            <a:r>
              <a:rPr lang="es-ES_tradnl" sz="2000">
                <a:latin typeface="Calibri" pitchFamily="34" charset="0"/>
              </a:rPr>
              <a:t> </a:t>
            </a:r>
            <a:r>
              <a:rPr lang="es-ES_tradnl" sz="2000" b="1">
                <a:solidFill>
                  <a:schemeClr val="accent2"/>
                </a:solidFill>
                <a:latin typeface="Calibri" pitchFamily="34" charset="0"/>
              </a:rPr>
              <a:t>Pertinente</a:t>
            </a:r>
            <a:r>
              <a:rPr lang="es-ES_tradnl" b="1">
                <a:solidFill>
                  <a:schemeClr val="accent2"/>
                </a:solidFill>
                <a:latin typeface="Calibri" pitchFamily="34" charset="0"/>
              </a:rPr>
              <a:t> </a:t>
            </a:r>
            <a:r>
              <a:rPr lang="es-ES_tradnl" b="1">
                <a:latin typeface="Calibri" pitchFamily="34" charset="0"/>
              </a:rPr>
              <a:t>(</a:t>
            </a:r>
            <a:r>
              <a:rPr lang="es-ES_tradnl" b="1" i="1">
                <a:latin typeface="Calibri" pitchFamily="34" charset="0"/>
              </a:rPr>
              <a:t>Relevant</a:t>
            </a:r>
            <a:r>
              <a:rPr lang="es-ES_tradnl" b="1">
                <a:latin typeface="Calibri" pitchFamily="34" charset="0"/>
              </a:rPr>
              <a:t>):</a:t>
            </a:r>
            <a:r>
              <a:rPr lang="es-ES_tradnl">
                <a:latin typeface="Calibri" pitchFamily="34" charset="0"/>
              </a:rPr>
              <a:t> el indicador debe ser el más apropiado para la medición de un determinado objetivo.</a:t>
            </a:r>
          </a:p>
          <a:p>
            <a:pPr>
              <a:spcBef>
                <a:spcPct val="50000"/>
              </a:spcBef>
              <a:buFont typeface="Wingdings" pitchFamily="2" charset="2"/>
              <a:buChar char="q"/>
              <a:tabLst>
                <a:tab pos="357188" algn="l"/>
              </a:tabLst>
            </a:pPr>
            <a:endParaRPr lang="es-ES_tradnl" sz="900">
              <a:latin typeface="Calibri" pitchFamily="34" charset="0"/>
            </a:endParaRPr>
          </a:p>
          <a:p>
            <a:pPr>
              <a:spcBef>
                <a:spcPct val="50000"/>
              </a:spcBef>
              <a:buFont typeface="Wingdings" pitchFamily="2" charset="2"/>
              <a:buChar char="q"/>
              <a:tabLst>
                <a:tab pos="357188" algn="l"/>
              </a:tabLst>
            </a:pPr>
            <a:r>
              <a:rPr lang="es-ES_tradnl">
                <a:latin typeface="Calibri" pitchFamily="34" charset="0"/>
              </a:rPr>
              <a:t> </a:t>
            </a:r>
            <a:r>
              <a:rPr lang="es-ES_tradnl" b="1">
                <a:solidFill>
                  <a:schemeClr val="accent2"/>
                </a:solidFill>
                <a:latin typeface="Calibri" pitchFamily="34" charset="0"/>
              </a:rPr>
              <a:t>Enmarcado en el </a:t>
            </a:r>
            <a:r>
              <a:rPr lang="es-ES_tradnl" sz="2000" b="1">
                <a:solidFill>
                  <a:schemeClr val="accent2"/>
                </a:solidFill>
                <a:latin typeface="Calibri" pitchFamily="34" charset="0"/>
              </a:rPr>
              <a:t>tiempo</a:t>
            </a:r>
            <a:r>
              <a:rPr lang="es-ES_tradnl" b="1">
                <a:latin typeface="Calibri" pitchFamily="34" charset="0"/>
              </a:rPr>
              <a:t> (</a:t>
            </a:r>
            <a:r>
              <a:rPr lang="es-ES_tradnl" b="1" i="1">
                <a:latin typeface="Calibri" pitchFamily="34" charset="0"/>
              </a:rPr>
              <a:t>Time bound</a:t>
            </a:r>
            <a:r>
              <a:rPr lang="es-ES_tradnl" b="1">
                <a:latin typeface="Calibri" pitchFamily="34" charset="0"/>
              </a:rPr>
              <a:t>):</a:t>
            </a:r>
            <a:r>
              <a:rPr lang="es-ES_tradnl">
                <a:latin typeface="Calibri" pitchFamily="34" charset="0"/>
              </a:rPr>
              <a:t> debe especificar el período de tiempo en el cual se alcanzará el objetivo.</a:t>
            </a:r>
            <a:endParaRPr lang="es-ES">
              <a:latin typeface="Calibri" pitchFamily="34" charset="0"/>
            </a:endParaRPr>
          </a:p>
        </p:txBody>
      </p:sp>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body" idx="1"/>
          </p:nvPr>
        </p:nvSpPr>
        <p:spPr>
          <a:xfrm>
            <a:off x="611188" y="476250"/>
            <a:ext cx="8532812" cy="588963"/>
          </a:xfrm>
          <a:noFill/>
          <a:ln/>
        </p:spPr>
        <p:txBody>
          <a:bodyPr anchor="ctr">
            <a:normAutofit fontScale="92500" lnSpcReduction="20000"/>
          </a:bodyPr>
          <a:lstStyle/>
          <a:p>
            <a:pPr marL="0" indent="0">
              <a:spcBef>
                <a:spcPct val="0"/>
              </a:spcBef>
              <a:buFontTx/>
              <a:buNone/>
            </a:pPr>
            <a:r>
              <a:rPr lang="es-AR" sz="4000">
                <a:latin typeface="Haettenschweiler" pitchFamily="34" charset="0"/>
              </a:rPr>
              <a:t>Supuestos:  Cómo Analizarlos</a:t>
            </a:r>
          </a:p>
        </p:txBody>
      </p:sp>
      <p:sp>
        <p:nvSpPr>
          <p:cNvPr id="258051" name="Text Box 3"/>
          <p:cNvSpPr txBox="1">
            <a:spLocks noChangeArrowheads="1"/>
          </p:cNvSpPr>
          <p:nvPr/>
        </p:nvSpPr>
        <p:spPr bwMode="auto">
          <a:xfrm>
            <a:off x="590550" y="3833813"/>
            <a:ext cx="7826375" cy="862012"/>
          </a:xfrm>
          <a:prstGeom prst="rect">
            <a:avLst/>
          </a:prstGeom>
          <a:noFill/>
          <a:ln w="9525">
            <a:noFill/>
            <a:miter lim="800000"/>
            <a:headEnd/>
            <a:tailEnd/>
          </a:ln>
          <a:effectLst/>
        </p:spPr>
        <p:txBody>
          <a:bodyPr lIns="0" tIns="0" rIns="0" bIns="0"/>
          <a:lstStyle/>
          <a:p>
            <a:pPr marL="103188" lvl="1" indent="306388" defTabSz="415925" eaLnBrk="0" hangingPunct="0">
              <a:buClr>
                <a:srgbClr val="FFE118"/>
              </a:buClr>
              <a:buSzPct val="90000"/>
              <a:buFont typeface="Monotype Sorts" pitchFamily="2" charset="2"/>
              <a:buNone/>
            </a:pPr>
            <a:r>
              <a:rPr lang="es-AR" sz="2000" b="1">
                <a:latin typeface="Calibri" pitchFamily="34" charset="0"/>
              </a:rPr>
              <a:t>3. ¿Cuál es la probabilidad de que ocurra?</a:t>
            </a:r>
          </a:p>
          <a:p>
            <a:pPr marL="1230313" lvl="3" defTabSz="415925" eaLnBrk="0" hangingPunct="0">
              <a:buClr>
                <a:srgbClr val="FFE118"/>
              </a:buClr>
              <a:buSzPct val="90000"/>
              <a:buFont typeface="Monotype Sorts" pitchFamily="2" charset="2"/>
              <a:buNone/>
            </a:pPr>
            <a:endParaRPr lang="es-AR" sz="2000">
              <a:latin typeface="Calibri" pitchFamily="34" charset="0"/>
            </a:endParaRPr>
          </a:p>
        </p:txBody>
      </p:sp>
      <p:sp>
        <p:nvSpPr>
          <p:cNvPr id="258052" name="Text Box 4"/>
          <p:cNvSpPr txBox="1">
            <a:spLocks noChangeArrowheads="1"/>
          </p:cNvSpPr>
          <p:nvPr/>
        </p:nvSpPr>
        <p:spPr bwMode="auto">
          <a:xfrm>
            <a:off x="1238250" y="4337050"/>
            <a:ext cx="1239838" cy="300038"/>
          </a:xfrm>
          <a:prstGeom prst="rect">
            <a:avLst/>
          </a:prstGeom>
          <a:noFill/>
          <a:ln w="9525">
            <a:noFill/>
            <a:miter lim="800000"/>
            <a:headEnd/>
            <a:tailEnd/>
          </a:ln>
          <a:effectLst/>
        </p:spPr>
        <p:txBody>
          <a:bodyPr lIns="0" tIns="0" rIns="0" bIns="0"/>
          <a:lstStyle/>
          <a:p>
            <a:pPr defTabSz="415925" eaLnBrk="0" hangingPunct="0">
              <a:buClr>
                <a:srgbClr val="FFE118"/>
              </a:buClr>
              <a:buSzPct val="90000"/>
              <a:buFont typeface="Monotype Sorts" pitchFamily="2" charset="2"/>
              <a:buNone/>
            </a:pPr>
            <a:r>
              <a:rPr lang="es-AR" b="1" i="1">
                <a:latin typeface="Calibri" pitchFamily="34" charset="0"/>
              </a:rPr>
              <a:t>No es probable</a:t>
            </a:r>
            <a:endParaRPr lang="es-AR" sz="2000">
              <a:latin typeface="Calibri" pitchFamily="34" charset="0"/>
            </a:endParaRPr>
          </a:p>
        </p:txBody>
      </p:sp>
      <p:sp>
        <p:nvSpPr>
          <p:cNvPr id="258053" name="Text Box 5"/>
          <p:cNvSpPr txBox="1">
            <a:spLocks noChangeArrowheads="1"/>
          </p:cNvSpPr>
          <p:nvPr/>
        </p:nvSpPr>
        <p:spPr bwMode="auto">
          <a:xfrm>
            <a:off x="3255963" y="4337050"/>
            <a:ext cx="1955800" cy="635000"/>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sz="2400" b="1" i="1">
                <a:solidFill>
                  <a:schemeClr val="accent2"/>
                </a:solidFill>
                <a:latin typeface="Calibri" pitchFamily="34" charset="0"/>
              </a:rPr>
              <a:t>Probable</a:t>
            </a:r>
          </a:p>
          <a:p>
            <a:pPr algn="ctr" defTabSz="415925" eaLnBrk="0" hangingPunct="0">
              <a:buClr>
                <a:srgbClr val="FFE118"/>
              </a:buClr>
              <a:buSzPct val="90000"/>
              <a:buFont typeface="Monotype Sorts" pitchFamily="2" charset="2"/>
              <a:buNone/>
            </a:pPr>
            <a:r>
              <a:rPr lang="es-AR" sz="2400" b="1" i="1">
                <a:solidFill>
                  <a:schemeClr val="accent2"/>
                </a:solidFill>
                <a:latin typeface="Calibri" pitchFamily="34" charset="0"/>
              </a:rPr>
              <a:t>(= Supuesto)</a:t>
            </a:r>
            <a:endParaRPr lang="es-AR" sz="2800" b="1">
              <a:solidFill>
                <a:schemeClr val="accent2"/>
              </a:solidFill>
              <a:latin typeface="Calibri" pitchFamily="34" charset="0"/>
            </a:endParaRPr>
          </a:p>
        </p:txBody>
      </p:sp>
      <p:sp>
        <p:nvSpPr>
          <p:cNvPr id="258054" name="Text Box 6"/>
          <p:cNvSpPr txBox="1">
            <a:spLocks noChangeArrowheads="1"/>
          </p:cNvSpPr>
          <p:nvPr/>
        </p:nvSpPr>
        <p:spPr bwMode="auto">
          <a:xfrm>
            <a:off x="5703888" y="4410075"/>
            <a:ext cx="3175000" cy="303213"/>
          </a:xfrm>
          <a:prstGeom prst="rect">
            <a:avLst/>
          </a:prstGeom>
          <a:noFill/>
          <a:ln w="9525">
            <a:noFill/>
            <a:miter lim="800000"/>
            <a:headEnd/>
            <a:tailEnd/>
          </a:ln>
          <a:effectLst/>
        </p:spPr>
        <p:txBody>
          <a:bodyPr lIns="0" tIns="0" rIns="0" bIns="0"/>
          <a:lstStyle/>
          <a:p>
            <a:pPr defTabSz="415925" eaLnBrk="0" hangingPunct="0">
              <a:buClr>
                <a:srgbClr val="FFE118"/>
              </a:buClr>
              <a:buSzPct val="90000"/>
              <a:buFont typeface="Monotype Sorts" pitchFamily="2" charset="2"/>
              <a:buNone/>
            </a:pPr>
            <a:r>
              <a:rPr lang="es-AR" b="1" i="1">
                <a:latin typeface="Calibri" pitchFamily="34" charset="0"/>
              </a:rPr>
              <a:t>Muy probable (no incluir)</a:t>
            </a:r>
            <a:endParaRPr lang="es-AR" sz="2000" i="1">
              <a:latin typeface="Calibri" pitchFamily="34" charset="0"/>
            </a:endParaRPr>
          </a:p>
        </p:txBody>
      </p:sp>
      <p:sp>
        <p:nvSpPr>
          <p:cNvPr id="258055" name="Text Box 7"/>
          <p:cNvSpPr txBox="1">
            <a:spLocks noChangeArrowheads="1"/>
          </p:cNvSpPr>
          <p:nvPr/>
        </p:nvSpPr>
        <p:spPr bwMode="auto">
          <a:xfrm>
            <a:off x="590550" y="5418138"/>
            <a:ext cx="7848600" cy="862012"/>
          </a:xfrm>
          <a:prstGeom prst="rect">
            <a:avLst/>
          </a:prstGeom>
          <a:noFill/>
          <a:ln w="9525">
            <a:noFill/>
            <a:miter lim="800000"/>
            <a:headEnd/>
            <a:tailEnd/>
          </a:ln>
          <a:effectLst/>
        </p:spPr>
        <p:txBody>
          <a:bodyPr lIns="0" tIns="0" rIns="0" bIns="0"/>
          <a:lstStyle/>
          <a:p>
            <a:pPr marL="103188" lvl="1" indent="306388" defTabSz="415925" eaLnBrk="0" hangingPunct="0">
              <a:buClr>
                <a:srgbClr val="FFE118"/>
              </a:buClr>
              <a:buSzPct val="90000"/>
              <a:buFont typeface="Monotype Sorts" pitchFamily="2" charset="2"/>
              <a:buNone/>
            </a:pPr>
            <a:r>
              <a:rPr lang="es-AR" sz="2000" b="1">
                <a:latin typeface="Calibri" pitchFamily="34" charset="0"/>
              </a:rPr>
              <a:t>4. ¿Puede ser rediseñado el proyecto?</a:t>
            </a:r>
          </a:p>
          <a:p>
            <a:pPr marL="1230313" lvl="3" defTabSz="415925" eaLnBrk="0" hangingPunct="0">
              <a:buClr>
                <a:srgbClr val="FFE118"/>
              </a:buClr>
              <a:buSzPct val="90000"/>
              <a:buFont typeface="Monotype Sorts" pitchFamily="2" charset="2"/>
              <a:buNone/>
            </a:pPr>
            <a:endParaRPr lang="es-AR" sz="2000">
              <a:latin typeface="Calibri" pitchFamily="34" charset="0"/>
            </a:endParaRPr>
          </a:p>
        </p:txBody>
      </p:sp>
      <p:sp>
        <p:nvSpPr>
          <p:cNvPr id="258056" name="Text Box 8"/>
          <p:cNvSpPr txBox="1">
            <a:spLocks noChangeArrowheads="1"/>
          </p:cNvSpPr>
          <p:nvPr/>
        </p:nvSpPr>
        <p:spPr bwMode="auto">
          <a:xfrm>
            <a:off x="3255963" y="5849938"/>
            <a:ext cx="2559050" cy="554037"/>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latin typeface="Calibri" pitchFamily="34" charset="0"/>
              </a:rPr>
              <a:t>No</a:t>
            </a:r>
          </a:p>
          <a:p>
            <a:pPr algn="ctr" defTabSz="415925" eaLnBrk="0" hangingPunct="0">
              <a:buClr>
                <a:srgbClr val="FFE118"/>
              </a:buClr>
              <a:buSzPct val="90000"/>
              <a:buFont typeface="Monotype Sorts" pitchFamily="2" charset="2"/>
              <a:buNone/>
            </a:pPr>
            <a:r>
              <a:rPr lang="es-AR" sz="1300" b="1" i="1">
                <a:latin typeface="Calibri" pitchFamily="34" charset="0"/>
              </a:rPr>
              <a:t>(supuesto fatal - Pare!)</a:t>
            </a:r>
            <a:endParaRPr lang="es-AR" sz="2000">
              <a:latin typeface="Calibri" pitchFamily="34" charset="0"/>
            </a:endParaRPr>
          </a:p>
        </p:txBody>
      </p:sp>
      <p:sp>
        <p:nvSpPr>
          <p:cNvPr id="258057" name="Text Box 9"/>
          <p:cNvSpPr txBox="1">
            <a:spLocks noChangeArrowheads="1"/>
          </p:cNvSpPr>
          <p:nvPr/>
        </p:nvSpPr>
        <p:spPr bwMode="auto">
          <a:xfrm>
            <a:off x="879475" y="5849938"/>
            <a:ext cx="1849438" cy="554037"/>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latin typeface="Calibri" pitchFamily="34" charset="0"/>
              </a:rPr>
              <a:t>Sí</a:t>
            </a:r>
          </a:p>
          <a:p>
            <a:pPr algn="ctr" defTabSz="415925" eaLnBrk="0" hangingPunct="0">
              <a:buClr>
                <a:srgbClr val="FFE118"/>
              </a:buClr>
              <a:buSzPct val="90000"/>
              <a:buFont typeface="Monotype Sorts" pitchFamily="2" charset="2"/>
              <a:buNone/>
            </a:pPr>
            <a:r>
              <a:rPr lang="es-AR" sz="1300" b="1" i="1">
                <a:latin typeface="Calibri" pitchFamily="34" charset="0"/>
              </a:rPr>
              <a:t>(rediseñar el proyecto)</a:t>
            </a:r>
            <a:endParaRPr lang="es-AR" sz="2000">
              <a:latin typeface="Calibri" pitchFamily="34" charset="0"/>
            </a:endParaRPr>
          </a:p>
        </p:txBody>
      </p:sp>
      <p:sp>
        <p:nvSpPr>
          <p:cNvPr id="258058" name="Text Box 10"/>
          <p:cNvSpPr txBox="1">
            <a:spLocks noChangeArrowheads="1"/>
          </p:cNvSpPr>
          <p:nvPr/>
        </p:nvSpPr>
        <p:spPr bwMode="auto">
          <a:xfrm>
            <a:off x="395288" y="1628775"/>
            <a:ext cx="7872412" cy="863600"/>
          </a:xfrm>
          <a:prstGeom prst="rect">
            <a:avLst/>
          </a:prstGeom>
          <a:noFill/>
          <a:ln w="9525">
            <a:noFill/>
            <a:miter lim="800000"/>
            <a:headEnd/>
            <a:tailEnd/>
          </a:ln>
          <a:effectLst/>
        </p:spPr>
        <p:txBody>
          <a:bodyPr lIns="0" tIns="0" rIns="0" bIns="0"/>
          <a:lstStyle/>
          <a:p>
            <a:pPr marL="103188" lvl="1" indent="306388" defTabSz="415925" eaLnBrk="0" hangingPunct="0">
              <a:buClr>
                <a:srgbClr val="FFE118"/>
              </a:buClr>
              <a:buSzPct val="90000"/>
              <a:buFont typeface="Monotype Sorts" pitchFamily="2" charset="2"/>
              <a:buNone/>
            </a:pPr>
            <a:r>
              <a:rPr lang="es-AR" sz="2000" b="1">
                <a:latin typeface="Calibri" pitchFamily="34" charset="0"/>
              </a:rPr>
              <a:t>1. ¿Es externo al proyecto?</a:t>
            </a:r>
          </a:p>
          <a:p>
            <a:pPr marL="1230313" lvl="3" defTabSz="415925" eaLnBrk="0" hangingPunct="0">
              <a:buClr>
                <a:srgbClr val="FFE118"/>
              </a:buClr>
              <a:buSzPct val="90000"/>
              <a:buFont typeface="Monotype Sorts" pitchFamily="2" charset="2"/>
              <a:buNone/>
            </a:pPr>
            <a:endParaRPr lang="es-AR" sz="2000">
              <a:latin typeface="Calibri" pitchFamily="34" charset="0"/>
            </a:endParaRPr>
          </a:p>
        </p:txBody>
      </p:sp>
      <p:sp>
        <p:nvSpPr>
          <p:cNvPr id="258059" name="Text Box 11"/>
          <p:cNvSpPr txBox="1">
            <a:spLocks noChangeArrowheads="1"/>
          </p:cNvSpPr>
          <p:nvPr/>
        </p:nvSpPr>
        <p:spPr bwMode="auto">
          <a:xfrm>
            <a:off x="1958975" y="2033588"/>
            <a:ext cx="579438" cy="301625"/>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solidFill>
                  <a:schemeClr val="accent2"/>
                </a:solidFill>
                <a:latin typeface="Calibri" pitchFamily="34" charset="0"/>
              </a:rPr>
              <a:t>Sí</a:t>
            </a:r>
            <a:endParaRPr lang="es-AR" sz="2000">
              <a:solidFill>
                <a:schemeClr val="accent2"/>
              </a:solidFill>
              <a:latin typeface="Calibri" pitchFamily="34" charset="0"/>
            </a:endParaRPr>
          </a:p>
        </p:txBody>
      </p:sp>
      <p:sp>
        <p:nvSpPr>
          <p:cNvPr id="258060" name="Text Box 12"/>
          <p:cNvSpPr txBox="1">
            <a:spLocks noChangeArrowheads="1"/>
          </p:cNvSpPr>
          <p:nvPr/>
        </p:nvSpPr>
        <p:spPr bwMode="auto">
          <a:xfrm>
            <a:off x="2967038" y="2033588"/>
            <a:ext cx="4857750" cy="301625"/>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latin typeface="Calibri" pitchFamily="34" charset="0"/>
              </a:rPr>
              <a:t>No (no incluir </a:t>
            </a:r>
            <a:r>
              <a:rPr lang="es-AR" sz="1500" b="1" i="1">
                <a:latin typeface="Calibri" pitchFamily="34" charset="0"/>
              </a:rPr>
              <a:t>)</a:t>
            </a:r>
            <a:endParaRPr lang="es-AR" sz="2000">
              <a:latin typeface="Calibri" pitchFamily="34" charset="0"/>
            </a:endParaRPr>
          </a:p>
        </p:txBody>
      </p:sp>
      <p:sp>
        <p:nvSpPr>
          <p:cNvPr id="258061" name="Text Box 13"/>
          <p:cNvSpPr txBox="1">
            <a:spLocks noChangeArrowheads="1"/>
          </p:cNvSpPr>
          <p:nvPr/>
        </p:nvSpPr>
        <p:spPr bwMode="auto">
          <a:xfrm>
            <a:off x="519113" y="2754313"/>
            <a:ext cx="7883525" cy="862012"/>
          </a:xfrm>
          <a:prstGeom prst="rect">
            <a:avLst/>
          </a:prstGeom>
          <a:noFill/>
          <a:ln w="9525">
            <a:noFill/>
            <a:miter lim="800000"/>
            <a:headEnd/>
            <a:tailEnd/>
          </a:ln>
          <a:effectLst/>
        </p:spPr>
        <p:txBody>
          <a:bodyPr lIns="0" tIns="0" rIns="0" bIns="0"/>
          <a:lstStyle/>
          <a:p>
            <a:pPr marL="103188" lvl="1" indent="306388" defTabSz="415925" eaLnBrk="0" hangingPunct="0">
              <a:buClr>
                <a:srgbClr val="FFE118"/>
              </a:buClr>
              <a:buSzPct val="90000"/>
              <a:buFont typeface="Monotype Sorts" pitchFamily="2" charset="2"/>
              <a:buNone/>
            </a:pPr>
            <a:r>
              <a:rPr lang="es-AR" sz="2000" b="1">
                <a:latin typeface="Calibri" pitchFamily="34" charset="0"/>
              </a:rPr>
              <a:t>2. ¿Es importante?</a:t>
            </a:r>
          </a:p>
          <a:p>
            <a:pPr marL="1230313" lvl="3" defTabSz="415925" eaLnBrk="0" hangingPunct="0">
              <a:buClr>
                <a:srgbClr val="FFE118"/>
              </a:buClr>
              <a:buSzPct val="90000"/>
              <a:buFont typeface="Monotype Sorts" pitchFamily="2" charset="2"/>
              <a:buNone/>
            </a:pPr>
            <a:endParaRPr lang="es-AR" sz="2000">
              <a:latin typeface="Calibri" pitchFamily="34" charset="0"/>
            </a:endParaRPr>
          </a:p>
        </p:txBody>
      </p:sp>
      <p:grpSp>
        <p:nvGrpSpPr>
          <p:cNvPr id="2" name="Group 14"/>
          <p:cNvGrpSpPr>
            <a:grpSpLocks/>
          </p:cNvGrpSpPr>
          <p:nvPr/>
        </p:nvGrpSpPr>
        <p:grpSpPr bwMode="auto">
          <a:xfrm>
            <a:off x="1958975" y="3113088"/>
            <a:ext cx="4356100" cy="306387"/>
            <a:chOff x="1526" y="2063"/>
            <a:chExt cx="3018" cy="219"/>
          </a:xfrm>
        </p:grpSpPr>
        <p:sp>
          <p:nvSpPr>
            <p:cNvPr id="258063" name="Text Box 15"/>
            <p:cNvSpPr txBox="1">
              <a:spLocks noChangeArrowheads="1"/>
            </p:cNvSpPr>
            <p:nvPr/>
          </p:nvSpPr>
          <p:spPr bwMode="auto">
            <a:xfrm>
              <a:off x="1526" y="2063"/>
              <a:ext cx="393" cy="215"/>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solidFill>
                    <a:schemeClr val="accent2"/>
                  </a:solidFill>
                  <a:latin typeface="Calibri" pitchFamily="34" charset="0"/>
                </a:rPr>
                <a:t>Sí</a:t>
              </a:r>
              <a:endParaRPr lang="es-AR" sz="2000">
                <a:solidFill>
                  <a:schemeClr val="accent2"/>
                </a:solidFill>
                <a:latin typeface="Calibri" pitchFamily="34" charset="0"/>
              </a:endParaRPr>
            </a:p>
          </p:txBody>
        </p:sp>
        <p:sp>
          <p:nvSpPr>
            <p:cNvPr id="258064" name="Text Box 16"/>
            <p:cNvSpPr txBox="1">
              <a:spLocks noChangeArrowheads="1"/>
            </p:cNvSpPr>
            <p:nvPr/>
          </p:nvSpPr>
          <p:spPr bwMode="auto">
            <a:xfrm>
              <a:off x="3087" y="2067"/>
              <a:ext cx="1457" cy="215"/>
            </a:xfrm>
            <a:prstGeom prst="rect">
              <a:avLst/>
            </a:prstGeom>
            <a:noFill/>
            <a:ln w="9525">
              <a:noFill/>
              <a:miter lim="800000"/>
              <a:headEnd/>
              <a:tailEnd/>
            </a:ln>
            <a:effectLst/>
          </p:spPr>
          <p:txBody>
            <a:bodyPr lIns="0" tIns="0" rIns="0" bIns="0"/>
            <a:lstStyle/>
            <a:p>
              <a:pPr algn="ctr" defTabSz="415925" eaLnBrk="0" hangingPunct="0">
                <a:buClr>
                  <a:srgbClr val="FFE118"/>
                </a:buClr>
                <a:buSzPct val="90000"/>
                <a:buFont typeface="Monotype Sorts" pitchFamily="2" charset="2"/>
                <a:buNone/>
              </a:pPr>
              <a:r>
                <a:rPr lang="es-AR" b="1" i="1">
                  <a:latin typeface="Calibri" pitchFamily="34" charset="0"/>
                </a:rPr>
                <a:t>No </a:t>
              </a:r>
              <a:r>
                <a:rPr lang="es-AR" sz="1500" b="1" i="1">
                  <a:latin typeface="Calibri" pitchFamily="34" charset="0"/>
                </a:rPr>
                <a:t>(no incluir)</a:t>
              </a:r>
              <a:endParaRPr lang="es-AR" sz="2000">
                <a:latin typeface="Calibri" pitchFamily="34" charset="0"/>
              </a:endParaRPr>
            </a:p>
          </p:txBody>
        </p:sp>
      </p:grpSp>
      <p:sp>
        <p:nvSpPr>
          <p:cNvPr id="258065" name="Line 17"/>
          <p:cNvSpPr>
            <a:spLocks noChangeShapeType="1"/>
          </p:cNvSpPr>
          <p:nvPr/>
        </p:nvSpPr>
        <p:spPr bwMode="auto">
          <a:xfrm>
            <a:off x="2257425" y="2436813"/>
            <a:ext cx="0" cy="412750"/>
          </a:xfrm>
          <a:prstGeom prst="line">
            <a:avLst/>
          </a:prstGeom>
          <a:noFill/>
          <a:ln w="18692">
            <a:solidFill>
              <a:srgbClr val="FFFFFF"/>
            </a:solidFill>
            <a:round/>
            <a:headEnd/>
            <a:tailEnd type="triangle" w="med" len="med"/>
          </a:ln>
          <a:effectLst/>
        </p:spPr>
        <p:txBody>
          <a:bodyPr wrap="none" anchor="ctr"/>
          <a:lstStyle/>
          <a:p>
            <a:endParaRPr lang="es-ES_tradnl"/>
          </a:p>
        </p:txBody>
      </p:sp>
      <p:sp>
        <p:nvSpPr>
          <p:cNvPr id="258066" name="Line 18"/>
          <p:cNvSpPr>
            <a:spLocks noChangeShapeType="1"/>
          </p:cNvSpPr>
          <p:nvPr/>
        </p:nvSpPr>
        <p:spPr bwMode="auto">
          <a:xfrm>
            <a:off x="1671638" y="4913313"/>
            <a:ext cx="0" cy="412750"/>
          </a:xfrm>
          <a:prstGeom prst="line">
            <a:avLst/>
          </a:prstGeom>
          <a:noFill/>
          <a:ln w="18692">
            <a:solidFill>
              <a:schemeClr val="tx1"/>
            </a:solidFill>
            <a:round/>
            <a:headEnd/>
            <a:tailEnd type="triangle" w="med" len="med"/>
          </a:ln>
          <a:effectLst/>
        </p:spPr>
        <p:txBody>
          <a:bodyPr wrap="none" anchor="ctr"/>
          <a:lstStyle/>
          <a:p>
            <a:endParaRPr lang="es-ES_tradnl"/>
          </a:p>
        </p:txBody>
      </p:sp>
      <p:sp>
        <p:nvSpPr>
          <p:cNvPr id="258067" name="Line 19"/>
          <p:cNvSpPr>
            <a:spLocks noChangeShapeType="1"/>
          </p:cNvSpPr>
          <p:nvPr/>
        </p:nvSpPr>
        <p:spPr bwMode="auto">
          <a:xfrm>
            <a:off x="2247900" y="2320925"/>
            <a:ext cx="0" cy="412750"/>
          </a:xfrm>
          <a:prstGeom prst="line">
            <a:avLst/>
          </a:prstGeom>
          <a:noFill/>
          <a:ln w="18692">
            <a:solidFill>
              <a:schemeClr val="tx1"/>
            </a:solidFill>
            <a:round/>
            <a:headEnd/>
            <a:tailEnd type="triangle" w="med" len="med"/>
          </a:ln>
          <a:effectLst/>
        </p:spPr>
        <p:txBody>
          <a:bodyPr wrap="none" anchor="ctr"/>
          <a:lstStyle/>
          <a:p>
            <a:endParaRPr lang="es-ES_tradnl"/>
          </a:p>
        </p:txBody>
      </p:sp>
      <p:sp>
        <p:nvSpPr>
          <p:cNvPr id="258068" name="Line 20"/>
          <p:cNvSpPr>
            <a:spLocks noChangeShapeType="1"/>
          </p:cNvSpPr>
          <p:nvPr/>
        </p:nvSpPr>
        <p:spPr bwMode="auto">
          <a:xfrm>
            <a:off x="2247900" y="3402013"/>
            <a:ext cx="0" cy="412750"/>
          </a:xfrm>
          <a:prstGeom prst="line">
            <a:avLst/>
          </a:prstGeom>
          <a:noFill/>
          <a:ln w="18692">
            <a:solidFill>
              <a:schemeClr val="tx1"/>
            </a:solidFill>
            <a:round/>
            <a:headEnd/>
            <a:tailEnd type="triangle" w="med" len="med"/>
          </a:ln>
          <a:effectLst/>
        </p:spPr>
        <p:txBody>
          <a:bodyPr wrap="none" anchor="ctr"/>
          <a:lstStyle/>
          <a:p>
            <a:endParaRPr lang="es-ES_tradnl"/>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ChangeArrowheads="1"/>
          </p:cNvSpPr>
          <p:nvPr>
            <p:ph type="title"/>
          </p:nvPr>
        </p:nvSpPr>
        <p:spPr>
          <a:xfrm>
            <a:off x="684213" y="260350"/>
            <a:ext cx="8459787" cy="650875"/>
          </a:xfrm>
          <a:noFill/>
          <a:ln/>
        </p:spPr>
        <p:txBody>
          <a:bodyPr>
            <a:normAutofit fontScale="90000"/>
          </a:bodyPr>
          <a:lstStyle/>
          <a:p>
            <a:r>
              <a:rPr lang="es-MX"/>
              <a:t>Definiciones útiles</a:t>
            </a:r>
            <a:endParaRPr lang="es-ES"/>
          </a:p>
        </p:txBody>
      </p:sp>
      <p:sp>
        <p:nvSpPr>
          <p:cNvPr id="260099" name="Rectangle 3"/>
          <p:cNvSpPr>
            <a:spLocks noGrp="1" noChangeArrowheads="1"/>
          </p:cNvSpPr>
          <p:nvPr>
            <p:ph type="body" idx="1"/>
          </p:nvPr>
        </p:nvSpPr>
        <p:spPr>
          <a:xfrm>
            <a:off x="179388" y="1268413"/>
            <a:ext cx="8496300" cy="5329237"/>
          </a:xfrm>
        </p:spPr>
        <p:txBody>
          <a:bodyPr/>
          <a:lstStyle/>
          <a:p>
            <a:pPr algn="just">
              <a:lnSpc>
                <a:spcPct val="95000"/>
              </a:lnSpc>
              <a:buFontTx/>
              <a:buNone/>
            </a:pPr>
            <a:r>
              <a:rPr lang="es-AR" sz="1400" b="1"/>
              <a:t>Actividades (insumos):  </a:t>
            </a:r>
          </a:p>
          <a:p>
            <a:pPr algn="just">
              <a:lnSpc>
                <a:spcPct val="95000"/>
              </a:lnSpc>
              <a:buFontTx/>
              <a:buNone/>
            </a:pPr>
            <a:r>
              <a:rPr lang="es-AR" sz="1400" b="1"/>
              <a:t>	</a:t>
            </a:r>
            <a:r>
              <a:rPr lang="es-AR" sz="1400"/>
              <a:t>Acciones a ser realizadas para producir cada Componente (producto) del proyecto, que implican costo o utilización de recursos.  Las Actividades se encuentran en la cuarta celda de la (primera) columna de Resumen Narrativo de la Matriz de Marco Lógico (MML).</a:t>
            </a:r>
          </a:p>
          <a:p>
            <a:pPr algn="just">
              <a:lnSpc>
                <a:spcPct val="95000"/>
              </a:lnSpc>
              <a:buFontTx/>
              <a:buNone/>
            </a:pPr>
            <a:endParaRPr lang="es-AR" sz="1400"/>
          </a:p>
          <a:p>
            <a:pPr algn="just">
              <a:lnSpc>
                <a:spcPct val="95000"/>
              </a:lnSpc>
              <a:buFontTx/>
              <a:buNone/>
            </a:pPr>
            <a:r>
              <a:rPr lang="es-AR" sz="1400" b="1"/>
              <a:t>Ciclo de proyecto:</a:t>
            </a:r>
            <a:r>
              <a:rPr lang="es-AR" sz="1400"/>
              <a:t>  </a:t>
            </a:r>
          </a:p>
          <a:p>
            <a:pPr algn="just">
              <a:lnSpc>
                <a:spcPct val="95000"/>
              </a:lnSpc>
              <a:buFontTx/>
              <a:buNone/>
            </a:pPr>
            <a:r>
              <a:rPr lang="es-AR" sz="1400"/>
              <a:t>	Comprende las fases de procesamiento de un proyecto potencial, desde la fase de identificación a la fase de diseño, la fase de negociación y aprobación, y la fase de ejecución, incluyendo finalmente la evaluación ex post.</a:t>
            </a:r>
          </a:p>
          <a:p>
            <a:pPr algn="just">
              <a:lnSpc>
                <a:spcPct val="95000"/>
              </a:lnSpc>
              <a:buFontTx/>
              <a:buNone/>
            </a:pPr>
            <a:endParaRPr lang="es-AR" sz="1400"/>
          </a:p>
          <a:p>
            <a:pPr algn="just">
              <a:lnSpc>
                <a:spcPct val="95000"/>
              </a:lnSpc>
              <a:buFontTx/>
              <a:buNone/>
            </a:pPr>
            <a:r>
              <a:rPr lang="es-AR" sz="1400" b="1"/>
              <a:t>Componentes (productos):  </a:t>
            </a:r>
          </a:p>
          <a:p>
            <a:pPr algn="just">
              <a:lnSpc>
                <a:spcPct val="95000"/>
              </a:lnSpc>
              <a:buFontTx/>
              <a:buNone/>
            </a:pPr>
            <a:r>
              <a:rPr lang="es-AR" sz="1400" b="1"/>
              <a:t>	</a:t>
            </a:r>
            <a:r>
              <a:rPr lang="es-AR" sz="1400"/>
              <a:t>Productos (obras, servicios, personas capacitadas) que se requiere que complete la entidad ejecutora, de acuerdo con el contrato de la operación.  </a:t>
            </a:r>
            <a:r>
              <a:rPr lang="es-AR" sz="1400" i="1"/>
              <a:t>Deben ser expresados como resultados completados</a:t>
            </a:r>
            <a:r>
              <a:rPr lang="es-AR" sz="1400"/>
              <a:t> (sistemas instalados, personal entrenado, etc.).  Los Componentes (productos) se encuentran en la tercera celda de la (primera) columna de Resumen Narrativo de la MML.</a:t>
            </a:r>
          </a:p>
          <a:p>
            <a:pPr algn="just">
              <a:lnSpc>
                <a:spcPct val="95000"/>
              </a:lnSpc>
              <a:buFontTx/>
              <a:buNone/>
            </a:pPr>
            <a:endParaRPr lang="es-AR" sz="1400"/>
          </a:p>
          <a:p>
            <a:pPr algn="just">
              <a:lnSpc>
                <a:spcPct val="95000"/>
              </a:lnSpc>
              <a:buFontTx/>
              <a:buNone/>
            </a:pPr>
            <a:r>
              <a:rPr lang="es-AR" sz="1400" b="1"/>
              <a:t>Indicador:  </a:t>
            </a:r>
          </a:p>
          <a:p>
            <a:pPr algn="just">
              <a:lnSpc>
                <a:spcPct val="95000"/>
              </a:lnSpc>
              <a:buFontTx/>
              <a:buNone/>
            </a:pPr>
            <a:r>
              <a:rPr lang="es-AR" sz="1400" b="1"/>
              <a:t>	</a:t>
            </a:r>
            <a:r>
              <a:rPr lang="es-AR" sz="1400"/>
              <a:t>La especificación cuantitativa o cualitativa utilizada para medir el logro de un objetivo – impacto del proyecto a nivel de Fin, efecto directo a nivel de Propósito, productos a nivel de Componentes.  Los indicadores especifican los resultados esperados en términos de cantidad, calidad y tiempo o plazo.  Es importante que los indicadores sean aceptados por los involucrados en un proyecto como medidas adecuadas para los objetivos.  Los indicadores se encuentran en la segunda columna de la MML. </a:t>
            </a:r>
          </a:p>
          <a:p>
            <a:pPr algn="just">
              <a:lnSpc>
                <a:spcPct val="95000"/>
              </a:lnSpc>
              <a:buFontTx/>
              <a:buNone/>
            </a:pPr>
            <a:endParaRPr lang="es-AR" sz="1400"/>
          </a:p>
        </p:txBody>
      </p:sp>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2"/>
          <p:cNvSpPr>
            <a:spLocks noGrp="1" noChangeArrowheads="1"/>
          </p:cNvSpPr>
          <p:nvPr>
            <p:ph type="title"/>
          </p:nvPr>
        </p:nvSpPr>
        <p:spPr>
          <a:xfrm>
            <a:off x="755650" y="260350"/>
            <a:ext cx="8388350" cy="588963"/>
          </a:xfrm>
          <a:noFill/>
          <a:ln/>
        </p:spPr>
        <p:txBody>
          <a:bodyPr>
            <a:normAutofit fontScale="90000"/>
          </a:bodyPr>
          <a:lstStyle/>
          <a:p>
            <a:r>
              <a:rPr lang="es-MX"/>
              <a:t>Definiciones útiles (Cont.)</a:t>
            </a:r>
            <a:endParaRPr lang="es-ES"/>
          </a:p>
        </p:txBody>
      </p:sp>
      <p:sp>
        <p:nvSpPr>
          <p:cNvPr id="262147" name="Rectangle 3"/>
          <p:cNvSpPr>
            <a:spLocks noGrp="1" noChangeArrowheads="1"/>
          </p:cNvSpPr>
          <p:nvPr>
            <p:ph type="body" idx="1"/>
          </p:nvPr>
        </p:nvSpPr>
        <p:spPr>
          <a:xfrm>
            <a:off x="323850" y="1195388"/>
            <a:ext cx="8640763" cy="5329237"/>
          </a:xfrm>
        </p:spPr>
        <p:txBody>
          <a:bodyPr/>
          <a:lstStyle/>
          <a:p>
            <a:pPr algn="just">
              <a:lnSpc>
                <a:spcPct val="95000"/>
              </a:lnSpc>
              <a:buFontTx/>
              <a:buNone/>
            </a:pPr>
            <a:r>
              <a:rPr lang="es-AR" sz="1400" b="1"/>
              <a:t>Matriz de Marco Lógico (MML): </a:t>
            </a:r>
            <a:r>
              <a:rPr lang="es-AR" sz="1400"/>
              <a:t> </a:t>
            </a:r>
          </a:p>
          <a:p>
            <a:pPr algn="just">
              <a:lnSpc>
                <a:spcPct val="95000"/>
              </a:lnSpc>
              <a:buFontTx/>
              <a:buNone/>
            </a:pPr>
            <a:r>
              <a:rPr lang="es-AR" sz="1400"/>
              <a:t>	La Matriz de Marco Lógico (Marco Lógico o matriz de planificación) es una herramienta de trabajo conceptual que es útil en el diseño, monitoreo, ejecución y evaluación de proyectos.  Es un sistema estructurado para planificar y comunicar, en un solo cuadro, la información más importante sobre un proyecto. </a:t>
            </a:r>
          </a:p>
          <a:p>
            <a:pPr algn="just">
              <a:lnSpc>
                <a:spcPct val="95000"/>
              </a:lnSpc>
              <a:buFontTx/>
              <a:buNone/>
            </a:pPr>
            <a:endParaRPr lang="es-AR" sz="900" b="1"/>
          </a:p>
          <a:p>
            <a:pPr algn="just">
              <a:lnSpc>
                <a:spcPct val="95000"/>
              </a:lnSpc>
              <a:buFontTx/>
              <a:buNone/>
            </a:pPr>
            <a:r>
              <a:rPr lang="es-AR" sz="1400" b="1"/>
              <a:t>Medios de Verificación:</a:t>
            </a:r>
            <a:r>
              <a:rPr lang="es-AR" sz="1400"/>
              <a:t>  </a:t>
            </a:r>
          </a:p>
          <a:p>
            <a:pPr algn="just">
              <a:lnSpc>
                <a:spcPct val="95000"/>
              </a:lnSpc>
              <a:buFontTx/>
              <a:buNone/>
            </a:pPr>
            <a:r>
              <a:rPr lang="es-AR" sz="1400"/>
              <a:t>	Indica las fuentes de información y el método de medición para verificar el comportamiento de cada indicador.  Se encuentran en la tercera columna de la MML.</a:t>
            </a:r>
          </a:p>
          <a:p>
            <a:pPr algn="just">
              <a:lnSpc>
                <a:spcPct val="95000"/>
              </a:lnSpc>
              <a:buFontTx/>
              <a:buNone/>
            </a:pPr>
            <a:endParaRPr lang="es-AR" sz="900"/>
          </a:p>
          <a:p>
            <a:pPr algn="just">
              <a:lnSpc>
                <a:spcPct val="95000"/>
              </a:lnSpc>
              <a:buFontTx/>
              <a:buNone/>
            </a:pPr>
            <a:r>
              <a:rPr lang="es-AR" sz="1400" b="1"/>
              <a:t>Propósito (Objetivo de Desarrollo - OD):  </a:t>
            </a:r>
          </a:p>
          <a:p>
            <a:pPr algn="just">
              <a:lnSpc>
                <a:spcPct val="95000"/>
              </a:lnSpc>
              <a:buFontTx/>
              <a:buNone/>
            </a:pPr>
            <a:r>
              <a:rPr lang="es-AR" sz="1400" b="1"/>
              <a:t>	</a:t>
            </a:r>
            <a:r>
              <a:rPr lang="es-AR" sz="1200"/>
              <a:t>Objetivo (hipótesis) que representa el </a:t>
            </a:r>
            <a:r>
              <a:rPr lang="es-AR" sz="1200" i="1"/>
              <a:t>efecto directo</a:t>
            </a:r>
            <a:r>
              <a:rPr lang="es-AR" sz="1200"/>
              <a:t>  que debe ser logrado como resultado del uso de los Componentes (productos) financiados por el proyecto, por parte de los beneficiarios.  </a:t>
            </a:r>
            <a:r>
              <a:rPr lang="es-AR" sz="1200" i="1"/>
              <a:t>En el Sistema de Marco Lógico, todo buen proyecto tiene un solo Propósito.</a:t>
            </a:r>
            <a:r>
              <a:rPr lang="es-AR" sz="1200"/>
              <a:t>  El Propósito se encuentra en la segunda celda de la (primera) columna de Resumen Narrativo de la MML</a:t>
            </a:r>
            <a:r>
              <a:rPr lang="es-AR" sz="1400"/>
              <a:t>. </a:t>
            </a:r>
          </a:p>
          <a:p>
            <a:pPr algn="just">
              <a:lnSpc>
                <a:spcPct val="95000"/>
              </a:lnSpc>
              <a:buFontTx/>
              <a:buNone/>
            </a:pPr>
            <a:endParaRPr lang="es-AR" sz="800" b="1"/>
          </a:p>
          <a:p>
            <a:pPr algn="just">
              <a:lnSpc>
                <a:spcPct val="95000"/>
              </a:lnSpc>
              <a:buFontTx/>
              <a:buNone/>
            </a:pPr>
            <a:r>
              <a:rPr lang="es-AR" sz="1400" b="1"/>
              <a:t>Proyecto:</a:t>
            </a:r>
            <a:r>
              <a:rPr lang="es-AR" sz="1400"/>
              <a:t>  </a:t>
            </a:r>
          </a:p>
          <a:p>
            <a:pPr algn="just">
              <a:lnSpc>
                <a:spcPct val="95000"/>
              </a:lnSpc>
              <a:buFontTx/>
              <a:buNone/>
            </a:pPr>
            <a:r>
              <a:rPr lang="es-AR" sz="1400"/>
              <a:t>	Conjunto de actividades de inversión definidas, con puntos de inicio y de terminación específicos, con el propósito de lograr un objetivo específico.  También una inversión de capital que puede analizarse y evaluarse por separado.</a:t>
            </a:r>
          </a:p>
          <a:p>
            <a:pPr algn="just">
              <a:lnSpc>
                <a:spcPct val="95000"/>
              </a:lnSpc>
              <a:buFontTx/>
              <a:buNone/>
            </a:pPr>
            <a:endParaRPr lang="es-AR" sz="900" b="1"/>
          </a:p>
          <a:p>
            <a:pPr algn="just">
              <a:lnSpc>
                <a:spcPct val="95000"/>
              </a:lnSpc>
              <a:buFontTx/>
              <a:buNone/>
            </a:pPr>
            <a:r>
              <a:rPr lang="es-AR" sz="1400" b="1"/>
              <a:t>Supuestos:</a:t>
            </a:r>
            <a:r>
              <a:rPr lang="es-AR" sz="1400"/>
              <a:t>  </a:t>
            </a:r>
          </a:p>
          <a:p>
            <a:pPr algn="just">
              <a:lnSpc>
                <a:spcPct val="95000"/>
              </a:lnSpc>
              <a:buFontTx/>
              <a:buNone/>
            </a:pPr>
            <a:r>
              <a:rPr lang="es-AR" sz="1400"/>
              <a:t>	</a:t>
            </a:r>
            <a:r>
              <a:rPr lang="es-AR" sz="1200"/>
              <a:t>Factores críticos, externos al proyecto que representan riesgos, que están fuera del control del gerente del proyecto y de la entidad ejecutora, que afectan a la ejecución y a los cambios requeridos para que el proyecto tenga éxito.  Representan acontecimientos, condiciones o decisiones que deben ocurrir para lograr los objetivos del proyecto. Los Supuestos se encuentran en la cuarta columna de la MML.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srcRect/>
          <a:stretch>
            <a:fillRect/>
          </a:stretch>
        </p:blipFill>
        <p:spPr bwMode="auto">
          <a:xfrm>
            <a:off x="785786" y="1681163"/>
            <a:ext cx="7486650" cy="3495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srcRect/>
          <a:stretch>
            <a:fillRect/>
          </a:stretch>
        </p:blipFill>
        <p:spPr bwMode="auto">
          <a:xfrm>
            <a:off x="857224" y="214290"/>
            <a:ext cx="6438917" cy="6258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srcRect t="7862"/>
          <a:stretch>
            <a:fillRect/>
          </a:stretch>
        </p:blipFill>
        <p:spPr bwMode="auto">
          <a:xfrm>
            <a:off x="714348" y="1214422"/>
            <a:ext cx="7639050" cy="4186235"/>
          </a:xfrm>
          <a:prstGeom prst="rect">
            <a:avLst/>
          </a:prstGeom>
          <a:noFill/>
          <a:ln w="9525">
            <a:noFill/>
            <a:miter lim="800000"/>
            <a:headEnd/>
            <a:tailEnd/>
          </a:ln>
          <a:effectLst/>
        </p:spPr>
      </p:pic>
      <p:sp>
        <p:nvSpPr>
          <p:cNvPr id="3" name="2 CuadroTexto"/>
          <p:cNvSpPr txBox="1"/>
          <p:nvPr/>
        </p:nvSpPr>
        <p:spPr>
          <a:xfrm>
            <a:off x="4143372" y="285728"/>
            <a:ext cx="4500594"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Indicadores objetivamente verificables</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14282" y="142852"/>
            <a:ext cx="8786874" cy="830997"/>
          </a:xfrm>
          <a:prstGeom prst="rect">
            <a:avLst/>
          </a:prstGeom>
        </p:spPr>
        <p:txBody>
          <a:bodyPr wrap="square">
            <a:spAutoFit/>
          </a:bodyPr>
          <a:lstStyle/>
          <a:p>
            <a:pPr algn="ctr"/>
            <a:r>
              <a:rPr lang="es-ES_tradnl" sz="2400" b="1" dirty="0" smtClean="0">
                <a:effectLst>
                  <a:outerShdw blurRad="38100" dist="38100" dir="2700000" algn="tl">
                    <a:srgbClr val="000000">
                      <a:alpha val="43137"/>
                    </a:srgbClr>
                  </a:outerShdw>
                </a:effectLst>
              </a:rPr>
              <a:t>Descubrir los factores claves en las intervenciones y en los procesos de desarrollo a escala local</a:t>
            </a:r>
            <a:endParaRPr lang="es-ES_tradnl" sz="2400" b="1" dirty="0">
              <a:effectLst>
                <a:outerShdw blurRad="38100" dist="38100" dir="2700000" algn="tl">
                  <a:srgbClr val="000000">
                    <a:alpha val="43137"/>
                  </a:srgbClr>
                </a:outerShdw>
              </a:effectLst>
            </a:endParaRPr>
          </a:p>
        </p:txBody>
      </p:sp>
      <p:pic>
        <p:nvPicPr>
          <p:cNvPr id="1026" name="Picture 2"/>
          <p:cNvPicPr>
            <a:picLocks noChangeAspect="1" noChangeArrowheads="1"/>
          </p:cNvPicPr>
          <p:nvPr/>
        </p:nvPicPr>
        <p:blipFill>
          <a:blip r:embed="rId2"/>
          <a:srcRect/>
          <a:stretch>
            <a:fillRect/>
          </a:stretch>
        </p:blipFill>
        <p:spPr bwMode="auto">
          <a:xfrm>
            <a:off x="90505" y="1428736"/>
            <a:ext cx="8410585" cy="1000132"/>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276241" y="4071943"/>
            <a:ext cx="7939097" cy="928694"/>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276241" y="2857497"/>
            <a:ext cx="8081973" cy="928694"/>
          </a:xfrm>
          <a:prstGeom prst="rect">
            <a:avLst/>
          </a:prstGeom>
          <a:noFill/>
          <a:ln w="9525">
            <a:noFill/>
            <a:miter lim="800000"/>
            <a:headEnd/>
            <a:tailEnd/>
          </a:ln>
          <a:effectLst/>
        </p:spPr>
      </p:pic>
      <p:pic>
        <p:nvPicPr>
          <p:cNvPr id="1029" name="Picture 5"/>
          <p:cNvPicPr>
            <a:picLocks noChangeAspect="1" noChangeArrowheads="1"/>
          </p:cNvPicPr>
          <p:nvPr/>
        </p:nvPicPr>
        <p:blipFill>
          <a:blip r:embed="rId5"/>
          <a:srcRect/>
          <a:stretch>
            <a:fillRect/>
          </a:stretch>
        </p:blipFill>
        <p:spPr bwMode="auto">
          <a:xfrm>
            <a:off x="166703" y="5357827"/>
            <a:ext cx="8120073" cy="10001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srcRect t="15306"/>
          <a:stretch>
            <a:fillRect/>
          </a:stretch>
        </p:blipFill>
        <p:spPr bwMode="auto">
          <a:xfrm>
            <a:off x="785786" y="2285992"/>
            <a:ext cx="7629525" cy="1976435"/>
          </a:xfrm>
          <a:prstGeom prst="rect">
            <a:avLst/>
          </a:prstGeom>
          <a:noFill/>
          <a:ln w="9525">
            <a:noFill/>
            <a:miter lim="800000"/>
            <a:headEnd/>
            <a:tailEnd/>
          </a:ln>
          <a:effectLst/>
        </p:spPr>
      </p:pic>
      <p:sp>
        <p:nvSpPr>
          <p:cNvPr id="3" name="2 CuadroTexto"/>
          <p:cNvSpPr txBox="1"/>
          <p:nvPr/>
        </p:nvSpPr>
        <p:spPr>
          <a:xfrm>
            <a:off x="5643570" y="357166"/>
            <a:ext cx="3143272"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Medios de verificación</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srcRect t="9337"/>
          <a:stretch>
            <a:fillRect/>
          </a:stretch>
        </p:blipFill>
        <p:spPr bwMode="auto">
          <a:xfrm>
            <a:off x="890588" y="857232"/>
            <a:ext cx="7362825" cy="5734068"/>
          </a:xfrm>
          <a:prstGeom prst="rect">
            <a:avLst/>
          </a:prstGeom>
          <a:noFill/>
          <a:ln w="9525">
            <a:noFill/>
            <a:miter lim="800000"/>
            <a:headEnd/>
            <a:tailEnd/>
          </a:ln>
          <a:effectLst/>
        </p:spPr>
      </p:pic>
      <p:sp>
        <p:nvSpPr>
          <p:cNvPr id="3" name="2 CuadroTexto"/>
          <p:cNvSpPr txBox="1"/>
          <p:nvPr/>
        </p:nvSpPr>
        <p:spPr>
          <a:xfrm>
            <a:off x="6572264" y="285728"/>
            <a:ext cx="2071702" cy="369332"/>
          </a:xfrm>
          <a:prstGeom prst="rect">
            <a:avLst/>
          </a:prstGeom>
          <a:noFill/>
        </p:spPr>
        <p:txBody>
          <a:bodyPr wrap="square" rtlCol="0">
            <a:spAutoFit/>
          </a:bodyPr>
          <a:lstStyle/>
          <a:p>
            <a:r>
              <a:rPr lang="es-ES_tradnl" b="1" u="sng" dirty="0" smtClean="0">
                <a:effectLst>
                  <a:outerShdw blurRad="38100" dist="38100" dir="2700000" algn="tl">
                    <a:srgbClr val="000000">
                      <a:alpha val="43137"/>
                    </a:srgbClr>
                  </a:outerShdw>
                </a:effectLst>
              </a:rPr>
              <a:t>Hipótesis</a:t>
            </a:r>
            <a:endParaRPr lang="es-ES_tradnl" b="1" u="sng"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Título"/>
          <p:cNvSpPr>
            <a:spLocks noGrp="1"/>
          </p:cNvSpPr>
          <p:nvPr>
            <p:ph type="title"/>
          </p:nvPr>
        </p:nvSpPr>
        <p:spPr>
          <a:xfrm>
            <a:off x="681404" y="2500313"/>
            <a:ext cx="7772400" cy="1143000"/>
          </a:xfrm>
        </p:spPr>
        <p:txBody>
          <a:bodyPr/>
          <a:lstStyle/>
          <a:p>
            <a:r>
              <a:rPr lang="es-AR" dirty="0" smtClean="0">
                <a:latin typeface="Arial Black" pitchFamily="34" charset="0"/>
              </a:rPr>
              <a:t>El Marco Lógico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2"/>
          <p:cNvSpPr>
            <a:spLocks noChangeArrowheads="1"/>
          </p:cNvSpPr>
          <p:nvPr/>
        </p:nvSpPr>
        <p:spPr bwMode="auto">
          <a:xfrm>
            <a:off x="285720" y="500042"/>
            <a:ext cx="8572560" cy="523862"/>
          </a:xfrm>
          <a:prstGeom prst="rect">
            <a:avLst/>
          </a:prstGeom>
          <a:noFill/>
          <a:ln w="9525">
            <a:noFill/>
            <a:miter lim="800000"/>
            <a:headEnd/>
            <a:tailEnd/>
          </a:ln>
        </p:spPr>
        <p:txBody>
          <a:bodyPr wrap="square" lIns="92075" tIns="46038" rIns="92075" bIns="46038">
            <a:spAutoFit/>
          </a:bodyPr>
          <a:lstStyle/>
          <a:p>
            <a:pPr defTabSz="762000" eaLnBrk="0" hangingPunct="0">
              <a:defRPr/>
            </a:pPr>
            <a:r>
              <a:rPr lang="es-ES_tradnl" sz="2800" b="1" dirty="0">
                <a:solidFill>
                  <a:schemeClr val="tx1"/>
                </a:solidFill>
                <a:effectLst>
                  <a:outerShdw blurRad="38100" dist="38100" dir="2700000" algn="tl">
                    <a:srgbClr val="000000">
                      <a:alpha val="43137"/>
                    </a:srgbClr>
                  </a:outerShdw>
                </a:effectLst>
                <a:latin typeface="Calibri" pitchFamily="34" charset="0"/>
              </a:rPr>
              <a:t>El MARCO LOGICO es una herramienta para facilitar</a:t>
            </a:r>
          </a:p>
        </p:txBody>
      </p:sp>
      <p:sp>
        <p:nvSpPr>
          <p:cNvPr id="15" name="Rectangle 4"/>
          <p:cNvSpPr>
            <a:spLocks noChangeArrowheads="1"/>
          </p:cNvSpPr>
          <p:nvPr/>
        </p:nvSpPr>
        <p:spPr bwMode="auto">
          <a:xfrm>
            <a:off x="571472" y="2071678"/>
            <a:ext cx="7929618" cy="2555188"/>
          </a:xfrm>
          <a:prstGeom prst="rect">
            <a:avLst/>
          </a:prstGeom>
          <a:noFill/>
          <a:ln w="9525">
            <a:noFill/>
            <a:miter lim="800000"/>
            <a:headEnd/>
            <a:tailEnd/>
          </a:ln>
        </p:spPr>
        <p:txBody>
          <a:bodyPr wrap="square" lIns="92075" tIns="46038" rIns="92075" bIns="46038">
            <a:spAutoFit/>
          </a:bodyPr>
          <a:lstStyle/>
          <a:p>
            <a:pPr algn="ctr" defTabSz="762000" eaLnBrk="0" hangingPunct="0">
              <a:defRPr/>
            </a:pPr>
            <a:r>
              <a:rPr lang="es-ES_tradnl" sz="4000" b="1" dirty="0" smtClean="0">
                <a:solidFill>
                  <a:schemeClr val="tx1"/>
                </a:solidFill>
                <a:effectLst>
                  <a:outerShdw blurRad="38100" dist="38100" dir="2700000" algn="tl">
                    <a:srgbClr val="000000">
                      <a:alpha val="43137"/>
                    </a:srgbClr>
                  </a:outerShdw>
                </a:effectLst>
                <a:latin typeface="Calibri" pitchFamily="34" charset="0"/>
              </a:rPr>
              <a:t>El </a:t>
            </a:r>
            <a:r>
              <a:rPr lang="es-ES_tradnl" sz="4000" b="1" dirty="0">
                <a:solidFill>
                  <a:schemeClr val="tx1"/>
                </a:solidFill>
                <a:effectLst>
                  <a:outerShdw blurRad="38100" dist="38100" dir="2700000" algn="tl">
                    <a:srgbClr val="000000">
                      <a:alpha val="43137"/>
                    </a:srgbClr>
                  </a:outerShdw>
                </a:effectLst>
                <a:latin typeface="Calibri" pitchFamily="34" charset="0"/>
              </a:rPr>
              <a:t>proceso de </a:t>
            </a:r>
            <a:r>
              <a:rPr lang="es-ES_tradnl" sz="4000" b="1" dirty="0" smtClean="0">
                <a:solidFill>
                  <a:schemeClr val="tx1"/>
                </a:solidFill>
                <a:effectLst>
                  <a:outerShdw blurRad="38100" dist="38100" dir="2700000" algn="tl">
                    <a:srgbClr val="000000">
                      <a:alpha val="43137"/>
                    </a:srgbClr>
                  </a:outerShdw>
                </a:effectLst>
                <a:latin typeface="Calibri" pitchFamily="34" charset="0"/>
              </a:rPr>
              <a:t>conceptualización, diseño, ejecución, </a:t>
            </a:r>
          </a:p>
          <a:p>
            <a:pPr algn="ctr" defTabSz="762000" eaLnBrk="0" hangingPunct="0">
              <a:defRPr/>
            </a:pPr>
            <a:r>
              <a:rPr lang="es-ES_tradnl" sz="4000" b="1" dirty="0" smtClean="0">
                <a:solidFill>
                  <a:schemeClr val="tx1"/>
                </a:solidFill>
                <a:effectLst>
                  <a:outerShdw blurRad="38100" dist="38100" dir="2700000" algn="tl">
                    <a:srgbClr val="000000">
                      <a:alpha val="43137"/>
                    </a:srgbClr>
                  </a:outerShdw>
                </a:effectLst>
                <a:latin typeface="Calibri" pitchFamily="34" charset="0"/>
              </a:rPr>
              <a:t>monitoreo y evaluación de proyectos</a:t>
            </a:r>
            <a:endParaRPr lang="es-ES_tradnl" sz="4000" b="1" dirty="0">
              <a:solidFill>
                <a:schemeClr val="tx1"/>
              </a:solidFill>
              <a:effectLst>
                <a:outerShdw blurRad="38100" dist="38100" dir="2700000" algn="tl">
                  <a:srgbClr val="000000">
                    <a:alpha val="43137"/>
                  </a:srgbClr>
                </a:outerShdw>
              </a:effectLst>
              <a:latin typeface="Calibri" pitchFamily="34" charset="0"/>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642921"/>
            <a:ext cx="9144000" cy="428625"/>
          </a:xfrm>
          <a:prstGeom prst="rect">
            <a:avLst/>
          </a:prstGeom>
        </p:spPr>
        <p:txBody>
          <a:bodyPr lIns="45720" rIns="45720" anchor="ctr"/>
          <a:lstStyle/>
          <a:p>
            <a:pPr algn="ctr" fontAlgn="auto">
              <a:spcAft>
                <a:spcPts val="0"/>
              </a:spcAft>
              <a:defRPr/>
            </a:pPr>
            <a:r>
              <a:rPr lang="es-AR" sz="4000" b="1" dirty="0">
                <a:solidFill>
                  <a:schemeClr val="tx1"/>
                </a:solidFill>
                <a:effectLst>
                  <a:outerShdw blurRad="38100" dist="38100" dir="2700000" algn="tl">
                    <a:srgbClr val="000000">
                      <a:alpha val="43137"/>
                    </a:srgbClr>
                  </a:outerShdw>
                </a:effectLst>
                <a:latin typeface="+mj-lt"/>
                <a:ea typeface="+mj-ea"/>
              </a:rPr>
              <a:t>Utilidad de la metodología:</a:t>
            </a:r>
          </a:p>
        </p:txBody>
      </p:sp>
      <p:sp>
        <p:nvSpPr>
          <p:cNvPr id="3" name="Rectangle 3"/>
          <p:cNvSpPr>
            <a:spLocks noChangeArrowheads="1"/>
          </p:cNvSpPr>
          <p:nvPr/>
        </p:nvSpPr>
        <p:spPr bwMode="auto">
          <a:xfrm>
            <a:off x="351692" y="1571625"/>
            <a:ext cx="8578025" cy="3143250"/>
          </a:xfrm>
          <a:prstGeom prst="rect">
            <a:avLst/>
          </a:prstGeom>
        </p:spPr>
        <p:txBody>
          <a:bodyPr/>
          <a:lstStyle/>
          <a:p>
            <a:pPr marL="420624" indent="-384048">
              <a:spcBef>
                <a:spcPct val="20000"/>
              </a:spcBef>
              <a:buClr>
                <a:schemeClr val="accent1"/>
              </a:buClr>
              <a:buSzPct val="80000"/>
              <a:buFont typeface="Wingdings 2"/>
              <a:buChar char=""/>
              <a:defRPr/>
            </a:pPr>
            <a:endParaRPr lang="es-MX" sz="3200" b="1" dirty="0">
              <a:solidFill>
                <a:schemeClr val="tx1"/>
              </a:solidFill>
              <a:effectLst>
                <a:outerShdw blurRad="38100" dist="38100" dir="2700000" algn="tl">
                  <a:srgbClr val="000000">
                    <a:alpha val="43137"/>
                  </a:srgbClr>
                </a:outerShdw>
              </a:effectLst>
            </a:endParaRPr>
          </a:p>
          <a:p>
            <a:pPr marL="420624" lvl="2" indent="-384048">
              <a:spcBef>
                <a:spcPct val="20000"/>
              </a:spcBef>
              <a:buClr>
                <a:schemeClr val="accent1"/>
              </a:buClr>
              <a:buSzPct val="80000"/>
              <a:buFont typeface="Wingdings 2"/>
              <a:buChar char=""/>
              <a:defRPr/>
            </a:pPr>
            <a:r>
              <a:rPr lang="es-MX" sz="3200" b="1" dirty="0">
                <a:solidFill>
                  <a:schemeClr val="tx1"/>
                </a:solidFill>
                <a:effectLst>
                  <a:outerShdw blurRad="38100" dist="38100" dir="2700000" algn="tl">
                    <a:srgbClr val="000000">
                      <a:alpha val="43137"/>
                    </a:srgbClr>
                  </a:outerShdw>
                </a:effectLst>
              </a:rPr>
              <a:t> Utiliza instrumentos con reglas de juego simples.</a:t>
            </a:r>
          </a:p>
          <a:p>
            <a:pPr marL="420624" lvl="2" indent="-384048">
              <a:spcBef>
                <a:spcPct val="20000"/>
              </a:spcBef>
              <a:buClr>
                <a:schemeClr val="accent1"/>
              </a:buClr>
              <a:buSzPct val="80000"/>
              <a:buFont typeface="Wingdings 2"/>
              <a:buChar char=""/>
              <a:defRPr/>
            </a:pPr>
            <a:r>
              <a:rPr lang="es-MX" sz="3200" b="1" dirty="0">
                <a:solidFill>
                  <a:schemeClr val="tx1"/>
                </a:solidFill>
                <a:effectLst>
                  <a:outerShdw blurRad="38100" dist="38100" dir="2700000" algn="tl">
                    <a:srgbClr val="000000">
                      <a:alpha val="43137"/>
                    </a:srgbClr>
                  </a:outerShdw>
                </a:effectLst>
              </a:rPr>
              <a:t> Metodología de fácil transferencia.</a:t>
            </a:r>
          </a:p>
          <a:p>
            <a:pPr marL="420624" lvl="2" indent="-384048">
              <a:spcBef>
                <a:spcPct val="20000"/>
              </a:spcBef>
              <a:buClr>
                <a:schemeClr val="accent1"/>
              </a:buClr>
              <a:buSzPct val="80000"/>
              <a:buFont typeface="Wingdings 2"/>
              <a:buChar char=""/>
              <a:defRPr/>
            </a:pPr>
            <a:r>
              <a:rPr lang="es-MX" sz="3200" b="1" dirty="0">
                <a:solidFill>
                  <a:schemeClr val="tx1"/>
                </a:solidFill>
                <a:effectLst>
                  <a:outerShdw blurRad="38100" dist="38100" dir="2700000" algn="tl">
                    <a:srgbClr val="000000">
                      <a:alpha val="43137"/>
                    </a:srgbClr>
                  </a:outerShdw>
                </a:effectLst>
              </a:rPr>
              <a:t> Permite identificar aspectos claves para la evaluación y monitoreo.</a:t>
            </a:r>
          </a:p>
          <a:p>
            <a:pPr marL="420624" indent="-384048">
              <a:spcBef>
                <a:spcPct val="20000"/>
              </a:spcBef>
              <a:buClr>
                <a:schemeClr val="accent1"/>
              </a:buClr>
              <a:buSzPct val="80000"/>
              <a:buFont typeface="Wingdings 2"/>
              <a:buChar char=""/>
              <a:defRPr/>
            </a:pPr>
            <a:endParaRPr lang="es-MX" sz="3200" b="1" dirty="0">
              <a:solidFill>
                <a:schemeClr val="tx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a:xfrm>
            <a:off x="0" y="285728"/>
            <a:ext cx="9144000" cy="428625"/>
          </a:xfrm>
          <a:prstGeom prst="rect">
            <a:avLst/>
          </a:prstGeom>
        </p:spPr>
        <p:txBody>
          <a:bodyPr lIns="45720" rIns="45720" anchor="ctr"/>
          <a:lstStyle/>
          <a:p>
            <a:pPr algn="ctr" fontAlgn="auto">
              <a:spcAft>
                <a:spcPts val="0"/>
              </a:spcAft>
              <a:defRPr/>
            </a:pPr>
            <a:r>
              <a:rPr lang="es-AR" sz="4000" b="1" dirty="0">
                <a:solidFill>
                  <a:schemeClr val="tx1"/>
                </a:solidFill>
                <a:effectLst>
                  <a:outerShdw blurRad="38100" dist="38100" dir="2700000" algn="tl">
                    <a:srgbClr val="000000">
                      <a:alpha val="43137"/>
                    </a:srgbClr>
                  </a:outerShdw>
                </a:effectLst>
                <a:latin typeface="+mj-lt"/>
                <a:ea typeface="+mj-ea"/>
              </a:rPr>
              <a:t>Enfoque de la metodología:</a:t>
            </a:r>
          </a:p>
        </p:txBody>
      </p:sp>
      <p:sp>
        <p:nvSpPr>
          <p:cNvPr id="3" name="Rectangle 1026"/>
          <p:cNvSpPr>
            <a:spLocks noChangeArrowheads="1"/>
          </p:cNvSpPr>
          <p:nvPr/>
        </p:nvSpPr>
        <p:spPr bwMode="auto">
          <a:xfrm>
            <a:off x="500034" y="1285861"/>
            <a:ext cx="8358246" cy="3357585"/>
          </a:xfrm>
          <a:prstGeom prst="rect">
            <a:avLst/>
          </a:prstGeom>
        </p:spPr>
        <p:txBody>
          <a:bodyPr/>
          <a:lstStyle/>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Proceso de planificación.</a:t>
            </a:r>
          </a:p>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El proceso de planificación lo desarrolla un equipo de trabajo.</a:t>
            </a:r>
          </a:p>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Un programa o proyecto debe reflejar una confluencia de intereses.</a:t>
            </a:r>
          </a:p>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Participación de los actores involucrados en la resolución del problema.</a:t>
            </a:r>
          </a:p>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Un programa o proyecto debe poder definir la situación inicial, los aspectos que deben ser transformados y la situación a la que quiere llegar.</a:t>
            </a:r>
          </a:p>
          <a:p>
            <a:pPr marL="420624" lvl="1" indent="-384048">
              <a:spcBef>
                <a:spcPct val="20000"/>
              </a:spcBef>
              <a:buClr>
                <a:schemeClr val="accent1"/>
              </a:buClr>
              <a:buSzPct val="80000"/>
              <a:buFont typeface="Wingdings 2"/>
              <a:buChar char=""/>
              <a:defRPr/>
            </a:pPr>
            <a:r>
              <a:rPr lang="es-MX" sz="2400" dirty="0">
                <a:solidFill>
                  <a:schemeClr val="tx1"/>
                </a:solidFill>
                <a:latin typeface="+mn-lt"/>
                <a:cs typeface="+mn-cs"/>
              </a:rPr>
              <a:t>Es un encadenamiento lógico de hipótesis, bajo la relación medios – fin de los distintos niveles de objetivos.</a:t>
            </a:r>
            <a:endParaRPr lang="es-ES_tradnl" sz="240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309564"/>
            <a:ext cx="9144000" cy="708025"/>
          </a:xfrm>
          <a:prstGeom prst="rect">
            <a:avLst/>
          </a:prstGeom>
        </p:spPr>
        <p:txBody>
          <a:bodyPr lIns="45720" rIns="45720" anchor="ctr"/>
          <a:lstStyle/>
          <a:p>
            <a:pPr algn="ctr" fontAlgn="auto">
              <a:spcAft>
                <a:spcPts val="0"/>
              </a:spcAft>
              <a:defRPr/>
            </a:pPr>
            <a:r>
              <a:rPr lang="es-ES_tradnl" sz="4000" b="1" dirty="0">
                <a:solidFill>
                  <a:schemeClr val="tx1"/>
                </a:solidFill>
                <a:effectLst>
                  <a:outerShdw blurRad="38100" dist="38100" dir="2700000" algn="tl">
                    <a:srgbClr val="000000">
                      <a:alpha val="43137"/>
                    </a:srgbClr>
                  </a:outerShdw>
                </a:effectLst>
                <a:latin typeface="+mj-lt"/>
                <a:ea typeface="+mj-ea"/>
              </a:rPr>
              <a:t>El Marco Lógico provee:</a:t>
            </a:r>
          </a:p>
        </p:txBody>
      </p:sp>
      <p:sp>
        <p:nvSpPr>
          <p:cNvPr id="4" name="Rectangle 4"/>
          <p:cNvSpPr txBox="1">
            <a:spLocks noChangeArrowheads="1"/>
          </p:cNvSpPr>
          <p:nvPr/>
        </p:nvSpPr>
        <p:spPr>
          <a:xfrm>
            <a:off x="247651" y="1428750"/>
            <a:ext cx="8214946" cy="4143375"/>
          </a:xfrm>
          <a:prstGeom prst="rect">
            <a:avLst/>
          </a:prstGeom>
        </p:spPr>
        <p:txBody>
          <a:bodyPr/>
          <a:lstStyle/>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Terminología uniforme</a:t>
            </a:r>
          </a:p>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Objetivos, metas y riesgos acordados.</a:t>
            </a:r>
          </a:p>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Temario analítico común a todas las partes.</a:t>
            </a:r>
          </a:p>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Trabajo enfocado en los aspectos críticos.</a:t>
            </a:r>
          </a:p>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Información para la ejecución, monitoreo y evaluación.</a:t>
            </a:r>
          </a:p>
          <a:p>
            <a:pPr marL="420624" lvl="1" indent="-384048">
              <a:spcBef>
                <a:spcPct val="20000"/>
              </a:spcBef>
              <a:buClr>
                <a:schemeClr val="accent1"/>
              </a:buClr>
              <a:buSzPct val="80000"/>
              <a:buFont typeface="Wingdings 2"/>
              <a:buChar char=""/>
              <a:defRPr/>
            </a:pPr>
            <a:r>
              <a:rPr lang="es-ES_tradnl" sz="3200" dirty="0">
                <a:solidFill>
                  <a:schemeClr val="tx1"/>
                </a:solidFill>
                <a:latin typeface="+mn-lt"/>
                <a:cs typeface="+mn-cs"/>
              </a:rPr>
              <a:t>Toda la información crítica en un solo cuadro.</a:t>
            </a:r>
          </a:p>
          <a:p>
            <a:pPr marL="420624" lvl="1" indent="-384048">
              <a:spcBef>
                <a:spcPct val="20000"/>
              </a:spcBef>
              <a:buClr>
                <a:schemeClr val="accent1"/>
              </a:buClr>
              <a:buSzPct val="80000"/>
              <a:defRPr/>
            </a:pPr>
            <a:endParaRPr lang="es-ES_tradnl" sz="3200" dirty="0">
              <a:solidFill>
                <a:schemeClr val="tx1"/>
              </a:solidFill>
              <a:latin typeface="+mn-lt"/>
              <a:cs typeface="+mn-cs"/>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439616" y="2479656"/>
            <a:ext cx="2786019"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PROGRAMACION</a:t>
            </a:r>
          </a:p>
        </p:txBody>
      </p:sp>
      <p:sp>
        <p:nvSpPr>
          <p:cNvPr id="19459" name="Rectangle 3"/>
          <p:cNvSpPr>
            <a:spLocks noChangeArrowheads="1"/>
          </p:cNvSpPr>
          <p:nvPr/>
        </p:nvSpPr>
        <p:spPr bwMode="auto">
          <a:xfrm>
            <a:off x="3549162" y="785794"/>
            <a:ext cx="2681824"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IDENTIFICACION</a:t>
            </a:r>
          </a:p>
        </p:txBody>
      </p:sp>
      <p:sp>
        <p:nvSpPr>
          <p:cNvPr id="19460" name="Rectangle 4"/>
          <p:cNvSpPr>
            <a:spLocks noChangeArrowheads="1"/>
          </p:cNvSpPr>
          <p:nvPr/>
        </p:nvSpPr>
        <p:spPr bwMode="auto">
          <a:xfrm>
            <a:off x="6249866" y="2414569"/>
            <a:ext cx="2494273"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FORMULACION</a:t>
            </a:r>
          </a:p>
        </p:txBody>
      </p:sp>
      <p:sp>
        <p:nvSpPr>
          <p:cNvPr id="19461" name="Rectangle 5"/>
          <p:cNvSpPr>
            <a:spLocks noChangeArrowheads="1"/>
          </p:cNvSpPr>
          <p:nvPr/>
        </p:nvSpPr>
        <p:spPr bwMode="auto">
          <a:xfrm>
            <a:off x="7123236" y="4381481"/>
            <a:ext cx="1622239"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ANALISIS</a:t>
            </a:r>
          </a:p>
        </p:txBody>
      </p:sp>
      <p:sp>
        <p:nvSpPr>
          <p:cNvPr id="19462" name="Oval 6"/>
          <p:cNvSpPr>
            <a:spLocks noChangeArrowheads="1"/>
          </p:cNvSpPr>
          <p:nvPr/>
        </p:nvSpPr>
        <p:spPr bwMode="auto">
          <a:xfrm>
            <a:off x="3587262" y="3003531"/>
            <a:ext cx="2502877" cy="1282700"/>
          </a:xfrm>
          <a:prstGeom prst="ellipse">
            <a:avLst/>
          </a:prstGeom>
          <a:solidFill>
            <a:schemeClr val="accent1"/>
          </a:solidFill>
          <a:ln w="12700">
            <a:solidFill>
              <a:schemeClr val="tx1"/>
            </a:solidFill>
            <a:round/>
            <a:headEnd/>
            <a:tailEnd/>
          </a:ln>
        </p:spPr>
        <p:txBody>
          <a:bodyPr wrap="none" anchor="ctr"/>
          <a:lstStyle/>
          <a:p>
            <a:pPr algn="ctr" eaLnBrk="0" hangingPunct="0"/>
            <a:endParaRPr lang="es-AR"/>
          </a:p>
        </p:txBody>
      </p:sp>
      <p:sp>
        <p:nvSpPr>
          <p:cNvPr id="19463" name="Rectangle 7"/>
          <p:cNvSpPr>
            <a:spLocks noChangeArrowheads="1"/>
          </p:cNvSpPr>
          <p:nvPr/>
        </p:nvSpPr>
        <p:spPr bwMode="auto">
          <a:xfrm>
            <a:off x="3868615" y="6061056"/>
            <a:ext cx="1982915"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dirty="0">
                <a:solidFill>
                  <a:schemeClr val="tx1"/>
                </a:solidFill>
                <a:latin typeface="Arial" pitchFamily="34" charset="0"/>
              </a:rPr>
              <a:t>EJECUCION</a:t>
            </a:r>
          </a:p>
        </p:txBody>
      </p:sp>
      <p:sp>
        <p:nvSpPr>
          <p:cNvPr id="19464" name="Rectangle 8"/>
          <p:cNvSpPr>
            <a:spLocks noChangeArrowheads="1"/>
          </p:cNvSpPr>
          <p:nvPr/>
        </p:nvSpPr>
        <p:spPr bwMode="auto">
          <a:xfrm>
            <a:off x="405913" y="4384656"/>
            <a:ext cx="2198935"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EVALUACION</a:t>
            </a:r>
          </a:p>
        </p:txBody>
      </p:sp>
      <p:sp>
        <p:nvSpPr>
          <p:cNvPr id="19465" name="Rectangle 9"/>
          <p:cNvSpPr>
            <a:spLocks noChangeArrowheads="1"/>
          </p:cNvSpPr>
          <p:nvPr/>
        </p:nvSpPr>
        <p:spPr bwMode="auto">
          <a:xfrm>
            <a:off x="4249616" y="3362306"/>
            <a:ext cx="1397819" cy="831639"/>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latin typeface="Arial" pitchFamily="34" charset="0"/>
              </a:rPr>
              <a:t>MARCO</a:t>
            </a:r>
          </a:p>
          <a:p>
            <a:pPr defTabSz="762000" eaLnBrk="0" hangingPunct="0"/>
            <a:r>
              <a:rPr lang="es-ES_tradnl" sz="2400" b="1">
                <a:solidFill>
                  <a:schemeClr val="tx1"/>
                </a:solidFill>
                <a:latin typeface="Arial" pitchFamily="34" charset="0"/>
              </a:rPr>
              <a:t>LOGICO</a:t>
            </a:r>
          </a:p>
        </p:txBody>
      </p:sp>
      <p:sp>
        <p:nvSpPr>
          <p:cNvPr id="19466" name="Arc 10"/>
          <p:cNvSpPr>
            <a:spLocks/>
          </p:cNvSpPr>
          <p:nvPr/>
        </p:nvSpPr>
        <p:spPr bwMode="auto">
          <a:xfrm>
            <a:off x="1677866" y="1017568"/>
            <a:ext cx="1676400" cy="1295400"/>
          </a:xfrm>
          <a:custGeom>
            <a:avLst/>
            <a:gdLst>
              <a:gd name="T0" fmla="*/ 0 w 21600"/>
              <a:gd name="T1" fmla="*/ 2147483647 h 21600"/>
              <a:gd name="T2" fmla="*/ 2147483647 w 21600"/>
              <a:gd name="T3" fmla="*/ 0 h 21600"/>
              <a:gd name="T4" fmla="*/ 2147483647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0" y="21600"/>
                </a:moveTo>
                <a:cubicBezTo>
                  <a:pt x="0" y="9678"/>
                  <a:pt x="9658" y="11"/>
                  <a:pt x="21580" y="0"/>
                </a:cubicBezTo>
              </a:path>
              <a:path w="21600" h="21600" stroke="0" extrusionOk="0">
                <a:moveTo>
                  <a:pt x="0" y="21600"/>
                </a:moveTo>
                <a:cubicBezTo>
                  <a:pt x="0" y="9678"/>
                  <a:pt x="9658" y="11"/>
                  <a:pt x="21580" y="0"/>
                </a:cubicBezTo>
                <a:lnTo>
                  <a:pt x="21600" y="2160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9467" name="Arc 11"/>
          <p:cNvSpPr>
            <a:spLocks/>
          </p:cNvSpPr>
          <p:nvPr/>
        </p:nvSpPr>
        <p:spPr bwMode="auto">
          <a:xfrm>
            <a:off x="6324600" y="5130781"/>
            <a:ext cx="1371600" cy="1143000"/>
          </a:xfrm>
          <a:custGeom>
            <a:avLst/>
            <a:gdLst>
              <a:gd name="T0" fmla="*/ 2147483647 w 21600"/>
              <a:gd name="T1" fmla="*/ 0 h 21600"/>
              <a:gd name="T2" fmla="*/ 0 w 21600"/>
              <a:gd name="T3" fmla="*/ 2147483647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9468" name="Arc 12"/>
          <p:cNvSpPr>
            <a:spLocks/>
          </p:cNvSpPr>
          <p:nvPr/>
        </p:nvSpPr>
        <p:spPr bwMode="auto">
          <a:xfrm>
            <a:off x="6591300" y="979468"/>
            <a:ext cx="1144466" cy="1371600"/>
          </a:xfrm>
          <a:custGeom>
            <a:avLst/>
            <a:gdLst>
              <a:gd name="T0" fmla="*/ 0 w 21630"/>
              <a:gd name="T1" fmla="*/ 0 h 21600"/>
              <a:gd name="T2" fmla="*/ 2147483647 w 21630"/>
              <a:gd name="T3" fmla="*/ 2147483647 h 21600"/>
              <a:gd name="T4" fmla="*/ 323932122 w 21630"/>
              <a:gd name="T5" fmla="*/ 2147483647 h 21600"/>
              <a:gd name="T6" fmla="*/ 0 60000 65536"/>
              <a:gd name="T7" fmla="*/ 0 60000 65536"/>
              <a:gd name="T8" fmla="*/ 0 60000 65536"/>
              <a:gd name="T9" fmla="*/ 0 w 21630"/>
              <a:gd name="T10" fmla="*/ 0 h 21600"/>
              <a:gd name="T11" fmla="*/ 21630 w 21630"/>
              <a:gd name="T12" fmla="*/ 21600 h 21600"/>
            </a:gdLst>
            <a:ahLst/>
            <a:cxnLst>
              <a:cxn ang="T6">
                <a:pos x="T0" y="T1"/>
              </a:cxn>
              <a:cxn ang="T7">
                <a:pos x="T2" y="T3"/>
              </a:cxn>
              <a:cxn ang="T8">
                <a:pos x="T4" y="T5"/>
              </a:cxn>
            </a:cxnLst>
            <a:rect l="T9" t="T10" r="T11" b="T12"/>
            <a:pathLst>
              <a:path w="21630" h="21600" fill="none" extrusionOk="0">
                <a:moveTo>
                  <a:pt x="0" y="0"/>
                </a:moveTo>
                <a:cubicBezTo>
                  <a:pt x="10" y="0"/>
                  <a:pt x="20" y="-1"/>
                  <a:pt x="30" y="0"/>
                </a:cubicBezTo>
                <a:cubicBezTo>
                  <a:pt x="11959" y="0"/>
                  <a:pt x="21630" y="9670"/>
                  <a:pt x="21630" y="21600"/>
                </a:cubicBezTo>
              </a:path>
              <a:path w="21630" h="21600" stroke="0" extrusionOk="0">
                <a:moveTo>
                  <a:pt x="0" y="0"/>
                </a:moveTo>
                <a:cubicBezTo>
                  <a:pt x="10" y="0"/>
                  <a:pt x="20" y="-1"/>
                  <a:pt x="30" y="0"/>
                </a:cubicBezTo>
                <a:cubicBezTo>
                  <a:pt x="11959" y="0"/>
                  <a:pt x="21630" y="9670"/>
                  <a:pt x="21630" y="21600"/>
                </a:cubicBezTo>
                <a:lnTo>
                  <a:pt x="30" y="2160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9469" name="Arc 13"/>
          <p:cNvSpPr>
            <a:spLocks/>
          </p:cNvSpPr>
          <p:nvPr/>
        </p:nvSpPr>
        <p:spPr bwMode="auto">
          <a:xfrm>
            <a:off x="1715966" y="4864081"/>
            <a:ext cx="1828800" cy="1371600"/>
          </a:xfrm>
          <a:custGeom>
            <a:avLst/>
            <a:gdLst>
              <a:gd name="T0" fmla="*/ 2147483647 w 21600"/>
              <a:gd name="T1" fmla="*/ 2147483647 h 21600"/>
              <a:gd name="T2" fmla="*/ 0 w 21600"/>
              <a:gd name="T3" fmla="*/ 0 h 21600"/>
              <a:gd name="T4" fmla="*/ 2147483647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21600"/>
                </a:moveTo>
                <a:cubicBezTo>
                  <a:pt x="9670" y="21600"/>
                  <a:pt x="0" y="11929"/>
                  <a:pt x="0" y="0"/>
                </a:cubicBezTo>
              </a:path>
              <a:path w="21600" h="21600" stroke="0" extrusionOk="0">
                <a:moveTo>
                  <a:pt x="21600" y="21600"/>
                </a:moveTo>
                <a:cubicBezTo>
                  <a:pt x="9670" y="21600"/>
                  <a:pt x="0" y="11929"/>
                  <a:pt x="0" y="0"/>
                </a:cubicBezTo>
                <a:lnTo>
                  <a:pt x="21600" y="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9470" name="Arc 14"/>
          <p:cNvSpPr>
            <a:spLocks/>
          </p:cNvSpPr>
          <p:nvPr/>
        </p:nvSpPr>
        <p:spPr bwMode="auto">
          <a:xfrm rot="5640000">
            <a:off x="968437" y="3566666"/>
            <a:ext cx="1338262" cy="104043"/>
          </a:xfrm>
          <a:custGeom>
            <a:avLst/>
            <a:gdLst>
              <a:gd name="T0" fmla="*/ 2147483647 w 21600"/>
              <a:gd name="T1" fmla="*/ 0 h 21600"/>
              <a:gd name="T2" fmla="*/ 0 w 21600"/>
              <a:gd name="T3" fmla="*/ 16015275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9471" name="Arc 15"/>
          <p:cNvSpPr>
            <a:spLocks/>
          </p:cNvSpPr>
          <p:nvPr/>
        </p:nvSpPr>
        <p:spPr bwMode="auto">
          <a:xfrm rot="-5160000">
            <a:off x="6991167" y="3563614"/>
            <a:ext cx="1338263" cy="106973"/>
          </a:xfrm>
          <a:custGeom>
            <a:avLst/>
            <a:gdLst>
              <a:gd name="T0" fmla="*/ 2147483647 w 21600"/>
              <a:gd name="T1" fmla="*/ 0 h 21600"/>
              <a:gd name="T2" fmla="*/ 0 w 21600"/>
              <a:gd name="T3" fmla="*/ 17896890 h 21600"/>
              <a:gd name="T4" fmla="*/ 0 w 21600"/>
              <a:gd name="T5" fmla="*/ 0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21600" y="0"/>
                </a:moveTo>
                <a:cubicBezTo>
                  <a:pt x="21600" y="11929"/>
                  <a:pt x="11929" y="21599"/>
                  <a:pt x="0" y="21600"/>
                </a:cubicBezTo>
              </a:path>
              <a:path w="21600" h="21600" stroke="0" extrusionOk="0">
                <a:moveTo>
                  <a:pt x="21600" y="0"/>
                </a:moveTo>
                <a:cubicBezTo>
                  <a:pt x="21600" y="11929"/>
                  <a:pt x="11929" y="21599"/>
                  <a:pt x="0" y="21600"/>
                </a:cubicBezTo>
                <a:lnTo>
                  <a:pt x="0" y="0"/>
                </a:lnTo>
                <a:close/>
              </a:path>
            </a:pathLst>
          </a:custGeom>
          <a:noFill/>
          <a:ln w="127000" cap="rnd">
            <a:solidFill>
              <a:schemeClr val="tx1"/>
            </a:solidFill>
            <a:round/>
            <a:headEnd type="none" w="sm" len="sm"/>
            <a:tailEnd type="stealth" w="med" len="lg"/>
          </a:ln>
        </p:spPr>
        <p:txBody>
          <a:bodyPr wrap="none" anchor="ctr"/>
          <a:lstStyle/>
          <a:p>
            <a:endParaRPr lang="es-ES_tradnl"/>
          </a:p>
        </p:txBody>
      </p:sp>
      <p:sp>
        <p:nvSpPr>
          <p:cNvPr id="18" name="Rectangle 3"/>
          <p:cNvSpPr txBox="1">
            <a:spLocks noChangeArrowheads="1"/>
          </p:cNvSpPr>
          <p:nvPr/>
        </p:nvSpPr>
        <p:spPr>
          <a:xfrm>
            <a:off x="0" y="6331"/>
            <a:ext cx="9144000" cy="708025"/>
          </a:xfrm>
          <a:prstGeom prst="rect">
            <a:avLst/>
          </a:prstGeom>
        </p:spPr>
        <p:txBody>
          <a:bodyPr lIns="45720" rIns="45720" anchor="ctr"/>
          <a:lstStyle/>
          <a:p>
            <a:pPr algn="ctr" defTabSz="762000" fontAlgn="auto">
              <a:spcAft>
                <a:spcPts val="0"/>
              </a:spcAft>
              <a:defRPr/>
            </a:pPr>
            <a:r>
              <a:rPr lang="es-ES_tradnl" sz="3600" b="1" dirty="0">
                <a:solidFill>
                  <a:schemeClr val="tx1"/>
                </a:solidFill>
                <a:effectLst>
                  <a:outerShdw blurRad="38100" dist="38100" dir="2700000" algn="tl">
                    <a:srgbClr val="000000">
                      <a:alpha val="43137"/>
                    </a:srgbClr>
                  </a:outerShdw>
                </a:effectLst>
                <a:latin typeface="+mj-lt"/>
                <a:ea typeface="+mj-ea"/>
              </a:rPr>
              <a:t>Utilización de la herramienta:</a:t>
            </a:r>
            <a:endParaRPr lang="es-ES" sz="3600" b="1" dirty="0">
              <a:solidFill>
                <a:schemeClr val="tx1"/>
              </a:solidFill>
              <a:effectLst>
                <a:outerShdw blurRad="38100" dist="38100" dir="2700000" algn="tl">
                  <a:srgbClr val="000000">
                    <a:alpha val="43137"/>
                  </a:srgbClr>
                </a:outerShdw>
              </a:effectLst>
              <a:latin typeface="+mj-lt"/>
              <a:ea typeface="+mj-ea"/>
            </a:endParaRPr>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type="title"/>
          </p:nvPr>
        </p:nvSpPr>
        <p:spPr>
          <a:xfrm>
            <a:off x="0" y="222251"/>
            <a:ext cx="9144000" cy="646113"/>
          </a:xfrm>
        </p:spPr>
        <p:txBody>
          <a:bodyPr>
            <a:noAutofit/>
          </a:bodyPr>
          <a:lstStyle/>
          <a:p>
            <a:pPr algn="ctr" defTabSz="762000" fontAlgn="auto">
              <a:spcAft>
                <a:spcPts val="0"/>
              </a:spcAft>
              <a:defRPr/>
            </a:pPr>
            <a:r>
              <a:rPr lang="es-ES_tradnl" sz="4400" b="1" dirty="0" smtClean="0">
                <a:effectLst>
                  <a:outerShdw blurRad="38100" dist="38100" dir="2700000" algn="tl">
                    <a:srgbClr val="000000">
                      <a:alpha val="43137"/>
                    </a:srgbClr>
                  </a:outerShdw>
                </a:effectLst>
                <a:cs typeface="Arial" pitchFamily="34" charset="0"/>
              </a:rPr>
              <a:t>Cómo se construye el ML?</a:t>
            </a:r>
            <a:endParaRPr lang="es-ES" sz="4400" b="1" dirty="0" smtClean="0">
              <a:effectLst>
                <a:outerShdw blurRad="38100" dist="38100" dir="2700000" algn="tl">
                  <a:srgbClr val="000000">
                    <a:alpha val="43137"/>
                  </a:srgbClr>
                </a:outerShdw>
              </a:effectLst>
              <a:cs typeface="Arial" pitchFamily="34" charset="0"/>
            </a:endParaRPr>
          </a:p>
        </p:txBody>
      </p:sp>
      <p:pic>
        <p:nvPicPr>
          <p:cNvPr id="21507" name="Picture 2"/>
          <p:cNvPicPr>
            <a:picLocks noGrp="1" noChangeAspect="1" noChangeArrowheads="1"/>
          </p:cNvPicPr>
          <p:nvPr>
            <p:ph idx="1"/>
          </p:nvPr>
        </p:nvPicPr>
        <p:blipFill>
          <a:blip r:embed="rId2"/>
          <a:srcRect/>
          <a:stretch>
            <a:fillRect/>
          </a:stretch>
        </p:blipFill>
        <p:spPr>
          <a:xfrm>
            <a:off x="681404" y="930275"/>
            <a:ext cx="7913077" cy="5784850"/>
          </a:xfrm>
        </p:spPr>
      </p:pic>
    </p:spTree>
  </p:cSld>
  <p:clrMapOvr>
    <a:masterClrMapping/>
  </p:clrMapOvr>
  <p:transition>
    <p:random/>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ChangeArrowheads="1"/>
          </p:cNvSpPr>
          <p:nvPr/>
        </p:nvSpPr>
        <p:spPr bwMode="auto">
          <a:xfrm>
            <a:off x="323851" y="928689"/>
            <a:ext cx="8064011" cy="2862322"/>
          </a:xfrm>
          <a:prstGeom prst="rect">
            <a:avLst/>
          </a:prstGeom>
          <a:noFill/>
          <a:ln w="9525">
            <a:noFill/>
            <a:miter lim="800000"/>
            <a:headEnd/>
            <a:tailEnd/>
          </a:ln>
        </p:spPr>
        <p:txBody>
          <a:bodyPr anchor="ctr">
            <a:spAutoFit/>
          </a:bodyPr>
          <a:lstStyle/>
          <a:p>
            <a:pPr algn="just" eaLnBrk="0" hangingPunct="0">
              <a:tabLst>
                <a:tab pos="914400" algn="l"/>
              </a:tabLst>
            </a:pPr>
            <a:r>
              <a:rPr lang="es-ES" sz="2000" dirty="0">
                <a:solidFill>
                  <a:schemeClr val="tx1"/>
                </a:solidFill>
                <a:latin typeface="Corbel" pitchFamily="34" charset="0"/>
              </a:rPr>
              <a:t>1. Hacer una lista de todos los tipos de participantes (personas, intermediarios, grupos, empresas,  instituciones, proyectos y otros)</a:t>
            </a:r>
          </a:p>
          <a:p>
            <a:pPr algn="just" eaLnBrk="0" hangingPunct="0">
              <a:tabLst>
                <a:tab pos="914400" algn="l"/>
              </a:tabLst>
            </a:pPr>
            <a:endParaRPr lang="es-ES" sz="2000" dirty="0">
              <a:solidFill>
                <a:schemeClr val="tx1"/>
              </a:solidFill>
              <a:latin typeface="Corbel" pitchFamily="34" charset="0"/>
            </a:endParaRPr>
          </a:p>
          <a:p>
            <a:pPr algn="just" eaLnBrk="0" hangingPunct="0">
              <a:tabLst>
                <a:tab pos="914400" algn="l"/>
              </a:tabLst>
            </a:pPr>
            <a:r>
              <a:rPr lang="es-ES" sz="2000" dirty="0">
                <a:solidFill>
                  <a:schemeClr val="tx1"/>
                </a:solidFill>
                <a:latin typeface="Corbel" pitchFamily="34" charset="0"/>
              </a:rPr>
              <a:t>2. ¿El grupo puede subdividirse?</a:t>
            </a:r>
          </a:p>
          <a:p>
            <a:pPr algn="just" eaLnBrk="0" hangingPunct="0">
              <a:tabLst>
                <a:tab pos="914400" algn="l"/>
              </a:tabLst>
            </a:pPr>
            <a:endParaRPr lang="es-ES" sz="2000" dirty="0">
              <a:solidFill>
                <a:schemeClr val="tx1"/>
              </a:solidFill>
              <a:latin typeface="Corbel" pitchFamily="34" charset="0"/>
            </a:endParaRPr>
          </a:p>
          <a:p>
            <a:pPr algn="just" eaLnBrk="0" hangingPunct="0">
              <a:tabLst>
                <a:tab pos="914400" algn="l"/>
              </a:tabLst>
            </a:pPr>
            <a:r>
              <a:rPr lang="es-ES" sz="2000" dirty="0">
                <a:solidFill>
                  <a:schemeClr val="tx1"/>
                </a:solidFill>
                <a:latin typeface="Corbel" pitchFamily="34" charset="0"/>
              </a:rPr>
              <a:t>3. Caracterizar y analizar cada participante</a:t>
            </a:r>
          </a:p>
          <a:p>
            <a:pPr algn="just" eaLnBrk="0" hangingPunct="0">
              <a:tabLst>
                <a:tab pos="914400" algn="l"/>
              </a:tabLst>
            </a:pPr>
            <a:endParaRPr lang="es-ES" sz="2000" dirty="0">
              <a:solidFill>
                <a:schemeClr val="tx1"/>
              </a:solidFill>
              <a:latin typeface="Corbel" pitchFamily="34" charset="0"/>
            </a:endParaRPr>
          </a:p>
          <a:p>
            <a:pPr algn="just" eaLnBrk="0" hangingPunct="0">
              <a:tabLst>
                <a:tab pos="914400" algn="l"/>
              </a:tabLst>
            </a:pPr>
            <a:r>
              <a:rPr lang="es-ES" sz="2000" dirty="0">
                <a:solidFill>
                  <a:schemeClr val="tx1"/>
                </a:solidFill>
                <a:latin typeface="Corbel" pitchFamily="34" charset="0"/>
              </a:rPr>
              <a:t>4. Identificar las posibles consecuencias positivas y negativas  de la inclusión de cada participante</a:t>
            </a:r>
          </a:p>
        </p:txBody>
      </p:sp>
      <p:sp>
        <p:nvSpPr>
          <p:cNvPr id="2052" name="Rectangle 3"/>
          <p:cNvSpPr>
            <a:spLocks noGrp="1" noChangeArrowheads="1"/>
          </p:cNvSpPr>
          <p:nvPr>
            <p:ph type="title"/>
          </p:nvPr>
        </p:nvSpPr>
        <p:spPr>
          <a:xfrm>
            <a:off x="0" y="71438"/>
            <a:ext cx="9144000" cy="769937"/>
          </a:xfrm>
        </p:spPr>
        <p:txBody>
          <a:bodyPr>
            <a:noAutofit/>
          </a:bodyPr>
          <a:lstStyle/>
          <a:p>
            <a:pPr algn="ctr" defTabSz="762000" fontAlgn="auto">
              <a:spcAft>
                <a:spcPts val="0"/>
              </a:spcAft>
              <a:defRPr/>
            </a:pPr>
            <a:r>
              <a:rPr lang="es-ES_tradnl" sz="4400" b="1" dirty="0" smtClean="0">
                <a:effectLst>
                  <a:outerShdw blurRad="38100" dist="38100" dir="2700000" algn="tl">
                    <a:srgbClr val="000000">
                      <a:alpha val="43137"/>
                    </a:srgbClr>
                  </a:outerShdw>
                </a:effectLst>
                <a:cs typeface="Arial" pitchFamily="34" charset="0"/>
              </a:rPr>
              <a:t>Análisis de Involucrados</a:t>
            </a:r>
            <a:endParaRPr lang="es-ES" sz="4400" b="1" dirty="0" smtClean="0">
              <a:effectLst>
                <a:outerShdw blurRad="38100" dist="38100" dir="2700000" algn="tl">
                  <a:srgbClr val="000000">
                    <a:alpha val="43137"/>
                  </a:srgbClr>
                </a:outerShdw>
              </a:effectLst>
              <a:cs typeface="Arial" pitchFamily="34" charset="0"/>
            </a:endParaRPr>
          </a:p>
        </p:txBody>
      </p:sp>
      <p:graphicFrame>
        <p:nvGraphicFramePr>
          <p:cNvPr id="3074" name="Object 4"/>
          <p:cNvGraphicFramePr>
            <a:graphicFrameLocks noChangeAspect="1"/>
          </p:cNvGraphicFramePr>
          <p:nvPr>
            <p:ph idx="1"/>
          </p:nvPr>
        </p:nvGraphicFramePr>
        <p:xfrm>
          <a:off x="1801813" y="4011613"/>
          <a:ext cx="5314950" cy="2259012"/>
        </p:xfrm>
        <a:graphic>
          <a:graphicData uri="http://schemas.openxmlformats.org/presentationml/2006/ole">
            <p:oleObj spid="_x0000_s3074" name="Document" r:id="rId3" imgW="6078760" imgH="2583537" progId="Word.Document.8">
              <p:embed/>
            </p:oleObj>
          </a:graphicData>
        </a:graphic>
      </p:graphicFrame>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1214422"/>
            <a:ext cx="8643998" cy="3539430"/>
          </a:xfrm>
          <a:prstGeom prst="rect">
            <a:avLst/>
          </a:prstGeom>
          <a:noFill/>
        </p:spPr>
        <p:txBody>
          <a:bodyPr wrap="square" rtlCol="0">
            <a:spAutoFit/>
          </a:bodyPr>
          <a:lstStyle/>
          <a:p>
            <a:pPr algn="ctr"/>
            <a:r>
              <a:rPr lang="es-ES_tradnl" sz="3200" b="1" dirty="0" smtClean="0">
                <a:effectLst>
                  <a:outerShdw blurRad="38100" dist="38100" dir="2700000" algn="tl">
                    <a:srgbClr val="000000">
                      <a:alpha val="43137"/>
                    </a:srgbClr>
                  </a:outerShdw>
                </a:effectLst>
              </a:rPr>
              <a:t>Crecimiento económico endógeno = dinamismo empresarial</a:t>
            </a:r>
          </a:p>
          <a:p>
            <a:pPr algn="ctr"/>
            <a:endParaRPr lang="es-ES_tradnl" sz="3200" b="1" dirty="0" smtClean="0">
              <a:effectLst>
                <a:outerShdw blurRad="38100" dist="38100" dir="2700000" algn="tl">
                  <a:srgbClr val="000000">
                    <a:alpha val="43137"/>
                  </a:srgbClr>
                </a:outerShdw>
              </a:effectLst>
            </a:endParaRPr>
          </a:p>
          <a:p>
            <a:pPr algn="ctr"/>
            <a:endParaRPr lang="es-ES_tradnl" sz="3200" b="1" dirty="0" smtClean="0">
              <a:effectLst>
                <a:outerShdw blurRad="38100" dist="38100" dir="2700000" algn="tl">
                  <a:srgbClr val="000000">
                    <a:alpha val="43137"/>
                  </a:srgbClr>
                </a:outerShdw>
              </a:effectLst>
            </a:endParaRPr>
          </a:p>
          <a:p>
            <a:pPr algn="ctr"/>
            <a:r>
              <a:rPr lang="es-ES_tradnl" sz="3200" b="1" dirty="0" smtClean="0">
                <a:effectLst>
                  <a:outerShdw blurRad="38100" dist="38100" dir="2700000" algn="tl">
                    <a:srgbClr val="000000">
                      <a:alpha val="43137"/>
                    </a:srgbClr>
                  </a:outerShdw>
                </a:effectLst>
              </a:rPr>
              <a:t>Tejido institucional = fortalecimiento de redes sociales, la participación, aprendizaje, negociación y alianzas</a:t>
            </a:r>
            <a:endParaRPr lang="es-ES_tradnl" sz="32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ChangeArrowheads="1"/>
          </p:cNvSpPr>
          <p:nvPr/>
        </p:nvSpPr>
        <p:spPr bwMode="auto">
          <a:xfrm>
            <a:off x="181006" y="1428736"/>
            <a:ext cx="8820150" cy="4832092"/>
          </a:xfrm>
          <a:prstGeom prst="rect">
            <a:avLst/>
          </a:prstGeom>
          <a:noFill/>
          <a:ln w="9525">
            <a:noFill/>
            <a:miter lim="800000"/>
            <a:headEnd/>
            <a:tailEnd/>
          </a:ln>
        </p:spPr>
        <p:txBody>
          <a:bodyPr anchor="ctr">
            <a:spAutoFit/>
          </a:bodyPr>
          <a:lstStyle/>
          <a:p>
            <a:pPr algn="just" eaLnBrk="0" hangingPunct="0">
              <a:tabLst>
                <a:tab pos="914400" algn="l"/>
              </a:tabLst>
              <a:defRPr/>
            </a:pPr>
            <a:r>
              <a:rPr lang="es-ES" sz="2800" dirty="0">
                <a:solidFill>
                  <a:schemeClr val="tx1"/>
                </a:solidFill>
                <a:latin typeface="+mn-lt"/>
                <a:cs typeface="+mn-cs"/>
              </a:rPr>
              <a:t>1. </a:t>
            </a:r>
            <a:r>
              <a:rPr lang="es-ES" sz="2800" b="1" dirty="0">
                <a:solidFill>
                  <a:schemeClr val="tx1"/>
                </a:solidFill>
                <a:latin typeface="+mn-lt"/>
                <a:cs typeface="+mn-cs"/>
              </a:rPr>
              <a:t>Grupos meta</a:t>
            </a:r>
            <a:r>
              <a:rPr lang="es-ES" sz="2800" dirty="0">
                <a:solidFill>
                  <a:schemeClr val="tx1"/>
                </a:solidFill>
                <a:latin typeface="+mn-lt"/>
                <a:cs typeface="+mn-cs"/>
              </a:rPr>
              <a:t>: son los </a:t>
            </a:r>
            <a:r>
              <a:rPr lang="es-ES" sz="2800" b="1" dirty="0">
                <a:solidFill>
                  <a:schemeClr val="tx1"/>
                </a:solidFill>
                <a:latin typeface="+mn-lt"/>
                <a:cs typeface="+mn-cs"/>
              </a:rPr>
              <a:t>beneficiarios directos </a:t>
            </a:r>
            <a:r>
              <a:rPr lang="es-ES" sz="2800" dirty="0">
                <a:solidFill>
                  <a:schemeClr val="tx1"/>
                </a:solidFill>
                <a:latin typeface="+mn-lt"/>
                <a:cs typeface="+mn-cs"/>
              </a:rPr>
              <a:t>del proyecto:</a:t>
            </a:r>
          </a:p>
          <a:p>
            <a:pPr algn="just" eaLnBrk="0" hangingPunct="0">
              <a:tabLst>
                <a:tab pos="914400" algn="l"/>
              </a:tabLst>
              <a:defRPr/>
            </a:pPr>
            <a:endParaRPr lang="es-ES" sz="2800" dirty="0">
              <a:solidFill>
                <a:schemeClr val="tx1"/>
              </a:solidFill>
              <a:latin typeface="+mn-lt"/>
              <a:cs typeface="+mn-cs"/>
            </a:endParaRPr>
          </a:p>
          <a:p>
            <a:pPr algn="just" eaLnBrk="0" hangingPunct="0">
              <a:tabLst>
                <a:tab pos="914400" algn="l"/>
              </a:tabLst>
              <a:defRPr/>
            </a:pPr>
            <a:r>
              <a:rPr lang="es-ES" sz="2800" dirty="0">
                <a:solidFill>
                  <a:schemeClr val="tx1"/>
                </a:solidFill>
                <a:latin typeface="+mn-lt"/>
                <a:cs typeface="+mn-cs"/>
              </a:rPr>
              <a:t>2. </a:t>
            </a:r>
            <a:r>
              <a:rPr lang="es-ES" sz="2800" b="1" dirty="0">
                <a:solidFill>
                  <a:schemeClr val="tx1"/>
                </a:solidFill>
                <a:latin typeface="+mn-lt"/>
                <a:cs typeface="+mn-cs"/>
              </a:rPr>
              <a:t>Grupos de apoyo</a:t>
            </a:r>
            <a:r>
              <a:rPr lang="es-ES" sz="2800" dirty="0">
                <a:solidFill>
                  <a:schemeClr val="tx1"/>
                </a:solidFill>
                <a:latin typeface="+mn-lt"/>
                <a:cs typeface="+mn-cs"/>
              </a:rPr>
              <a:t>: son los </a:t>
            </a:r>
            <a:r>
              <a:rPr lang="es-ES" sz="2800" b="1" dirty="0">
                <a:solidFill>
                  <a:schemeClr val="tx1"/>
                </a:solidFill>
                <a:latin typeface="+mn-lt"/>
                <a:cs typeface="+mn-cs"/>
              </a:rPr>
              <a:t>beneficiarios indirectos </a:t>
            </a:r>
            <a:r>
              <a:rPr lang="es-ES" sz="2800" dirty="0">
                <a:solidFill>
                  <a:schemeClr val="tx1"/>
                </a:solidFill>
                <a:latin typeface="+mn-lt"/>
                <a:cs typeface="+mn-cs"/>
              </a:rPr>
              <a:t>del proyecto y otras instituciones involucradas</a:t>
            </a:r>
          </a:p>
          <a:p>
            <a:pPr algn="just" eaLnBrk="0" hangingPunct="0">
              <a:tabLst>
                <a:tab pos="914400" algn="l"/>
              </a:tabLst>
              <a:defRPr/>
            </a:pPr>
            <a:endParaRPr lang="es-ES" sz="2800" dirty="0">
              <a:solidFill>
                <a:schemeClr val="tx1"/>
              </a:solidFill>
              <a:latin typeface="+mn-lt"/>
              <a:cs typeface="+mn-cs"/>
            </a:endParaRPr>
          </a:p>
          <a:p>
            <a:pPr algn="just" eaLnBrk="0" hangingPunct="0">
              <a:tabLst>
                <a:tab pos="914400" algn="l"/>
              </a:tabLst>
              <a:defRPr/>
            </a:pPr>
            <a:r>
              <a:rPr lang="es-ES" sz="2800" dirty="0">
                <a:solidFill>
                  <a:schemeClr val="tx1"/>
                </a:solidFill>
                <a:latin typeface="+mn-lt"/>
                <a:cs typeface="+mn-cs"/>
              </a:rPr>
              <a:t>3. </a:t>
            </a:r>
            <a:r>
              <a:rPr lang="es-ES" sz="2800" b="1" dirty="0">
                <a:solidFill>
                  <a:schemeClr val="tx1"/>
                </a:solidFill>
                <a:latin typeface="+mn-lt"/>
                <a:cs typeface="+mn-cs"/>
              </a:rPr>
              <a:t>Grupos de oposición</a:t>
            </a:r>
            <a:r>
              <a:rPr lang="es-ES" sz="2800" dirty="0">
                <a:solidFill>
                  <a:schemeClr val="tx1"/>
                </a:solidFill>
                <a:latin typeface="+mn-lt"/>
                <a:cs typeface="+mn-cs"/>
              </a:rPr>
              <a:t>: son aquellas personas o grupos que </a:t>
            </a:r>
            <a:r>
              <a:rPr lang="es-ES" sz="2800" b="1" dirty="0">
                <a:solidFill>
                  <a:schemeClr val="tx1"/>
                </a:solidFill>
                <a:latin typeface="+mn-lt"/>
                <a:cs typeface="+mn-cs"/>
              </a:rPr>
              <a:t>están en contra </a:t>
            </a:r>
            <a:r>
              <a:rPr lang="es-ES" sz="2800" dirty="0">
                <a:solidFill>
                  <a:schemeClr val="tx1"/>
                </a:solidFill>
                <a:latin typeface="+mn-lt"/>
                <a:cs typeface="+mn-cs"/>
              </a:rPr>
              <a:t>de la ejecución del proyecto</a:t>
            </a:r>
          </a:p>
          <a:p>
            <a:pPr algn="just" eaLnBrk="0" hangingPunct="0">
              <a:tabLst>
                <a:tab pos="914400" algn="l"/>
              </a:tabLst>
              <a:defRPr/>
            </a:pPr>
            <a:endParaRPr lang="es-ES" sz="2800" dirty="0">
              <a:solidFill>
                <a:schemeClr val="tx1"/>
              </a:solidFill>
              <a:latin typeface="+mn-lt"/>
              <a:cs typeface="+mn-cs"/>
            </a:endParaRPr>
          </a:p>
          <a:p>
            <a:pPr algn="just" eaLnBrk="0" hangingPunct="0">
              <a:tabLst>
                <a:tab pos="914400" algn="l"/>
              </a:tabLst>
              <a:defRPr/>
            </a:pPr>
            <a:r>
              <a:rPr lang="es-ES" sz="2800" dirty="0">
                <a:solidFill>
                  <a:schemeClr val="tx1"/>
                </a:solidFill>
                <a:latin typeface="+mn-lt"/>
                <a:cs typeface="+mn-cs"/>
              </a:rPr>
              <a:t>4. </a:t>
            </a:r>
            <a:r>
              <a:rPr lang="es-ES" sz="2800" b="1" dirty="0">
                <a:solidFill>
                  <a:schemeClr val="tx1"/>
                </a:solidFill>
                <a:latin typeface="+mn-lt"/>
                <a:cs typeface="+mn-cs"/>
              </a:rPr>
              <a:t>Otros proyectos o acciones en terrenos afectadas </a:t>
            </a:r>
            <a:r>
              <a:rPr lang="es-ES" sz="2800" dirty="0">
                <a:solidFill>
                  <a:schemeClr val="tx1"/>
                </a:solidFill>
                <a:latin typeface="+mn-lt"/>
                <a:cs typeface="+mn-cs"/>
              </a:rPr>
              <a:t>o que </a:t>
            </a:r>
            <a:r>
              <a:rPr lang="es-ES" sz="2800" b="1" dirty="0">
                <a:solidFill>
                  <a:schemeClr val="tx1"/>
                </a:solidFill>
                <a:latin typeface="+mn-lt"/>
                <a:cs typeface="+mn-cs"/>
              </a:rPr>
              <a:t>pueden articularse </a:t>
            </a:r>
            <a:r>
              <a:rPr lang="es-ES" sz="2800" dirty="0">
                <a:solidFill>
                  <a:schemeClr val="tx1"/>
                </a:solidFill>
                <a:latin typeface="+mn-lt"/>
                <a:cs typeface="+mn-cs"/>
              </a:rPr>
              <a:t>con el proyecto que se está formulando</a:t>
            </a:r>
          </a:p>
        </p:txBody>
      </p:sp>
      <p:sp>
        <p:nvSpPr>
          <p:cNvPr id="7171" name="Rectangle 3"/>
          <p:cNvSpPr>
            <a:spLocks noGrp="1" noChangeArrowheads="1"/>
          </p:cNvSpPr>
          <p:nvPr>
            <p:ph type="title"/>
          </p:nvPr>
        </p:nvSpPr>
        <p:spPr>
          <a:xfrm>
            <a:off x="0" y="404814"/>
            <a:ext cx="9144000" cy="769937"/>
          </a:xfrm>
        </p:spPr>
        <p:txBody>
          <a:bodyPr>
            <a:noAutofit/>
          </a:bodyPr>
          <a:lstStyle/>
          <a:p>
            <a:pPr algn="ctr" defTabSz="762000" fontAlgn="auto">
              <a:spcAft>
                <a:spcPts val="0"/>
              </a:spcAft>
              <a:defRPr/>
            </a:pPr>
            <a:r>
              <a:rPr lang="es-ES_tradnl" sz="4400" b="1" dirty="0" smtClean="0">
                <a:effectLst>
                  <a:outerShdw blurRad="38100" dist="38100" dir="2700000" algn="tl">
                    <a:srgbClr val="000000">
                      <a:alpha val="43137"/>
                    </a:srgbClr>
                  </a:outerShdw>
                </a:effectLst>
                <a:cs typeface="Arial" pitchFamily="34" charset="0"/>
              </a:rPr>
              <a:t>Análisis de Involucrados</a:t>
            </a:r>
            <a:endParaRPr lang="es-ES" sz="4400" b="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74639"/>
            <a:ext cx="9144000" cy="769937"/>
          </a:xfrm>
        </p:spPr>
        <p:txBody>
          <a:bodyPr>
            <a:noAutofit/>
          </a:bodyPr>
          <a:lstStyle/>
          <a:p>
            <a:pPr algn="ctr" defTabSz="762000" fontAlgn="auto">
              <a:spcAft>
                <a:spcPts val="0"/>
              </a:spcAft>
              <a:defRPr/>
            </a:pPr>
            <a:r>
              <a:rPr lang="es-ES_tradnl" sz="4400" b="1" dirty="0" smtClean="0">
                <a:effectLst>
                  <a:outerShdw blurRad="38100" dist="38100" dir="2700000" algn="tl">
                    <a:srgbClr val="000000">
                      <a:alpha val="43137"/>
                    </a:srgbClr>
                  </a:outerShdw>
                </a:effectLst>
                <a:cs typeface="Arial" pitchFamily="34" charset="0"/>
              </a:rPr>
              <a:t>Análisis de Problemas</a:t>
            </a:r>
            <a:endParaRPr lang="es-ES" sz="4400" b="1" dirty="0" smtClean="0">
              <a:effectLst>
                <a:outerShdw blurRad="38100" dist="38100" dir="2700000" algn="tl">
                  <a:srgbClr val="000000">
                    <a:alpha val="43137"/>
                  </a:srgbClr>
                </a:outerShdw>
              </a:effectLst>
              <a:cs typeface="Arial" pitchFamily="34" charset="0"/>
            </a:endParaRPr>
          </a:p>
        </p:txBody>
      </p:sp>
      <p:pic>
        <p:nvPicPr>
          <p:cNvPr id="23555" name="Picture 3"/>
          <p:cNvPicPr>
            <a:picLocks noGrp="1" noChangeAspect="1" noChangeArrowheads="1"/>
          </p:cNvPicPr>
          <p:nvPr>
            <p:ph idx="1"/>
          </p:nvPr>
        </p:nvPicPr>
        <p:blipFill>
          <a:blip r:embed="rId2"/>
          <a:srcRect/>
          <a:stretch>
            <a:fillRect/>
          </a:stretch>
        </p:blipFill>
        <p:spPr>
          <a:xfrm>
            <a:off x="1340828" y="1071564"/>
            <a:ext cx="6660173" cy="5476875"/>
          </a:xfrm>
        </p:spPr>
      </p:pic>
    </p:spTree>
  </p:cSld>
  <p:clrMapOvr>
    <a:masterClrMapping/>
  </p:clrMapOvr>
  <p:transition>
    <p:rand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364881" y="1714500"/>
            <a:ext cx="8349762" cy="2769989"/>
          </a:xfrm>
          <a:prstGeom prst="rect">
            <a:avLst/>
          </a:prstGeom>
          <a:noFill/>
          <a:ln w="9525">
            <a:noFill/>
            <a:miter lim="800000"/>
            <a:headEnd/>
            <a:tailEnd/>
          </a:ln>
          <a:effectLst/>
        </p:spPr>
        <p:txBody>
          <a:bodyPr anchor="ctr">
            <a:spAutoFit/>
          </a:bodyPr>
          <a:lstStyle/>
          <a:p>
            <a:pPr algn="just" eaLnBrk="0" hangingPunct="0">
              <a:tabLst>
                <a:tab pos="914400" algn="l"/>
              </a:tabLst>
              <a:defRPr/>
            </a:pPr>
            <a:endParaRPr lang="es-ES" sz="2400" b="1" dirty="0">
              <a:solidFill>
                <a:schemeClr val="tx1"/>
              </a:solidFill>
              <a:effectLst>
                <a:outerShdw blurRad="38100" dist="38100" dir="2700000" algn="tl">
                  <a:srgbClr val="000000">
                    <a:alpha val="43137"/>
                  </a:srgbClr>
                </a:outerShdw>
              </a:effectLst>
              <a:cs typeface="+mn-cs"/>
            </a:endParaRPr>
          </a:p>
          <a:p>
            <a:pPr algn="just" eaLnBrk="0" hangingPunct="0">
              <a:tabLst>
                <a:tab pos="914400" algn="l"/>
              </a:tabLst>
              <a:defRPr/>
            </a:pPr>
            <a:r>
              <a:rPr lang="es-AR" sz="2400" b="1" dirty="0">
                <a:solidFill>
                  <a:schemeClr val="tx1"/>
                </a:solidFill>
                <a:effectLst>
                  <a:outerShdw blurRad="38100" dist="38100" dir="2700000" algn="tl">
                    <a:srgbClr val="000000">
                      <a:alpha val="43137"/>
                    </a:srgbClr>
                  </a:outerShdw>
                </a:effectLst>
                <a:cs typeface="+mn-cs"/>
              </a:rPr>
              <a:t>El Análisis de Problemas consta de dos partes:</a:t>
            </a:r>
          </a:p>
          <a:p>
            <a:pPr algn="just" eaLnBrk="0" hangingPunct="0">
              <a:tabLst>
                <a:tab pos="914400" algn="l"/>
              </a:tabLst>
              <a:defRPr/>
            </a:pPr>
            <a:endParaRPr lang="es-AR" sz="2400" b="1" dirty="0">
              <a:solidFill>
                <a:schemeClr val="tx1"/>
              </a:solidFill>
              <a:effectLst>
                <a:outerShdw blurRad="38100" dist="38100" dir="2700000" algn="tl">
                  <a:srgbClr val="000000">
                    <a:alpha val="43137"/>
                  </a:srgbClr>
                </a:outerShdw>
              </a:effectLst>
              <a:cs typeface="+mn-cs"/>
            </a:endParaRPr>
          </a:p>
          <a:p>
            <a:pPr algn="just" eaLnBrk="0" hangingPunct="0">
              <a:tabLst>
                <a:tab pos="914400" algn="l"/>
              </a:tabLst>
              <a:defRPr/>
            </a:pPr>
            <a:endParaRPr lang="es-ES" b="1" dirty="0">
              <a:solidFill>
                <a:schemeClr val="tx1"/>
              </a:solidFill>
              <a:effectLst>
                <a:outerShdw blurRad="38100" dist="38100" dir="2700000" algn="tl">
                  <a:srgbClr val="000000">
                    <a:alpha val="43137"/>
                  </a:srgbClr>
                </a:outerShdw>
              </a:effectLst>
              <a:cs typeface="+mn-cs"/>
            </a:endParaRPr>
          </a:p>
          <a:p>
            <a:pPr marL="342900" indent="-342900" algn="just" eaLnBrk="0" hangingPunct="0">
              <a:buFont typeface="+mj-lt"/>
              <a:buAutoNum type="arabicPeriod"/>
              <a:tabLst>
                <a:tab pos="914400" algn="l"/>
              </a:tabLst>
              <a:defRPr/>
            </a:pPr>
            <a:r>
              <a:rPr lang="es-AR" sz="2800" b="1" dirty="0">
                <a:solidFill>
                  <a:schemeClr val="tx1"/>
                </a:solidFill>
                <a:effectLst>
                  <a:outerShdw blurRad="38100" dist="38100" dir="2700000" algn="tl">
                    <a:srgbClr val="000000">
                      <a:alpha val="43137"/>
                    </a:srgbClr>
                  </a:outerShdw>
                </a:effectLst>
                <a:cs typeface="+mn-cs"/>
              </a:rPr>
              <a:t> Identificación (o lluvia) de problemas.</a:t>
            </a:r>
          </a:p>
          <a:p>
            <a:pPr marL="342900" indent="-342900" algn="just" eaLnBrk="0" hangingPunct="0">
              <a:buFont typeface="+mj-lt"/>
              <a:buAutoNum type="arabicPeriod"/>
              <a:tabLst>
                <a:tab pos="914400" algn="l"/>
              </a:tabLst>
              <a:defRPr/>
            </a:pPr>
            <a:endParaRPr lang="es-ES" sz="2800" b="1" dirty="0">
              <a:solidFill>
                <a:schemeClr val="tx1"/>
              </a:solidFill>
              <a:effectLst>
                <a:outerShdw blurRad="38100" dist="38100" dir="2700000" algn="tl">
                  <a:srgbClr val="000000">
                    <a:alpha val="43137"/>
                  </a:srgbClr>
                </a:outerShdw>
              </a:effectLst>
              <a:cs typeface="+mn-cs"/>
            </a:endParaRPr>
          </a:p>
          <a:p>
            <a:pPr marL="342900" indent="-342900" algn="just" eaLnBrk="0" hangingPunct="0">
              <a:buFont typeface="+mj-lt"/>
              <a:buAutoNum type="arabicPeriod"/>
              <a:tabLst>
                <a:tab pos="914400" algn="l"/>
              </a:tabLst>
              <a:defRPr/>
            </a:pPr>
            <a:r>
              <a:rPr lang="es-AR" sz="2800" b="1" dirty="0">
                <a:solidFill>
                  <a:schemeClr val="tx1"/>
                </a:solidFill>
                <a:effectLst>
                  <a:outerShdw blurRad="38100" dist="38100" dir="2700000" algn="tl">
                    <a:srgbClr val="000000">
                      <a:alpha val="43137"/>
                    </a:srgbClr>
                  </a:outerShdw>
                </a:effectLst>
                <a:cs typeface="+mn-cs"/>
              </a:rPr>
              <a:t> Confección del árbol de problemas.</a:t>
            </a:r>
            <a:endParaRPr lang="es-AR" b="1" dirty="0">
              <a:solidFill>
                <a:schemeClr val="tx1"/>
              </a:solidFill>
              <a:effectLst>
                <a:outerShdw blurRad="38100" dist="38100" dir="2700000" algn="tl">
                  <a:srgbClr val="000000">
                    <a:alpha val="43137"/>
                  </a:srgbClr>
                </a:outerShdw>
              </a:effectLst>
              <a:cs typeface="+mn-cs"/>
            </a:endParaRPr>
          </a:p>
        </p:txBody>
      </p:sp>
      <p:sp>
        <p:nvSpPr>
          <p:cNvPr id="17411" name="Rectangle 3"/>
          <p:cNvSpPr>
            <a:spLocks noGrp="1" noChangeArrowheads="1"/>
          </p:cNvSpPr>
          <p:nvPr>
            <p:ph type="title"/>
          </p:nvPr>
        </p:nvSpPr>
        <p:spPr>
          <a:xfrm>
            <a:off x="0" y="404814"/>
            <a:ext cx="9144000" cy="769937"/>
          </a:xfrm>
        </p:spPr>
        <p:txBody>
          <a:bodyPr>
            <a:noAutofit/>
          </a:bodyPr>
          <a:lstStyle/>
          <a:p>
            <a:pPr algn="ctr" defTabSz="762000" fontAlgn="auto">
              <a:spcAft>
                <a:spcPts val="0"/>
              </a:spcAft>
              <a:defRPr/>
            </a:pPr>
            <a:r>
              <a:rPr lang="es-ES_tradnl" sz="4400" b="1" dirty="0" smtClean="0">
                <a:effectLst>
                  <a:outerShdw blurRad="38100" dist="38100" dir="2700000" algn="tl">
                    <a:srgbClr val="000000">
                      <a:alpha val="43137"/>
                    </a:srgbClr>
                  </a:outerShdw>
                </a:effectLst>
                <a:cs typeface="Arial" pitchFamily="34" charset="0"/>
              </a:rPr>
              <a:t>Análisis de Problemas</a:t>
            </a:r>
            <a:endParaRPr lang="es-ES" sz="4400" b="1" dirty="0" smtClean="0">
              <a:effectLst>
                <a:outerShdw blurRad="38100" dist="38100" dir="2700000" algn="tl">
                  <a:srgbClr val="000000">
                    <a:alpha val="43137"/>
                  </a:srgbClr>
                </a:outerShdw>
              </a:effectLst>
              <a:cs typeface="Arial"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title"/>
          </p:nvPr>
        </p:nvSpPr>
        <p:spPr>
          <a:xfrm>
            <a:off x="0" y="214313"/>
            <a:ext cx="9144000" cy="785812"/>
          </a:xfrm>
        </p:spPr>
        <p:txBody>
          <a:bodyPr>
            <a:noAutofit/>
          </a:bodyPr>
          <a:lstStyle/>
          <a:p>
            <a:pPr algn="ctr" defTabSz="762000" fontAlgn="auto">
              <a:spcAft>
                <a:spcPts val="0"/>
              </a:spcAft>
              <a:defRPr/>
            </a:pPr>
            <a:r>
              <a:rPr lang="es-ES" sz="4400" b="1" dirty="0" smtClean="0">
                <a:effectLst>
                  <a:outerShdw blurRad="38100" dist="38100" dir="2700000" algn="tl">
                    <a:srgbClr val="000000">
                      <a:alpha val="43137"/>
                    </a:srgbClr>
                  </a:outerShdw>
                </a:effectLst>
                <a:cs typeface="Arial" pitchFamily="34" charset="0"/>
              </a:rPr>
              <a:t>1. Identificación:</a:t>
            </a:r>
          </a:p>
        </p:txBody>
      </p:sp>
      <p:sp>
        <p:nvSpPr>
          <p:cNvPr id="43012" name="Rectangle 4"/>
          <p:cNvSpPr>
            <a:spLocks noChangeArrowheads="1"/>
          </p:cNvSpPr>
          <p:nvPr/>
        </p:nvSpPr>
        <p:spPr bwMode="auto">
          <a:xfrm>
            <a:off x="142876" y="1465267"/>
            <a:ext cx="8858280" cy="2678113"/>
          </a:xfrm>
          <a:prstGeom prst="rect">
            <a:avLst/>
          </a:prstGeom>
          <a:noFill/>
          <a:ln w="9525">
            <a:noFill/>
            <a:miter lim="800000"/>
            <a:headEnd/>
            <a:tailEnd/>
          </a:ln>
          <a:effectLst/>
        </p:spPr>
        <p:txBody>
          <a:bodyPr wrap="square">
            <a:spAutoFit/>
          </a:bodyPr>
          <a:lstStyle/>
          <a:p>
            <a:pPr algn="just" eaLnBrk="0" hangingPunct="0">
              <a:defRPr/>
            </a:pPr>
            <a:endParaRPr lang="es-ES" sz="2400" b="1" dirty="0">
              <a:solidFill>
                <a:schemeClr val="tx1"/>
              </a:solidFill>
              <a:effectLst>
                <a:outerShdw blurRad="38100" dist="38100" dir="2700000" algn="tl">
                  <a:srgbClr val="000000">
                    <a:alpha val="43137"/>
                  </a:srgbClr>
                </a:outerShdw>
              </a:effectLst>
              <a:latin typeface="Verdana" pitchFamily="34" charset="0"/>
              <a:cs typeface="+mn-cs"/>
            </a:endParaRPr>
          </a:p>
          <a:p>
            <a:pPr marL="457200" indent="-457200" algn="just" eaLnBrk="0" hangingPunct="0">
              <a:buFont typeface="+mj-lt"/>
              <a:buAutoNum type="arabicPeriod"/>
              <a:defRPr/>
            </a:pPr>
            <a:r>
              <a:rPr lang="es-ES" sz="2400" b="1" dirty="0">
                <a:solidFill>
                  <a:schemeClr val="tx1"/>
                </a:solidFill>
                <a:effectLst>
                  <a:outerShdw blurRad="38100" dist="38100" dir="2700000" algn="tl">
                    <a:srgbClr val="000000">
                      <a:alpha val="43137"/>
                    </a:srgbClr>
                  </a:outerShdw>
                </a:effectLst>
                <a:latin typeface="Verdana" pitchFamily="34" charset="0"/>
                <a:cs typeface="+mn-cs"/>
              </a:rPr>
              <a:t>Identificar los principales problemas con respecto a la situación en cuestión 	</a:t>
            </a:r>
          </a:p>
          <a:p>
            <a:pPr marL="457200" indent="-457200" algn="just" eaLnBrk="0" hangingPunct="0">
              <a:buFont typeface="+mj-lt"/>
              <a:buAutoNum type="arabicPeriod"/>
              <a:defRPr/>
            </a:pPr>
            <a:endParaRPr lang="es-ES" sz="2400" b="1" dirty="0">
              <a:solidFill>
                <a:schemeClr val="tx1"/>
              </a:solidFill>
              <a:effectLst>
                <a:outerShdw blurRad="38100" dist="38100" dir="2700000" algn="tl">
                  <a:srgbClr val="000000">
                    <a:alpha val="43137"/>
                  </a:srgbClr>
                </a:outerShdw>
              </a:effectLst>
              <a:latin typeface="Verdana" pitchFamily="34" charset="0"/>
              <a:cs typeface="+mn-cs"/>
            </a:endParaRPr>
          </a:p>
          <a:p>
            <a:pPr marL="457200" indent="-457200" algn="just" eaLnBrk="0" hangingPunct="0">
              <a:buFont typeface="+mj-lt"/>
              <a:buAutoNum type="arabicPeriod"/>
              <a:defRPr/>
            </a:pPr>
            <a:r>
              <a:rPr lang="es-ES" sz="2400" b="1" dirty="0">
                <a:solidFill>
                  <a:schemeClr val="tx1"/>
                </a:solidFill>
                <a:effectLst>
                  <a:outerShdw blurRad="38100" dist="38100" dir="2700000" algn="tl">
                    <a:srgbClr val="000000">
                      <a:alpha val="43137"/>
                    </a:srgbClr>
                  </a:outerShdw>
                </a:effectLst>
                <a:latin typeface="Verdana" pitchFamily="34" charset="0"/>
                <a:cs typeface="+mn-cs"/>
              </a:rPr>
              <a:t>Formular el enunciado de cada problema en pocas palabras y en forma concreta 	</a:t>
            </a:r>
          </a:p>
          <a:p>
            <a:pPr marL="457200" indent="-457200" algn="just" eaLnBrk="0" hangingPunct="0">
              <a:defRPr/>
            </a:pPr>
            <a:endParaRPr lang="es-ES" sz="2400" b="1" dirty="0">
              <a:solidFill>
                <a:schemeClr val="tx1"/>
              </a:solidFill>
              <a:effectLst>
                <a:outerShdw blurRad="38100" dist="38100" dir="2700000" algn="tl">
                  <a:srgbClr val="000000">
                    <a:alpha val="43137"/>
                  </a:srgbClr>
                </a:outerShdw>
              </a:effectLst>
              <a:latin typeface="Verdana" pitchFamily="34" charset="0"/>
              <a:cs typeface="+mn-cs"/>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Título"/>
          <p:cNvSpPr>
            <a:spLocks noGrp="1"/>
          </p:cNvSpPr>
          <p:nvPr>
            <p:ph type="title"/>
          </p:nvPr>
        </p:nvSpPr>
        <p:spPr>
          <a:xfrm>
            <a:off x="0" y="285750"/>
            <a:ext cx="9144000" cy="769938"/>
          </a:xfrm>
        </p:spPr>
        <p:txBody>
          <a:bodyPr>
            <a:noAutofit/>
          </a:bodyPr>
          <a:lstStyle/>
          <a:p>
            <a:pPr algn="ctr" defTabSz="762000" fontAlgn="auto">
              <a:spcAft>
                <a:spcPts val="0"/>
              </a:spcAft>
              <a:defRPr/>
            </a:pPr>
            <a:r>
              <a:rPr lang="es-AR" sz="4400" b="1" dirty="0" smtClean="0">
                <a:effectLst>
                  <a:outerShdw blurRad="38100" dist="38100" dir="2700000" algn="tl">
                    <a:srgbClr val="000000">
                      <a:alpha val="43137"/>
                    </a:srgbClr>
                  </a:outerShdw>
                </a:effectLst>
                <a:cs typeface="Arial" pitchFamily="34" charset="0"/>
              </a:rPr>
              <a:t>2. Árbol de problemas</a:t>
            </a:r>
          </a:p>
        </p:txBody>
      </p:sp>
      <p:sp>
        <p:nvSpPr>
          <p:cNvPr id="26627" name="2 Rectángulo"/>
          <p:cNvSpPr>
            <a:spLocks noChangeArrowheads="1"/>
          </p:cNvSpPr>
          <p:nvPr/>
        </p:nvSpPr>
        <p:spPr bwMode="auto">
          <a:xfrm>
            <a:off x="351693" y="1532644"/>
            <a:ext cx="8308731" cy="3539430"/>
          </a:xfrm>
          <a:prstGeom prst="rect">
            <a:avLst/>
          </a:prstGeom>
          <a:noFill/>
          <a:ln w="9525">
            <a:noFill/>
            <a:miter lim="800000"/>
            <a:headEnd/>
            <a:tailEnd/>
          </a:ln>
        </p:spPr>
        <p:txBody>
          <a:bodyPr>
            <a:spAutoFit/>
          </a:bodyPr>
          <a:lstStyle/>
          <a:p>
            <a:pPr marL="514350" indent="-514350" algn="just" eaLnBrk="0" hangingPunct="0">
              <a:buFont typeface="+mj-lt"/>
              <a:buAutoNum type="arabicPeriod"/>
            </a:pPr>
            <a:r>
              <a:rPr lang="es-ES" sz="2800" b="1" dirty="0">
                <a:solidFill>
                  <a:schemeClr val="tx1"/>
                </a:solidFill>
                <a:effectLst>
                  <a:outerShdw blurRad="38100" dist="38100" dir="2700000" algn="tl">
                    <a:srgbClr val="000000">
                      <a:alpha val="43137"/>
                    </a:srgbClr>
                  </a:outerShdw>
                </a:effectLst>
              </a:rPr>
              <a:t>Identificar el problema central</a:t>
            </a:r>
          </a:p>
          <a:p>
            <a:pPr marL="457200" indent="-457200" algn="just" eaLnBrk="0" hangingPunct="0">
              <a:buFont typeface="Calibri" pitchFamily="34" charset="0"/>
              <a:buAutoNum type="arabicPeriod"/>
            </a:pPr>
            <a:endParaRPr lang="es-ES" sz="2800" b="1" dirty="0">
              <a:solidFill>
                <a:schemeClr val="tx1"/>
              </a:solidFill>
              <a:effectLst>
                <a:outerShdw blurRad="38100" dist="38100" dir="2700000" algn="tl">
                  <a:srgbClr val="000000">
                    <a:alpha val="43137"/>
                  </a:srgbClr>
                </a:outerShdw>
              </a:effectLst>
            </a:endParaRPr>
          </a:p>
          <a:p>
            <a:pPr marL="514350" indent="-514350" algn="just" eaLnBrk="0" hangingPunct="0">
              <a:buFont typeface="+mj-lt"/>
              <a:buAutoNum type="arabicPeriod"/>
            </a:pPr>
            <a:r>
              <a:rPr lang="es-ES" sz="2800" b="1" dirty="0">
                <a:solidFill>
                  <a:schemeClr val="tx1"/>
                </a:solidFill>
                <a:effectLst>
                  <a:outerShdw blurRad="38100" dist="38100" dir="2700000" algn="tl">
                    <a:srgbClr val="000000">
                      <a:alpha val="43137"/>
                    </a:srgbClr>
                  </a:outerShdw>
                </a:effectLst>
              </a:rPr>
              <a:t>Elaborar un esquema que muestre las relaciones de causa y efecto en forma de Árbol o red de Problemas </a:t>
            </a:r>
            <a:endParaRPr lang="es-ES" sz="2800" b="1" dirty="0" smtClean="0">
              <a:effectLst>
                <a:outerShdw blurRad="38100" dist="38100" dir="2700000" algn="tl">
                  <a:srgbClr val="000000">
                    <a:alpha val="43137"/>
                  </a:srgbClr>
                </a:outerShdw>
              </a:effectLst>
            </a:endParaRPr>
          </a:p>
          <a:p>
            <a:pPr marL="514350" indent="-514350" algn="just" eaLnBrk="0" hangingPunct="0">
              <a:buFont typeface="+mj-lt"/>
              <a:buAutoNum type="arabicPeriod"/>
            </a:pPr>
            <a:endParaRPr lang="es-ES" sz="2800" b="1" dirty="0" smtClean="0">
              <a:solidFill>
                <a:schemeClr val="tx1"/>
              </a:solidFill>
              <a:effectLst>
                <a:outerShdw blurRad="38100" dist="38100" dir="2700000" algn="tl">
                  <a:srgbClr val="000000">
                    <a:alpha val="43137"/>
                  </a:srgbClr>
                </a:outerShdw>
              </a:effectLst>
            </a:endParaRPr>
          </a:p>
          <a:p>
            <a:pPr marL="514350" indent="-514350" algn="just" eaLnBrk="0" hangingPunct="0">
              <a:buFont typeface="+mj-lt"/>
              <a:buAutoNum type="arabicPeriod"/>
            </a:pPr>
            <a:r>
              <a:rPr lang="es-ES" sz="2800" b="1" dirty="0" smtClean="0">
                <a:solidFill>
                  <a:schemeClr val="tx1"/>
                </a:solidFill>
                <a:effectLst>
                  <a:outerShdw blurRad="38100" dist="38100" dir="2700000" algn="tl">
                    <a:srgbClr val="000000">
                      <a:alpha val="43137"/>
                    </a:srgbClr>
                  </a:outerShdw>
                </a:effectLst>
              </a:rPr>
              <a:t>Revisar </a:t>
            </a:r>
            <a:r>
              <a:rPr lang="es-ES" sz="2800" b="1" dirty="0">
                <a:solidFill>
                  <a:schemeClr val="tx1"/>
                </a:solidFill>
                <a:effectLst>
                  <a:outerShdw blurRad="38100" dist="38100" dir="2700000" algn="tl">
                    <a:srgbClr val="000000">
                      <a:alpha val="43137"/>
                    </a:srgbClr>
                  </a:outerShdw>
                </a:effectLst>
              </a:rPr>
              <a:t>el esquema completo y verificar su lógica e integridad</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4" descr="problembaum"/>
          <p:cNvPicPr>
            <a:picLocks noGrp="1" noChangeAspect="1" noChangeArrowheads="1"/>
          </p:cNvPicPr>
          <p:nvPr>
            <p:ph/>
          </p:nvPr>
        </p:nvPicPr>
        <p:blipFill>
          <a:blip r:embed="rId2"/>
          <a:srcRect/>
          <a:stretch>
            <a:fillRect/>
          </a:stretch>
        </p:blipFill>
        <p:spPr>
          <a:xfrm>
            <a:off x="785786" y="500042"/>
            <a:ext cx="7605346" cy="6176962"/>
          </a:xfrm>
        </p:spPr>
      </p:pic>
      <p:sp>
        <p:nvSpPr>
          <p:cNvPr id="3" name="1 Título"/>
          <p:cNvSpPr txBox="1">
            <a:spLocks/>
          </p:cNvSpPr>
          <p:nvPr/>
        </p:nvSpPr>
        <p:spPr>
          <a:xfrm>
            <a:off x="0" y="-55563"/>
            <a:ext cx="9144000" cy="769938"/>
          </a:xfrm>
          <a:prstGeom prst="rect">
            <a:avLst/>
          </a:prstGeom>
        </p:spPr>
        <p:txBody>
          <a:bodyPr lIns="45720" rIns="45720" anchor="ctr"/>
          <a:lstStyle/>
          <a:p>
            <a:pPr marL="420624" indent="-384048" algn="ctr" defTabSz="762000" fontAlgn="auto">
              <a:spcBef>
                <a:spcPct val="20000"/>
              </a:spcBef>
              <a:spcAft>
                <a:spcPts val="0"/>
              </a:spcAft>
              <a:buClr>
                <a:schemeClr val="accent1"/>
              </a:buClr>
              <a:buSzPct val="80000"/>
              <a:defRPr/>
            </a:pPr>
            <a:r>
              <a:rPr lang="es-AR" b="1" dirty="0">
                <a:solidFill>
                  <a:schemeClr val="tx1"/>
                </a:solidFill>
                <a:effectLst>
                  <a:outerShdw blurRad="38100" dist="38100" dir="2700000" algn="tl">
                    <a:srgbClr val="000000">
                      <a:alpha val="43137"/>
                    </a:srgbClr>
                  </a:outerShdw>
                </a:effectLst>
                <a:latin typeface="+mn-lt"/>
              </a:rPr>
              <a:t>Ejemplo:</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a:xfrm>
            <a:off x="0" y="15875"/>
            <a:ext cx="9144000" cy="769938"/>
          </a:xfrm>
          <a:prstGeom prst="rect">
            <a:avLst/>
          </a:prstGeom>
        </p:spPr>
        <p:txBody>
          <a:bodyPr lIns="45720" rIns="45720" anchor="ctr"/>
          <a:lstStyle/>
          <a:p>
            <a:pPr marL="420624" indent="-384048" algn="ctr" defTabSz="762000" fontAlgn="auto">
              <a:spcBef>
                <a:spcPct val="20000"/>
              </a:spcBef>
              <a:spcAft>
                <a:spcPts val="0"/>
              </a:spcAft>
              <a:buClr>
                <a:schemeClr val="accent1"/>
              </a:buClr>
              <a:buSzPct val="80000"/>
              <a:defRPr/>
            </a:pPr>
            <a:r>
              <a:rPr lang="es-AR" b="1" dirty="0">
                <a:solidFill>
                  <a:schemeClr val="tx1"/>
                </a:solidFill>
                <a:effectLst>
                  <a:outerShdw blurRad="38100" dist="38100" dir="2700000" algn="tl">
                    <a:srgbClr val="000000">
                      <a:alpha val="43137"/>
                    </a:srgbClr>
                  </a:outerShdw>
                </a:effectLst>
                <a:latin typeface="+mn-lt"/>
              </a:rPr>
              <a:t>Resultado de un taller de ML</a:t>
            </a:r>
          </a:p>
        </p:txBody>
      </p:sp>
      <p:grpSp>
        <p:nvGrpSpPr>
          <p:cNvPr id="2" name="8 Grupo"/>
          <p:cNvGrpSpPr>
            <a:grpSpLocks/>
          </p:cNvGrpSpPr>
          <p:nvPr/>
        </p:nvGrpSpPr>
        <p:grpSpPr bwMode="auto">
          <a:xfrm>
            <a:off x="549520" y="714375"/>
            <a:ext cx="8198826" cy="6072188"/>
            <a:chOff x="0" y="642918"/>
            <a:chExt cx="10369234" cy="7759092"/>
          </a:xfrm>
        </p:grpSpPr>
        <p:pic>
          <p:nvPicPr>
            <p:cNvPr id="28676" name="4 Imagen" descr="IMG_0910.JPG"/>
            <p:cNvPicPr>
              <a:picLocks noChangeAspect="1"/>
            </p:cNvPicPr>
            <p:nvPr/>
          </p:nvPicPr>
          <p:blipFill>
            <a:blip r:embed="rId2" cstate="print"/>
            <a:srcRect/>
            <a:stretch>
              <a:fillRect/>
            </a:stretch>
          </p:blipFill>
          <p:spPr bwMode="auto">
            <a:xfrm>
              <a:off x="5167314" y="4500570"/>
              <a:ext cx="5201920" cy="3901440"/>
            </a:xfrm>
            <a:prstGeom prst="rect">
              <a:avLst/>
            </a:prstGeom>
            <a:noFill/>
            <a:ln w="9525">
              <a:noFill/>
              <a:miter lim="800000"/>
              <a:headEnd/>
              <a:tailEnd/>
            </a:ln>
          </p:spPr>
        </p:pic>
        <p:pic>
          <p:nvPicPr>
            <p:cNvPr id="28677" name="5 Imagen" descr="IMG_0911.JPG"/>
            <p:cNvPicPr>
              <a:picLocks noChangeAspect="1"/>
            </p:cNvPicPr>
            <p:nvPr/>
          </p:nvPicPr>
          <p:blipFill>
            <a:blip r:embed="rId3" cstate="print"/>
            <a:srcRect/>
            <a:stretch>
              <a:fillRect/>
            </a:stretch>
          </p:blipFill>
          <p:spPr bwMode="auto">
            <a:xfrm>
              <a:off x="5167314" y="642918"/>
              <a:ext cx="5201920" cy="3901440"/>
            </a:xfrm>
            <a:prstGeom prst="rect">
              <a:avLst/>
            </a:prstGeom>
            <a:noFill/>
            <a:ln w="9525">
              <a:noFill/>
              <a:miter lim="800000"/>
              <a:headEnd/>
              <a:tailEnd/>
            </a:ln>
          </p:spPr>
        </p:pic>
        <p:pic>
          <p:nvPicPr>
            <p:cNvPr id="28678" name="6 Imagen" descr="IMG_0912.JPG"/>
            <p:cNvPicPr>
              <a:picLocks noChangeAspect="1"/>
            </p:cNvPicPr>
            <p:nvPr/>
          </p:nvPicPr>
          <p:blipFill>
            <a:blip r:embed="rId4" cstate="print"/>
            <a:srcRect/>
            <a:stretch>
              <a:fillRect/>
            </a:stretch>
          </p:blipFill>
          <p:spPr bwMode="auto">
            <a:xfrm>
              <a:off x="0" y="4500570"/>
              <a:ext cx="5201920" cy="3901440"/>
            </a:xfrm>
            <a:prstGeom prst="rect">
              <a:avLst/>
            </a:prstGeom>
            <a:noFill/>
            <a:ln w="9525">
              <a:noFill/>
              <a:miter lim="800000"/>
              <a:headEnd/>
              <a:tailEnd/>
            </a:ln>
          </p:spPr>
        </p:pic>
        <p:pic>
          <p:nvPicPr>
            <p:cNvPr id="28679" name="7 Imagen" descr="IMG_0913.JPG"/>
            <p:cNvPicPr>
              <a:picLocks noChangeAspect="1"/>
            </p:cNvPicPr>
            <p:nvPr/>
          </p:nvPicPr>
          <p:blipFill>
            <a:blip r:embed="rId5" cstate="print"/>
            <a:srcRect/>
            <a:stretch>
              <a:fillRect/>
            </a:stretch>
          </p:blipFill>
          <p:spPr bwMode="auto">
            <a:xfrm>
              <a:off x="0" y="642918"/>
              <a:ext cx="5201920" cy="3901440"/>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Análisis de Objetivos</a:t>
            </a:r>
            <a:endParaRPr lang="es-ES" sz="4400" b="1" dirty="0" smtClean="0">
              <a:effectLst>
                <a:outerShdw blurRad="38100" dist="38100" dir="2700000" algn="tl">
                  <a:srgbClr val="000000">
                    <a:alpha val="43137"/>
                  </a:srgbClr>
                </a:outerShdw>
              </a:effectLst>
              <a:latin typeface="+mn-lt"/>
              <a:ea typeface="+mn-ea"/>
              <a:cs typeface="Arial" pitchFamily="34" charset="0"/>
            </a:endParaRPr>
          </a:p>
        </p:txBody>
      </p:sp>
      <p:pic>
        <p:nvPicPr>
          <p:cNvPr id="29699" name="Picture 6" descr="07"/>
          <p:cNvPicPr>
            <a:picLocks noGrp="1" noChangeAspect="1" noChangeArrowheads="1"/>
          </p:cNvPicPr>
          <p:nvPr>
            <p:ph sz="half" idx="1"/>
          </p:nvPr>
        </p:nvPicPr>
        <p:blipFill>
          <a:blip r:embed="rId2"/>
          <a:srcRect/>
          <a:stretch>
            <a:fillRect/>
          </a:stretch>
        </p:blipFill>
        <p:spPr>
          <a:xfrm>
            <a:off x="1509347" y="3571876"/>
            <a:ext cx="6030058" cy="2500313"/>
          </a:xfrm>
        </p:spPr>
      </p:pic>
      <p:sp>
        <p:nvSpPr>
          <p:cNvPr id="29700" name="Rectangle 4"/>
          <p:cNvSpPr>
            <a:spLocks noChangeArrowheads="1"/>
          </p:cNvSpPr>
          <p:nvPr/>
        </p:nvSpPr>
        <p:spPr bwMode="auto">
          <a:xfrm>
            <a:off x="326782" y="1214439"/>
            <a:ext cx="8459665" cy="1938337"/>
          </a:xfrm>
          <a:prstGeom prst="rect">
            <a:avLst/>
          </a:prstGeom>
          <a:noFill/>
          <a:ln w="9525">
            <a:noFill/>
            <a:miter lim="800000"/>
            <a:headEnd/>
            <a:tailEnd/>
          </a:ln>
        </p:spPr>
        <p:txBody>
          <a:bodyPr anchor="ctr">
            <a:spAutoFit/>
          </a:bodyPr>
          <a:lstStyle/>
          <a:p>
            <a:pPr algn="just" eaLnBrk="0" hangingPunct="0">
              <a:buFontTx/>
              <a:buChar char="•"/>
              <a:tabLst>
                <a:tab pos="685800" algn="l"/>
              </a:tabLst>
            </a:pPr>
            <a:r>
              <a:rPr lang="es-AR" sz="2400" dirty="0">
                <a:solidFill>
                  <a:schemeClr val="tx1"/>
                </a:solidFill>
              </a:rPr>
              <a:t> Analiza situaciones futuras que serán logradas al resolver problemas identificados.</a:t>
            </a:r>
          </a:p>
          <a:p>
            <a:pPr algn="just" eaLnBrk="0" hangingPunct="0">
              <a:tabLst>
                <a:tab pos="685800" algn="l"/>
              </a:tabLst>
            </a:pPr>
            <a:endParaRPr lang="es-AR" sz="2400" dirty="0">
              <a:solidFill>
                <a:schemeClr val="tx1"/>
              </a:solidFill>
            </a:endParaRPr>
          </a:p>
          <a:p>
            <a:pPr algn="just" eaLnBrk="0" hangingPunct="0">
              <a:buFontTx/>
              <a:buChar char="•"/>
              <a:tabLst>
                <a:tab pos="685800" algn="l"/>
              </a:tabLst>
            </a:pPr>
            <a:r>
              <a:rPr lang="es-AR" sz="2400" dirty="0">
                <a:solidFill>
                  <a:schemeClr val="tx1"/>
                </a:solidFill>
              </a:rPr>
              <a:t> Confección del árbol de objetivos: ordena los objetivos en una relación de medios - fines</a:t>
            </a:r>
          </a:p>
        </p:txBody>
      </p:sp>
    </p:spTree>
  </p:cSld>
  <p:clrMapOvr>
    <a:masterClrMapping/>
  </p:clrMapOvr>
  <p:transition>
    <p:random/>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42876"/>
            <a:ext cx="9144000" cy="714375"/>
          </a:xfrm>
        </p:spPr>
        <p:txBody>
          <a:bodyPr>
            <a:noAutofit/>
          </a:bodyPr>
          <a:lstStyle/>
          <a:p>
            <a:pPr marL="420624" indent="-384048" algn="ctr" defTabSz="762000" fontAlgn="auto">
              <a:spcBef>
                <a:spcPct val="20000"/>
              </a:spcBef>
              <a:spcAft>
                <a:spcPts val="0"/>
              </a:spcAft>
              <a:buClr>
                <a:schemeClr val="accent1"/>
              </a:buClr>
              <a:buSzPct val="80000"/>
              <a:defRPr/>
            </a:pPr>
            <a:r>
              <a:rPr lang="es-ES" sz="3600" b="1" dirty="0" smtClean="0">
                <a:effectLst>
                  <a:outerShdw blurRad="38100" dist="38100" dir="2700000" algn="tl">
                    <a:srgbClr val="000000">
                      <a:alpha val="43137"/>
                    </a:srgbClr>
                  </a:outerShdw>
                </a:effectLst>
                <a:latin typeface="+mn-lt"/>
                <a:ea typeface="+mn-ea"/>
                <a:cs typeface="Arial" pitchFamily="34" charset="0"/>
              </a:rPr>
              <a:t>Árbol de objetivos, algunos consejos prácticos:</a:t>
            </a:r>
          </a:p>
        </p:txBody>
      </p:sp>
      <p:sp>
        <p:nvSpPr>
          <p:cNvPr id="22531" name="Rectangle 3"/>
          <p:cNvSpPr>
            <a:spLocks noChangeArrowheads="1"/>
          </p:cNvSpPr>
          <p:nvPr/>
        </p:nvSpPr>
        <p:spPr bwMode="auto">
          <a:xfrm>
            <a:off x="285720" y="1071546"/>
            <a:ext cx="8459665" cy="5264150"/>
          </a:xfrm>
          <a:prstGeom prst="rect">
            <a:avLst/>
          </a:prstGeom>
          <a:noFill/>
          <a:ln w="9525">
            <a:noFill/>
            <a:miter lim="800000"/>
            <a:headEnd/>
            <a:tailEnd/>
          </a:ln>
        </p:spPr>
        <p:txBody>
          <a:bodyPr anchor="ctr">
            <a:spAutoFit/>
          </a:bodyPr>
          <a:lstStyle/>
          <a:p>
            <a:pPr marL="457200" indent="-457200" algn="just" eaLnBrk="0" hangingPunct="0">
              <a:buFont typeface="Arial" pitchFamily="34" charset="0"/>
              <a:buAutoNum type="arabicPeriod"/>
              <a:tabLst>
                <a:tab pos="685800" algn="l"/>
              </a:tabLst>
              <a:defRPr/>
            </a:pPr>
            <a:r>
              <a:rPr lang="es-ES" sz="2800" b="1" dirty="0">
                <a:solidFill>
                  <a:schemeClr val="tx1"/>
                </a:solidFill>
                <a:effectLst>
                  <a:outerShdw blurRad="38100" dist="38100" dir="2700000" algn="tl">
                    <a:srgbClr val="000000">
                      <a:alpha val="43137"/>
                    </a:srgbClr>
                  </a:outerShdw>
                </a:effectLst>
                <a:latin typeface="+mn-lt"/>
                <a:cs typeface="+mn-cs"/>
              </a:rPr>
              <a:t>Formular todas las condiciones negativas del </a:t>
            </a:r>
            <a:r>
              <a:rPr lang="es-ES" sz="2800" b="1" dirty="0" smtClean="0">
                <a:solidFill>
                  <a:schemeClr val="tx1"/>
                </a:solidFill>
                <a:effectLst>
                  <a:outerShdw blurRad="38100" dist="38100" dir="2700000" algn="tl">
                    <a:srgbClr val="000000">
                      <a:alpha val="43137"/>
                    </a:srgbClr>
                  </a:outerShdw>
                </a:effectLst>
                <a:latin typeface="+mn-lt"/>
                <a:cs typeface="+mn-cs"/>
              </a:rPr>
              <a:t>Árbol </a:t>
            </a:r>
            <a:r>
              <a:rPr lang="es-ES" sz="2800" b="1" dirty="0">
                <a:solidFill>
                  <a:schemeClr val="tx1"/>
                </a:solidFill>
                <a:effectLst>
                  <a:outerShdw blurRad="38100" dist="38100" dir="2700000" algn="tl">
                    <a:srgbClr val="000000">
                      <a:alpha val="43137"/>
                    </a:srgbClr>
                  </a:outerShdw>
                </a:effectLst>
                <a:latin typeface="+mn-lt"/>
                <a:cs typeface="+mn-cs"/>
              </a:rPr>
              <a:t>de Problemas en forma de condiciones  positivas que son deseadas y realizables en la práctica</a:t>
            </a:r>
          </a:p>
          <a:p>
            <a:pPr marL="457200" indent="-457200" algn="just" eaLnBrk="0" hangingPunct="0">
              <a:buFont typeface="Arial" pitchFamily="34" charset="0"/>
              <a:buAutoNum type="arabicPeriod"/>
              <a:tabLst>
                <a:tab pos="685800" algn="l"/>
              </a:tabLst>
              <a:defRPr/>
            </a:pPr>
            <a:r>
              <a:rPr lang="es-ES" sz="2800" b="1" dirty="0">
                <a:solidFill>
                  <a:schemeClr val="tx1"/>
                </a:solidFill>
                <a:effectLst>
                  <a:outerShdw blurRad="38100" dist="38100" dir="2700000" algn="tl">
                    <a:srgbClr val="000000">
                      <a:alpha val="43137"/>
                    </a:srgbClr>
                  </a:outerShdw>
                </a:effectLst>
                <a:latin typeface="+mn-lt"/>
                <a:cs typeface="+mn-cs"/>
              </a:rPr>
              <a:t>Examinar las relaciones "medios - fines” establecidas para garantizar la lógica e integridad del esquema</a:t>
            </a:r>
          </a:p>
          <a:p>
            <a:pPr marL="457200" indent="-457200" algn="just" eaLnBrk="0" hangingPunct="0">
              <a:buFont typeface="Arial" pitchFamily="34" charset="0"/>
              <a:buAutoNum type="arabicPeriod"/>
              <a:tabLst>
                <a:tab pos="685800" algn="l"/>
              </a:tabLst>
              <a:defRPr/>
            </a:pPr>
            <a:r>
              <a:rPr lang="es-ES" sz="2800" b="1" dirty="0">
                <a:solidFill>
                  <a:schemeClr val="tx1"/>
                </a:solidFill>
                <a:effectLst>
                  <a:outerShdw blurRad="38100" dist="38100" dir="2700000" algn="tl">
                    <a:srgbClr val="000000">
                      <a:alpha val="43137"/>
                    </a:srgbClr>
                  </a:outerShdw>
                </a:effectLst>
                <a:latin typeface="+mn-lt"/>
                <a:cs typeface="+mn-cs"/>
              </a:rPr>
              <a:t>Si fuera necesario hay que: modificar los enunciados existentes; Añadir nuevos enunciados en el contexto de las relaciones "medios - fines" ; </a:t>
            </a:r>
          </a:p>
          <a:p>
            <a:pPr marL="457200" indent="-457200" algn="just" eaLnBrk="0" hangingPunct="0">
              <a:buFont typeface="Arial" pitchFamily="34" charset="0"/>
              <a:buAutoNum type="arabicPeriod"/>
              <a:tabLst>
                <a:tab pos="685800" algn="l"/>
              </a:tabLst>
              <a:defRPr/>
            </a:pPr>
            <a:r>
              <a:rPr lang="es-ES" sz="2800" b="1" dirty="0">
                <a:solidFill>
                  <a:schemeClr val="tx1"/>
                </a:solidFill>
                <a:effectLst>
                  <a:outerShdw blurRad="38100" dist="38100" dir="2700000" algn="tl">
                    <a:srgbClr val="000000">
                      <a:alpha val="43137"/>
                    </a:srgbClr>
                  </a:outerShdw>
                </a:effectLst>
                <a:latin typeface="+mn-lt"/>
                <a:cs typeface="+mn-cs"/>
              </a:rPr>
              <a:t>Eliminar Objetivos que no sean efectivos, innecesarios o inalcanzables	</a:t>
            </a:r>
          </a:p>
          <a:p>
            <a:pPr marL="457200" indent="-457200" algn="just" eaLnBrk="0" hangingPunct="0">
              <a:buFont typeface="Arial" pitchFamily="34" charset="0"/>
              <a:buAutoNum type="arabicPeriod"/>
              <a:tabLst>
                <a:tab pos="685800" algn="l"/>
              </a:tabLst>
              <a:defRPr/>
            </a:pPr>
            <a:r>
              <a:rPr lang="es-ES" sz="2800" b="1" dirty="0">
                <a:solidFill>
                  <a:schemeClr val="tx1"/>
                </a:solidFill>
                <a:effectLst>
                  <a:outerShdw blurRad="38100" dist="38100" dir="2700000" algn="tl">
                    <a:srgbClr val="000000">
                      <a:alpha val="43137"/>
                    </a:srgbClr>
                  </a:outerShdw>
                </a:effectLst>
                <a:latin typeface="+mn-lt"/>
                <a:cs typeface="+mn-cs"/>
              </a:rPr>
              <a:t>Identificar el objetivo principal y ponerle el nombre al Proyecto.</a:t>
            </a:r>
            <a:endParaRPr lang="es-AR" sz="2800" b="1" dirty="0">
              <a:solidFill>
                <a:schemeClr val="tx1"/>
              </a:solidFill>
              <a:effectLst>
                <a:outerShdw blurRad="38100" dist="38100" dir="2700000" algn="tl">
                  <a:srgbClr val="000000">
                    <a:alpha val="43137"/>
                  </a:srgbClr>
                </a:outerShdw>
              </a:effectLst>
              <a:latin typeface="+mn-lt"/>
              <a:cs typeface="+mn-cs"/>
            </a:endParaRPr>
          </a:p>
        </p:txBody>
      </p:sp>
    </p:spTree>
  </p:cSld>
  <p:clrMapOvr>
    <a:masterClrMapping/>
  </p:clrMapOvr>
  <p:transition>
    <p:rand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objetivos"/>
          <p:cNvPicPr>
            <a:picLocks noGrp="1" noChangeAspect="1" noChangeArrowheads="1"/>
          </p:cNvPicPr>
          <p:nvPr>
            <p:ph/>
          </p:nvPr>
        </p:nvPicPr>
        <p:blipFill>
          <a:blip r:embed="rId2"/>
          <a:srcRect/>
          <a:stretch>
            <a:fillRect/>
          </a:stretch>
        </p:blipFill>
        <p:spPr>
          <a:xfrm>
            <a:off x="747347" y="609623"/>
            <a:ext cx="7517423" cy="6105525"/>
          </a:xfrm>
        </p:spPr>
      </p:pic>
      <p:sp>
        <p:nvSpPr>
          <p:cNvPr id="3" name="1 Título"/>
          <p:cNvSpPr txBox="1">
            <a:spLocks/>
          </p:cNvSpPr>
          <p:nvPr/>
        </p:nvSpPr>
        <p:spPr>
          <a:xfrm>
            <a:off x="0" y="-71462"/>
            <a:ext cx="9144000" cy="769938"/>
          </a:xfrm>
          <a:prstGeom prst="rect">
            <a:avLst/>
          </a:prstGeom>
        </p:spPr>
        <p:txBody>
          <a:bodyPr lIns="45720" rIns="45720" anchor="ctr"/>
          <a:lstStyle/>
          <a:p>
            <a:pPr marL="420624" indent="-384048" algn="ctr" defTabSz="762000" fontAlgn="auto">
              <a:spcBef>
                <a:spcPct val="20000"/>
              </a:spcBef>
              <a:spcAft>
                <a:spcPts val="0"/>
              </a:spcAft>
              <a:buClr>
                <a:schemeClr val="accent1"/>
              </a:buClr>
              <a:buSzPct val="80000"/>
              <a:defRPr/>
            </a:pPr>
            <a:r>
              <a:rPr lang="es-AR" b="1" dirty="0">
                <a:solidFill>
                  <a:schemeClr val="tx1"/>
                </a:solidFill>
                <a:effectLst>
                  <a:outerShdw blurRad="38100" dist="38100" dir="2700000" algn="tl">
                    <a:srgbClr val="000000">
                      <a:alpha val="43137"/>
                    </a:srgbClr>
                  </a:outerShdw>
                </a:effectLst>
                <a:latin typeface="+mn-lt"/>
              </a:rPr>
              <a:t>Ejemplo:</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1081110" y="357166"/>
            <a:ext cx="6705600" cy="1785950"/>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1071586" y="2562227"/>
            <a:ext cx="6858000" cy="1509715"/>
          </a:xfrm>
          <a:prstGeom prst="rect">
            <a:avLst/>
          </a:prstGeom>
          <a:noFill/>
          <a:ln w="9525">
            <a:noFill/>
            <a:miter lim="800000"/>
            <a:headEnd/>
            <a:tailEnd/>
          </a:ln>
          <a:effectLst/>
        </p:spPr>
      </p:pic>
      <p:pic>
        <p:nvPicPr>
          <p:cNvPr id="4100" name="Picture 4"/>
          <p:cNvPicPr>
            <a:picLocks noChangeAspect="1" noChangeArrowheads="1"/>
          </p:cNvPicPr>
          <p:nvPr/>
        </p:nvPicPr>
        <p:blipFill>
          <a:blip r:embed="rId4"/>
          <a:srcRect/>
          <a:stretch>
            <a:fillRect/>
          </a:stretch>
        </p:blipFill>
        <p:spPr bwMode="auto">
          <a:xfrm>
            <a:off x="1142976" y="4714884"/>
            <a:ext cx="6667500" cy="92869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142852"/>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Análisis de Alternativas</a:t>
            </a:r>
            <a:endParaRPr lang="es-ES" sz="4400" b="1" dirty="0" smtClean="0">
              <a:effectLst>
                <a:outerShdw blurRad="38100" dist="38100" dir="2700000" algn="tl">
                  <a:srgbClr val="000000">
                    <a:alpha val="43137"/>
                  </a:srgbClr>
                </a:outerShdw>
              </a:effectLst>
              <a:latin typeface="+mn-lt"/>
              <a:ea typeface="+mn-ea"/>
              <a:cs typeface="Arial" pitchFamily="34" charset="0"/>
            </a:endParaRPr>
          </a:p>
        </p:txBody>
      </p:sp>
      <p:pic>
        <p:nvPicPr>
          <p:cNvPr id="32771" name="Picture 3"/>
          <p:cNvPicPr>
            <a:picLocks noGrp="1" noChangeAspect="1" noChangeArrowheads="1"/>
          </p:cNvPicPr>
          <p:nvPr>
            <p:ph idx="1"/>
          </p:nvPr>
        </p:nvPicPr>
        <p:blipFill>
          <a:blip r:embed="rId2"/>
          <a:srcRect/>
          <a:stretch>
            <a:fillRect/>
          </a:stretch>
        </p:blipFill>
        <p:spPr>
          <a:xfrm>
            <a:off x="857224" y="3214686"/>
            <a:ext cx="7297615" cy="3513137"/>
          </a:xfrm>
        </p:spPr>
      </p:pic>
      <p:sp>
        <p:nvSpPr>
          <p:cNvPr id="32772" name="Rectangle 4"/>
          <p:cNvSpPr>
            <a:spLocks noChangeArrowheads="1"/>
          </p:cNvSpPr>
          <p:nvPr/>
        </p:nvSpPr>
        <p:spPr bwMode="auto">
          <a:xfrm>
            <a:off x="364541" y="989942"/>
            <a:ext cx="8422301" cy="1938992"/>
          </a:xfrm>
          <a:prstGeom prst="rect">
            <a:avLst/>
          </a:prstGeom>
          <a:noFill/>
          <a:ln w="9525">
            <a:noFill/>
            <a:miter lim="800000"/>
            <a:headEnd/>
            <a:tailEnd/>
          </a:ln>
        </p:spPr>
        <p:txBody>
          <a:bodyPr wrap="square" anchor="ctr">
            <a:spAutoFit/>
          </a:bodyPr>
          <a:lstStyle/>
          <a:p>
            <a:pPr algn="just" eaLnBrk="0" hangingPunct="0">
              <a:tabLst>
                <a:tab pos="685800" algn="l"/>
              </a:tabLst>
            </a:pPr>
            <a:r>
              <a:rPr lang="es-AR" sz="2000" b="1" dirty="0">
                <a:solidFill>
                  <a:schemeClr val="tx1"/>
                </a:solidFill>
                <a:effectLst>
                  <a:outerShdw blurRad="38100" dist="38100" dir="2700000" algn="tl">
                    <a:srgbClr val="000000">
                      <a:alpha val="43137"/>
                    </a:srgbClr>
                  </a:outerShdw>
                </a:effectLst>
              </a:rPr>
              <a:t>En el análisis de Alternativas se realizan una serie de acciones:</a:t>
            </a:r>
          </a:p>
          <a:p>
            <a:pPr algn="just" eaLnBrk="0" hangingPunct="0">
              <a:tabLst>
                <a:tab pos="685800" algn="l"/>
              </a:tabLst>
            </a:pPr>
            <a:endParaRPr lang="es-ES" sz="2000" b="1" dirty="0">
              <a:solidFill>
                <a:schemeClr val="tx1"/>
              </a:solidFill>
              <a:effectLst>
                <a:outerShdw blurRad="38100" dist="38100" dir="2700000" algn="tl">
                  <a:srgbClr val="000000">
                    <a:alpha val="43137"/>
                  </a:srgbClr>
                </a:outerShdw>
              </a:effectLst>
            </a:endParaRPr>
          </a:p>
          <a:p>
            <a:pPr algn="just" eaLnBrk="0" hangingPunct="0">
              <a:buFontTx/>
              <a:buChar char="•"/>
              <a:tabLst>
                <a:tab pos="685800" algn="l"/>
              </a:tabLst>
            </a:pPr>
            <a:r>
              <a:rPr lang="es-AR" sz="2000" b="1" dirty="0">
                <a:solidFill>
                  <a:schemeClr val="tx1"/>
                </a:solidFill>
                <a:effectLst>
                  <a:outerShdw blurRad="38100" dist="38100" dir="2700000" algn="tl">
                    <a:srgbClr val="000000">
                      <a:alpha val="43137"/>
                    </a:srgbClr>
                  </a:outerShdw>
                </a:effectLst>
              </a:rPr>
              <a:t>Identifica y selecciona conjuntos de objetivos que pueden ser componentes de la estrategia del proyecto </a:t>
            </a:r>
            <a:endParaRPr lang="es-ES" sz="2000" b="1" dirty="0">
              <a:solidFill>
                <a:schemeClr val="tx1"/>
              </a:solidFill>
              <a:effectLst>
                <a:outerShdw blurRad="38100" dist="38100" dir="2700000" algn="tl">
                  <a:srgbClr val="000000">
                    <a:alpha val="43137"/>
                  </a:srgbClr>
                </a:outerShdw>
              </a:effectLst>
            </a:endParaRPr>
          </a:p>
          <a:p>
            <a:pPr algn="just" eaLnBrk="0" hangingPunct="0">
              <a:buFontTx/>
              <a:buChar char="•"/>
              <a:tabLst>
                <a:tab pos="685800" algn="l"/>
              </a:tabLst>
            </a:pPr>
            <a:r>
              <a:rPr lang="es-AR" sz="2000" b="1" dirty="0">
                <a:solidFill>
                  <a:schemeClr val="tx1"/>
                </a:solidFill>
                <a:effectLst>
                  <a:outerShdw blurRad="38100" dist="38100" dir="2700000" algn="tl">
                    <a:srgbClr val="000000">
                      <a:alpha val="43137"/>
                    </a:srgbClr>
                  </a:outerShdw>
                </a:effectLst>
              </a:rPr>
              <a:t> Si se identifican más de una estrategia para alcanzar los objetivos, se completa una “Matriz de Análisis Alternativos”</a:t>
            </a:r>
          </a:p>
        </p:txBody>
      </p:sp>
    </p:spTree>
  </p:cSld>
  <p:clrMapOvr>
    <a:masterClrMapping/>
  </p:clrMapOvr>
  <p:transition>
    <p:random/>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71439"/>
            <a:ext cx="9144000" cy="796925"/>
          </a:xfrm>
        </p:spPr>
        <p:txBody>
          <a:bodyPr>
            <a:noAutofit/>
          </a:bodyPr>
          <a:lstStyle/>
          <a:p>
            <a:pPr marL="420624" indent="-384048" algn="ctr" defTabSz="762000" fontAlgn="auto">
              <a:spcBef>
                <a:spcPct val="20000"/>
              </a:spcBef>
              <a:spcAft>
                <a:spcPts val="0"/>
              </a:spcAft>
              <a:buClr>
                <a:schemeClr val="accent1"/>
              </a:buClr>
              <a:buSzPct val="80000"/>
              <a:defRPr/>
            </a:pPr>
            <a:r>
              <a:rPr lang="es-AR" b="1" dirty="0" smtClean="0">
                <a:effectLst>
                  <a:outerShdw blurRad="38100" dist="38100" dir="2700000" algn="tl">
                    <a:srgbClr val="000000">
                      <a:alpha val="43137"/>
                    </a:srgbClr>
                  </a:outerShdw>
                </a:effectLst>
                <a:latin typeface="+mn-lt"/>
                <a:ea typeface="+mn-ea"/>
                <a:cs typeface="Arial" pitchFamily="34" charset="0"/>
              </a:rPr>
              <a:t>Elabora</a:t>
            </a:r>
            <a:r>
              <a:rPr lang="es-AR" sz="4400" b="1" dirty="0" smtClean="0">
                <a:effectLst>
                  <a:outerShdw blurRad="38100" dist="38100" dir="2700000" algn="tl">
                    <a:srgbClr val="000000">
                      <a:alpha val="43137"/>
                    </a:srgbClr>
                  </a:outerShdw>
                </a:effectLst>
                <a:latin typeface="+mn-lt"/>
                <a:ea typeface="+mn-ea"/>
                <a:cs typeface="Arial" pitchFamily="34" charset="0"/>
              </a:rPr>
              <a:t>ción del marco lógico</a:t>
            </a:r>
          </a:p>
        </p:txBody>
      </p:sp>
      <p:sp>
        <p:nvSpPr>
          <p:cNvPr id="33795" name="2 Marcador de contenido"/>
          <p:cNvSpPr>
            <a:spLocks noGrp="1"/>
          </p:cNvSpPr>
          <p:nvPr>
            <p:ph idx="1"/>
          </p:nvPr>
        </p:nvSpPr>
        <p:spPr>
          <a:xfrm>
            <a:off x="219808" y="1285876"/>
            <a:ext cx="8567034" cy="4857768"/>
          </a:xfrm>
        </p:spPr>
        <p:txBody>
          <a:bodyPr>
            <a:normAutofit fontScale="92500" lnSpcReduction="20000"/>
          </a:bodyPr>
          <a:lstStyle/>
          <a:p>
            <a:pPr algn="just"/>
            <a:r>
              <a:rPr lang="es-AR" sz="3200" b="1" dirty="0" smtClean="0">
                <a:effectLst>
                  <a:outerShdw blurRad="38100" dist="38100" dir="2700000" algn="tl">
                    <a:srgbClr val="000000">
                      <a:alpha val="43137"/>
                    </a:srgbClr>
                  </a:outerShdw>
                </a:effectLst>
              </a:rPr>
              <a:t>El objetivo central del árbol de objetivos se transformará en el objetivo general de nuestro proyecto (propósito como se verá más adelante)</a:t>
            </a:r>
          </a:p>
          <a:p>
            <a:pPr algn="just"/>
            <a:endParaRPr lang="es-AR" sz="3200" b="1" dirty="0" smtClean="0">
              <a:effectLst>
                <a:outerShdw blurRad="38100" dist="38100" dir="2700000" algn="tl">
                  <a:srgbClr val="000000">
                    <a:alpha val="43137"/>
                  </a:srgbClr>
                </a:outerShdw>
              </a:effectLst>
            </a:endParaRPr>
          </a:p>
          <a:p>
            <a:pPr algn="just"/>
            <a:r>
              <a:rPr lang="es-AR" sz="3200" b="1" dirty="0" smtClean="0">
                <a:effectLst>
                  <a:outerShdw blurRad="38100" dist="38100" dir="2700000" algn="tl">
                    <a:srgbClr val="000000">
                      <a:alpha val="43137"/>
                    </a:srgbClr>
                  </a:outerShdw>
                </a:effectLst>
              </a:rPr>
              <a:t>Los objetivos que están por debajo del objetivo central se transformarán en los objetivos específicos (componentes como se verá más adelante)</a:t>
            </a:r>
          </a:p>
          <a:p>
            <a:pPr algn="just"/>
            <a:endParaRPr lang="es-AR" sz="3200" b="1" dirty="0" smtClean="0">
              <a:effectLst>
                <a:outerShdw blurRad="38100" dist="38100" dir="2700000" algn="tl">
                  <a:srgbClr val="000000">
                    <a:alpha val="43137"/>
                  </a:srgbClr>
                </a:outerShdw>
              </a:effectLst>
            </a:endParaRPr>
          </a:p>
          <a:p>
            <a:pPr algn="just"/>
            <a:r>
              <a:rPr lang="es-AR" sz="3200" b="1" dirty="0" smtClean="0">
                <a:effectLst>
                  <a:outerShdw blurRad="38100" dist="38100" dir="2700000" algn="tl">
                    <a:srgbClr val="000000">
                      <a:alpha val="43137"/>
                    </a:srgbClr>
                  </a:outerShdw>
                </a:effectLst>
              </a:rPr>
              <a:t>Los objetivos que están por encima del objetivo central se transformarán en el objetivo último del proyecto (fin como se verá más adelante)</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3"/>
          <p:cNvSpPr>
            <a:spLocks noGrp="1" noChangeArrowheads="1"/>
          </p:cNvSpPr>
          <p:nvPr>
            <p:ph type="title"/>
          </p:nvPr>
        </p:nvSpPr>
        <p:spPr>
          <a:xfrm>
            <a:off x="0" y="26035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Lectura del Marco Lógico</a:t>
            </a:r>
            <a:endParaRPr lang="es-ES" sz="4400" b="1" dirty="0" smtClean="0">
              <a:effectLst>
                <a:outerShdw blurRad="38100" dist="38100" dir="2700000" algn="tl">
                  <a:srgbClr val="000000">
                    <a:alpha val="43137"/>
                  </a:srgbClr>
                </a:outerShdw>
              </a:effectLst>
              <a:latin typeface="+mn-lt"/>
              <a:ea typeface="+mn-ea"/>
              <a:cs typeface="Arial" pitchFamily="34" charset="0"/>
            </a:endParaRPr>
          </a:p>
        </p:txBody>
      </p:sp>
      <p:grpSp>
        <p:nvGrpSpPr>
          <p:cNvPr id="2" name="42 Grupo"/>
          <p:cNvGrpSpPr>
            <a:grpSpLocks/>
          </p:cNvGrpSpPr>
          <p:nvPr/>
        </p:nvGrpSpPr>
        <p:grpSpPr bwMode="auto">
          <a:xfrm>
            <a:off x="395654" y="942976"/>
            <a:ext cx="8606204" cy="5222875"/>
            <a:chOff x="428625" y="942978"/>
            <a:chExt cx="9323388" cy="5222872"/>
          </a:xfrm>
        </p:grpSpPr>
        <p:sp>
          <p:nvSpPr>
            <p:cNvPr id="34820" name="Rectangle 54"/>
            <p:cNvSpPr>
              <a:spLocks noChangeArrowheads="1"/>
            </p:cNvSpPr>
            <p:nvPr/>
          </p:nvSpPr>
          <p:spPr bwMode="auto">
            <a:xfrm>
              <a:off x="1193802" y="2063750"/>
              <a:ext cx="2109788" cy="850900"/>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META</a:t>
              </a:r>
            </a:p>
            <a:p>
              <a:pPr algn="ctr" eaLnBrk="0" hangingPunct="0"/>
              <a:endParaRPr lang="es-AR" sz="1400" b="1">
                <a:solidFill>
                  <a:schemeClr val="tx1"/>
                </a:solidFill>
                <a:latin typeface="Verdana" pitchFamily="34" charset="0"/>
                <a:cs typeface="Times New Roman" pitchFamily="18" charset="0"/>
              </a:endParaRPr>
            </a:p>
            <a:p>
              <a:pPr algn="ctr" eaLnBrk="0" hangingPunct="0"/>
              <a:endParaRPr lang="es-AR" sz="1400" b="1">
                <a:solidFill>
                  <a:schemeClr val="tx1"/>
                </a:solidFill>
                <a:latin typeface="Verdana" pitchFamily="34" charset="0"/>
                <a:cs typeface="Times New Roman" pitchFamily="18" charset="0"/>
              </a:endParaRPr>
            </a:p>
            <a:p>
              <a:pPr algn="ctr" eaLnBrk="0" hangingPunct="0"/>
              <a:endParaRPr lang="es-ES" sz="800">
                <a:solidFill>
                  <a:schemeClr val="tx1"/>
                </a:solidFill>
                <a:latin typeface="Verdana" pitchFamily="34" charset="0"/>
                <a:cs typeface="Times New Roman" pitchFamily="18" charset="0"/>
              </a:endParaRPr>
            </a:p>
          </p:txBody>
        </p:sp>
        <p:sp>
          <p:nvSpPr>
            <p:cNvPr id="34821" name="Rectangle 212"/>
            <p:cNvSpPr>
              <a:spLocks noChangeArrowheads="1"/>
            </p:cNvSpPr>
            <p:nvPr/>
          </p:nvSpPr>
          <p:spPr bwMode="auto">
            <a:xfrm>
              <a:off x="1209677" y="4306888"/>
              <a:ext cx="2109788" cy="850900"/>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PRODUCTOS</a:t>
              </a:r>
              <a:br>
                <a:rPr lang="es-AR" sz="1400" b="1">
                  <a:solidFill>
                    <a:schemeClr val="tx1"/>
                  </a:solidFill>
                  <a:latin typeface="Verdana" pitchFamily="34" charset="0"/>
                  <a:cs typeface="Times New Roman" pitchFamily="18" charset="0"/>
                </a:rPr>
              </a:br>
              <a:r>
                <a:rPr lang="es-AR" sz="1400" b="1">
                  <a:solidFill>
                    <a:schemeClr val="tx1"/>
                  </a:solidFill>
                  <a:latin typeface="Verdana" pitchFamily="34" charset="0"/>
                  <a:cs typeface="Times New Roman" pitchFamily="18" charset="0"/>
                </a:rPr>
                <a:t>(o Componentes)</a:t>
              </a:r>
              <a:endParaRPr lang="es-ES" sz="800">
                <a:solidFill>
                  <a:schemeClr val="tx1"/>
                </a:solidFill>
                <a:latin typeface="Verdana" pitchFamily="34" charset="0"/>
                <a:cs typeface="Times New Roman" pitchFamily="18" charset="0"/>
              </a:endParaRPr>
            </a:p>
          </p:txBody>
        </p:sp>
        <p:sp>
          <p:nvSpPr>
            <p:cNvPr id="34822" name="AutoShape 17"/>
            <p:cNvSpPr>
              <a:spLocks noChangeArrowheads="1"/>
            </p:cNvSpPr>
            <p:nvPr/>
          </p:nvSpPr>
          <p:spPr bwMode="auto">
            <a:xfrm rot="10800000">
              <a:off x="2584450" y="2535242"/>
              <a:ext cx="4953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pPr algn="ctr" eaLnBrk="0" hangingPunct="0"/>
              <a:endParaRPr lang="es-AR">
                <a:solidFill>
                  <a:schemeClr val="tx1"/>
                </a:solidFill>
              </a:endParaRPr>
            </a:p>
          </p:txBody>
        </p:sp>
        <p:sp>
          <p:nvSpPr>
            <p:cNvPr id="34823" name="AutoShape 16"/>
            <p:cNvSpPr>
              <a:spLocks noChangeArrowheads="1"/>
            </p:cNvSpPr>
            <p:nvPr/>
          </p:nvSpPr>
          <p:spPr bwMode="auto">
            <a:xfrm rot="10800000">
              <a:off x="2584450" y="3686179"/>
              <a:ext cx="4953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pPr algn="ctr" eaLnBrk="0" hangingPunct="0"/>
              <a:endParaRPr lang="es-AR">
                <a:solidFill>
                  <a:schemeClr val="tx1"/>
                </a:solidFill>
              </a:endParaRPr>
            </a:p>
          </p:txBody>
        </p:sp>
        <p:sp>
          <p:nvSpPr>
            <p:cNvPr id="34824" name="AutoShape 15"/>
            <p:cNvSpPr>
              <a:spLocks noChangeArrowheads="1"/>
            </p:cNvSpPr>
            <p:nvPr/>
          </p:nvSpPr>
          <p:spPr bwMode="auto">
            <a:xfrm rot="10800000">
              <a:off x="2584450" y="4838704"/>
              <a:ext cx="495300" cy="822325"/>
            </a:xfrm>
            <a:prstGeom prst="downArrow">
              <a:avLst>
                <a:gd name="adj1" fmla="val 50000"/>
                <a:gd name="adj2" fmla="val 44965"/>
              </a:avLst>
            </a:prstGeom>
            <a:solidFill>
              <a:srgbClr val="000000"/>
            </a:solidFill>
            <a:ln w="9525">
              <a:solidFill>
                <a:srgbClr val="000000"/>
              </a:solidFill>
              <a:miter lim="800000"/>
              <a:headEnd/>
              <a:tailEnd/>
            </a:ln>
          </p:spPr>
          <p:txBody>
            <a:bodyPr/>
            <a:lstStyle/>
            <a:p>
              <a:pPr algn="ctr" eaLnBrk="0" hangingPunct="0"/>
              <a:endParaRPr lang="es-AR">
                <a:solidFill>
                  <a:schemeClr val="tx1"/>
                </a:solidFill>
              </a:endParaRPr>
            </a:p>
          </p:txBody>
        </p:sp>
        <p:sp>
          <p:nvSpPr>
            <p:cNvPr id="34825" name="Line 18"/>
            <p:cNvSpPr>
              <a:spLocks noChangeShapeType="1"/>
            </p:cNvSpPr>
            <p:nvPr/>
          </p:nvSpPr>
          <p:spPr bwMode="auto">
            <a:xfrm>
              <a:off x="3236915" y="5661025"/>
              <a:ext cx="5305425" cy="0"/>
            </a:xfrm>
            <a:prstGeom prst="line">
              <a:avLst/>
            </a:prstGeom>
            <a:noFill/>
            <a:ln w="76200">
              <a:solidFill>
                <a:srgbClr val="000000"/>
              </a:solidFill>
              <a:round/>
              <a:headEnd/>
              <a:tailEnd type="triangle" w="med" len="med"/>
            </a:ln>
          </p:spPr>
          <p:txBody>
            <a:bodyPr/>
            <a:lstStyle/>
            <a:p>
              <a:endParaRPr lang="es-ES_tradnl"/>
            </a:p>
          </p:txBody>
        </p:sp>
        <p:sp>
          <p:nvSpPr>
            <p:cNvPr id="34826" name="Line 19"/>
            <p:cNvSpPr>
              <a:spLocks noChangeShapeType="1"/>
            </p:cNvSpPr>
            <p:nvPr/>
          </p:nvSpPr>
          <p:spPr bwMode="auto">
            <a:xfrm flipH="1" flipV="1">
              <a:off x="3001963" y="4868863"/>
              <a:ext cx="5540375" cy="792162"/>
            </a:xfrm>
            <a:prstGeom prst="line">
              <a:avLst/>
            </a:prstGeom>
            <a:noFill/>
            <a:ln w="76200">
              <a:solidFill>
                <a:srgbClr val="000000"/>
              </a:solidFill>
              <a:round/>
              <a:headEnd/>
              <a:tailEnd type="triangle" w="med" len="med"/>
            </a:ln>
          </p:spPr>
          <p:txBody>
            <a:bodyPr/>
            <a:lstStyle/>
            <a:p>
              <a:endParaRPr lang="es-ES_tradnl"/>
            </a:p>
          </p:txBody>
        </p:sp>
        <p:sp>
          <p:nvSpPr>
            <p:cNvPr id="34827" name="Line 20"/>
            <p:cNvSpPr>
              <a:spLocks noChangeShapeType="1"/>
            </p:cNvSpPr>
            <p:nvPr/>
          </p:nvSpPr>
          <p:spPr bwMode="auto">
            <a:xfrm flipV="1">
              <a:off x="3236915" y="4508500"/>
              <a:ext cx="5305425" cy="0"/>
            </a:xfrm>
            <a:prstGeom prst="line">
              <a:avLst/>
            </a:prstGeom>
            <a:noFill/>
            <a:ln w="76200">
              <a:solidFill>
                <a:srgbClr val="000000"/>
              </a:solidFill>
              <a:round/>
              <a:headEnd/>
              <a:tailEnd type="triangle" w="med" len="med"/>
            </a:ln>
          </p:spPr>
          <p:txBody>
            <a:bodyPr/>
            <a:lstStyle/>
            <a:p>
              <a:endParaRPr lang="es-ES_tradnl"/>
            </a:p>
          </p:txBody>
        </p:sp>
        <p:sp>
          <p:nvSpPr>
            <p:cNvPr id="34828" name="Line 21"/>
            <p:cNvSpPr>
              <a:spLocks noChangeShapeType="1"/>
            </p:cNvSpPr>
            <p:nvPr/>
          </p:nvSpPr>
          <p:spPr bwMode="auto">
            <a:xfrm flipH="1" flipV="1">
              <a:off x="2925766" y="3573467"/>
              <a:ext cx="5616575" cy="935037"/>
            </a:xfrm>
            <a:prstGeom prst="line">
              <a:avLst/>
            </a:prstGeom>
            <a:noFill/>
            <a:ln w="76200">
              <a:solidFill>
                <a:srgbClr val="000000"/>
              </a:solidFill>
              <a:round/>
              <a:headEnd/>
              <a:tailEnd type="triangle" w="med" len="med"/>
            </a:ln>
          </p:spPr>
          <p:txBody>
            <a:bodyPr/>
            <a:lstStyle/>
            <a:p>
              <a:endParaRPr lang="es-ES_tradnl"/>
            </a:p>
          </p:txBody>
        </p:sp>
        <p:sp>
          <p:nvSpPr>
            <p:cNvPr id="34829" name="Line 22"/>
            <p:cNvSpPr>
              <a:spLocks noChangeShapeType="1"/>
            </p:cNvSpPr>
            <p:nvPr/>
          </p:nvSpPr>
          <p:spPr bwMode="auto">
            <a:xfrm>
              <a:off x="3236915" y="3357563"/>
              <a:ext cx="5383212" cy="0"/>
            </a:xfrm>
            <a:prstGeom prst="line">
              <a:avLst/>
            </a:prstGeom>
            <a:noFill/>
            <a:ln w="76200">
              <a:solidFill>
                <a:srgbClr val="000000"/>
              </a:solidFill>
              <a:round/>
              <a:headEnd/>
              <a:tailEnd type="triangle" w="med" len="med"/>
            </a:ln>
          </p:spPr>
          <p:txBody>
            <a:bodyPr/>
            <a:lstStyle/>
            <a:p>
              <a:endParaRPr lang="es-ES_tradnl"/>
            </a:p>
          </p:txBody>
        </p:sp>
        <p:sp>
          <p:nvSpPr>
            <p:cNvPr id="34830" name="Line 23"/>
            <p:cNvSpPr>
              <a:spLocks noChangeShapeType="1"/>
            </p:cNvSpPr>
            <p:nvPr/>
          </p:nvSpPr>
          <p:spPr bwMode="auto">
            <a:xfrm flipH="1" flipV="1">
              <a:off x="2925763" y="2420942"/>
              <a:ext cx="5694362" cy="936625"/>
            </a:xfrm>
            <a:prstGeom prst="line">
              <a:avLst/>
            </a:prstGeom>
            <a:noFill/>
            <a:ln w="76200">
              <a:solidFill>
                <a:srgbClr val="000000"/>
              </a:solidFill>
              <a:round/>
              <a:headEnd/>
              <a:tailEnd type="triangle" w="med" len="med"/>
            </a:ln>
          </p:spPr>
          <p:txBody>
            <a:bodyPr/>
            <a:lstStyle/>
            <a:p>
              <a:endParaRPr lang="es-ES_tradnl"/>
            </a:p>
          </p:txBody>
        </p:sp>
        <p:sp>
          <p:nvSpPr>
            <p:cNvPr id="34831" name="Rectangle 29"/>
            <p:cNvSpPr>
              <a:spLocks noChangeArrowheads="1"/>
            </p:cNvSpPr>
            <p:nvPr/>
          </p:nvSpPr>
          <p:spPr bwMode="auto">
            <a:xfrm>
              <a:off x="2068224" y="942978"/>
              <a:ext cx="200125" cy="369332"/>
            </a:xfrm>
            <a:prstGeom prst="rect">
              <a:avLst/>
            </a:prstGeom>
            <a:noFill/>
            <a:ln w="9525">
              <a:noFill/>
              <a:miter lim="800000"/>
              <a:headEnd/>
              <a:tailEnd/>
            </a:ln>
          </p:spPr>
          <p:txBody>
            <a:bodyPr wrap="none">
              <a:spAutoFit/>
            </a:bodyPr>
            <a:lstStyle/>
            <a:p>
              <a:pPr algn="ctr" eaLnBrk="0" hangingPunct="0"/>
              <a:endParaRPr lang="es-AR">
                <a:solidFill>
                  <a:schemeClr val="tx1"/>
                </a:solidFill>
              </a:endParaRPr>
            </a:p>
          </p:txBody>
        </p:sp>
        <p:sp>
          <p:nvSpPr>
            <p:cNvPr id="34832" name="Rectangle 72"/>
            <p:cNvSpPr>
              <a:spLocks noChangeArrowheads="1"/>
            </p:cNvSpPr>
            <p:nvPr/>
          </p:nvSpPr>
          <p:spPr bwMode="auto">
            <a:xfrm>
              <a:off x="7526340" y="5224463"/>
              <a:ext cx="2108200"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3" name="Rectangle 70"/>
            <p:cNvSpPr>
              <a:spLocks noChangeArrowheads="1"/>
            </p:cNvSpPr>
            <p:nvPr/>
          </p:nvSpPr>
          <p:spPr bwMode="auto">
            <a:xfrm>
              <a:off x="3303588" y="5224463"/>
              <a:ext cx="2111376"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4" name="Rectangle 69"/>
            <p:cNvSpPr>
              <a:spLocks noChangeArrowheads="1"/>
            </p:cNvSpPr>
            <p:nvPr/>
          </p:nvSpPr>
          <p:spPr bwMode="auto">
            <a:xfrm>
              <a:off x="1193802" y="5314950"/>
              <a:ext cx="2109788" cy="850900"/>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INSUMOS</a:t>
              </a:r>
              <a:br>
                <a:rPr lang="es-AR" sz="1400" b="1">
                  <a:solidFill>
                    <a:schemeClr val="tx1"/>
                  </a:solidFill>
                  <a:latin typeface="Verdana" pitchFamily="34" charset="0"/>
                  <a:cs typeface="Times New Roman" pitchFamily="18" charset="0"/>
                </a:rPr>
              </a:br>
              <a:endParaRPr lang="es-AR" sz="1400" b="1">
                <a:solidFill>
                  <a:schemeClr val="tx1"/>
                </a:solidFill>
                <a:latin typeface="Verdana" pitchFamily="34" charset="0"/>
                <a:cs typeface="Times New Roman" pitchFamily="18" charset="0"/>
              </a:endParaRPr>
            </a:p>
            <a:p>
              <a:pPr algn="ctr" eaLnBrk="0" hangingPunct="0"/>
              <a:r>
                <a:rPr lang="es-AR" sz="1400" b="1">
                  <a:solidFill>
                    <a:schemeClr val="tx1"/>
                  </a:solidFill>
                  <a:latin typeface="Verdana" pitchFamily="34" charset="0"/>
                  <a:cs typeface="Times New Roman" pitchFamily="18" charset="0"/>
                </a:rPr>
                <a:t>(o Actividades)</a:t>
              </a:r>
            </a:p>
            <a:p>
              <a:pPr algn="ctr" eaLnBrk="0" hangingPunct="0"/>
              <a:endParaRPr lang="es-AR" sz="1400" b="1">
                <a:solidFill>
                  <a:schemeClr val="tx1"/>
                </a:solidFill>
                <a:latin typeface="Verdana" pitchFamily="34" charset="0"/>
                <a:cs typeface="Times New Roman" pitchFamily="18" charset="0"/>
              </a:endParaRPr>
            </a:p>
            <a:p>
              <a:pPr algn="ctr" eaLnBrk="0" hangingPunct="0"/>
              <a:endParaRPr lang="es-AR" sz="1400" b="1">
                <a:solidFill>
                  <a:schemeClr val="tx1"/>
                </a:solidFill>
                <a:latin typeface="Verdana" pitchFamily="34" charset="0"/>
                <a:cs typeface="Times New Roman" pitchFamily="18" charset="0"/>
              </a:endParaRPr>
            </a:p>
            <a:p>
              <a:pPr algn="ctr" eaLnBrk="0" hangingPunct="0"/>
              <a:endParaRPr lang="es-ES" sz="800">
                <a:solidFill>
                  <a:schemeClr val="tx1"/>
                </a:solidFill>
                <a:latin typeface="Verdana" pitchFamily="34" charset="0"/>
                <a:cs typeface="Times New Roman" pitchFamily="18" charset="0"/>
              </a:endParaRPr>
            </a:p>
          </p:txBody>
        </p:sp>
        <p:sp>
          <p:nvSpPr>
            <p:cNvPr id="34835" name="Rectangle 67"/>
            <p:cNvSpPr>
              <a:spLocks noChangeArrowheads="1"/>
            </p:cNvSpPr>
            <p:nvPr/>
          </p:nvSpPr>
          <p:spPr bwMode="auto">
            <a:xfrm>
              <a:off x="7526340" y="4191004"/>
              <a:ext cx="2108200" cy="1033463"/>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6" name="Rectangle 65"/>
            <p:cNvSpPr>
              <a:spLocks noChangeArrowheads="1"/>
            </p:cNvSpPr>
            <p:nvPr/>
          </p:nvSpPr>
          <p:spPr bwMode="auto">
            <a:xfrm>
              <a:off x="3303588" y="4191004"/>
              <a:ext cx="2111376" cy="1033463"/>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7" name="Rectangle 62"/>
            <p:cNvSpPr>
              <a:spLocks noChangeArrowheads="1"/>
            </p:cNvSpPr>
            <p:nvPr/>
          </p:nvSpPr>
          <p:spPr bwMode="auto">
            <a:xfrm>
              <a:off x="7526340" y="2914650"/>
              <a:ext cx="2108200" cy="127635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8" name="Rectangle 60"/>
            <p:cNvSpPr>
              <a:spLocks noChangeArrowheads="1"/>
            </p:cNvSpPr>
            <p:nvPr/>
          </p:nvSpPr>
          <p:spPr bwMode="auto">
            <a:xfrm>
              <a:off x="3303588" y="2914650"/>
              <a:ext cx="2111376" cy="127635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39" name="Rectangle 57"/>
            <p:cNvSpPr>
              <a:spLocks noChangeArrowheads="1"/>
            </p:cNvSpPr>
            <p:nvPr/>
          </p:nvSpPr>
          <p:spPr bwMode="auto">
            <a:xfrm>
              <a:off x="7526340" y="2063750"/>
              <a:ext cx="2108200"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40" name="Rectangle 56"/>
            <p:cNvSpPr>
              <a:spLocks noChangeArrowheads="1"/>
            </p:cNvSpPr>
            <p:nvPr/>
          </p:nvSpPr>
          <p:spPr bwMode="auto">
            <a:xfrm>
              <a:off x="5414963" y="2063750"/>
              <a:ext cx="2111376"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41" name="Rectangle 55"/>
            <p:cNvSpPr>
              <a:spLocks noChangeArrowheads="1"/>
            </p:cNvSpPr>
            <p:nvPr/>
          </p:nvSpPr>
          <p:spPr bwMode="auto">
            <a:xfrm>
              <a:off x="3303588" y="2063750"/>
              <a:ext cx="2111376"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latin typeface="Verdana" pitchFamily="34" charset="0"/>
              </a:endParaRPr>
            </a:p>
          </p:txBody>
        </p:sp>
        <p:sp>
          <p:nvSpPr>
            <p:cNvPr id="34842" name="Rectangle 53"/>
            <p:cNvSpPr>
              <a:spLocks noChangeArrowheads="1"/>
            </p:cNvSpPr>
            <p:nvPr/>
          </p:nvSpPr>
          <p:spPr bwMode="auto">
            <a:xfrm rot="-5400000">
              <a:off x="-1524793" y="3437733"/>
              <a:ext cx="4608512" cy="701675"/>
            </a:xfrm>
            <a:prstGeom prst="rect">
              <a:avLst/>
            </a:prstGeom>
            <a:noFill/>
            <a:ln w="9525">
              <a:noFill/>
              <a:miter lim="800000"/>
              <a:headEnd/>
              <a:tailEnd/>
            </a:ln>
          </p:spPr>
          <p:txBody>
            <a:bodyPr/>
            <a:lstStyle/>
            <a:p>
              <a:pPr algn="ctr" eaLnBrk="0" hangingPunct="0"/>
              <a:r>
                <a:rPr lang="es-AR" sz="3600" b="1">
                  <a:solidFill>
                    <a:schemeClr val="tx1"/>
                  </a:solidFill>
                  <a:latin typeface="Verdana" pitchFamily="34" charset="0"/>
                  <a:cs typeface="Times New Roman" pitchFamily="18" charset="0"/>
                </a:rPr>
                <a:t>Causa / Efecto</a:t>
              </a:r>
              <a:endParaRPr lang="es-AR" sz="2400" b="1">
                <a:solidFill>
                  <a:schemeClr val="tx1"/>
                </a:solidFill>
                <a:latin typeface="Verdana" pitchFamily="34" charset="0"/>
              </a:endParaRPr>
            </a:p>
          </p:txBody>
        </p:sp>
        <p:sp>
          <p:nvSpPr>
            <p:cNvPr id="34843" name="Rectangle 52"/>
            <p:cNvSpPr>
              <a:spLocks noChangeArrowheads="1"/>
            </p:cNvSpPr>
            <p:nvPr/>
          </p:nvSpPr>
          <p:spPr bwMode="auto">
            <a:xfrm>
              <a:off x="7370763" y="1484316"/>
              <a:ext cx="2381250" cy="579437"/>
            </a:xfrm>
            <a:prstGeom prst="rect">
              <a:avLst/>
            </a:prstGeom>
            <a:noFill/>
            <a:ln w="9525">
              <a:noFill/>
              <a:miter lim="800000"/>
              <a:headEnd/>
              <a:tailEnd/>
            </a:ln>
          </p:spPr>
          <p:txBody>
            <a:bodyPr/>
            <a:lstStyle/>
            <a:p>
              <a:pPr algn="ctr" eaLnBrk="0" hangingPunct="0"/>
              <a:r>
                <a:rPr lang="es-AR" sz="1200" b="1">
                  <a:solidFill>
                    <a:schemeClr val="tx1"/>
                  </a:solidFill>
                  <a:latin typeface="Verdana" pitchFamily="34" charset="0"/>
                  <a:cs typeface="Times New Roman" pitchFamily="18" charset="0"/>
                </a:rPr>
                <a:t>SUPUESTOS/ RIESGOS CRITICOS</a:t>
              </a:r>
              <a:endParaRPr lang="es-AR" sz="1200">
                <a:solidFill>
                  <a:schemeClr val="tx1"/>
                </a:solidFill>
                <a:latin typeface="Verdana" pitchFamily="34" charset="0"/>
              </a:endParaRPr>
            </a:p>
          </p:txBody>
        </p:sp>
        <p:sp>
          <p:nvSpPr>
            <p:cNvPr id="34844" name="Rectangle 51"/>
            <p:cNvSpPr>
              <a:spLocks noChangeArrowheads="1"/>
            </p:cNvSpPr>
            <p:nvPr/>
          </p:nvSpPr>
          <p:spPr bwMode="auto">
            <a:xfrm>
              <a:off x="5414963" y="1484316"/>
              <a:ext cx="2111376" cy="579437"/>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MEDIOS DE</a:t>
              </a:r>
              <a:br>
                <a:rPr lang="es-AR" sz="1400" b="1">
                  <a:solidFill>
                    <a:schemeClr val="tx1"/>
                  </a:solidFill>
                  <a:latin typeface="Verdana" pitchFamily="34" charset="0"/>
                  <a:cs typeface="Times New Roman" pitchFamily="18" charset="0"/>
                </a:rPr>
              </a:br>
              <a:r>
                <a:rPr lang="es-AR" sz="1400" b="1">
                  <a:solidFill>
                    <a:schemeClr val="tx1"/>
                  </a:solidFill>
                  <a:latin typeface="Verdana" pitchFamily="34" charset="0"/>
                  <a:cs typeface="Times New Roman" pitchFamily="18" charset="0"/>
                </a:rPr>
                <a:t>VERIFICACIÓN</a:t>
              </a:r>
              <a:endParaRPr lang="es-AR" sz="1400">
                <a:solidFill>
                  <a:schemeClr val="tx1"/>
                </a:solidFill>
                <a:latin typeface="Verdana" pitchFamily="34" charset="0"/>
              </a:endParaRPr>
            </a:p>
          </p:txBody>
        </p:sp>
        <p:sp>
          <p:nvSpPr>
            <p:cNvPr id="34845" name="Rectangle 50"/>
            <p:cNvSpPr>
              <a:spLocks noChangeArrowheads="1"/>
            </p:cNvSpPr>
            <p:nvPr/>
          </p:nvSpPr>
          <p:spPr bwMode="auto">
            <a:xfrm>
              <a:off x="3303588" y="1484316"/>
              <a:ext cx="2111376" cy="579437"/>
            </a:xfrm>
            <a:prstGeom prst="rect">
              <a:avLst/>
            </a:prstGeom>
            <a:noFill/>
            <a:ln w="9525">
              <a:noFill/>
              <a:miter lim="800000"/>
              <a:headEnd/>
              <a:tailEnd/>
            </a:ln>
          </p:spPr>
          <p:txBody>
            <a:bodyPr/>
            <a:lstStyle/>
            <a:p>
              <a:pPr algn="ctr" eaLnBrk="0" hangingPunct="0">
                <a:tabLst>
                  <a:tab pos="449263" algn="r"/>
                  <a:tab pos="2743200" algn="ctr"/>
                  <a:tab pos="5486400" algn="r"/>
                </a:tabLst>
              </a:pPr>
              <a:r>
                <a:rPr lang="es-AR" sz="1400" b="1">
                  <a:solidFill>
                    <a:schemeClr val="tx1"/>
                  </a:solidFill>
                  <a:latin typeface="Verdana" pitchFamily="34" charset="0"/>
                  <a:cs typeface="Times New Roman" pitchFamily="18" charset="0"/>
                </a:rPr>
                <a:t>INDICADORES</a:t>
              </a:r>
              <a:endParaRPr lang="es-AR" sz="1400">
                <a:solidFill>
                  <a:schemeClr val="tx1"/>
                </a:solidFill>
                <a:latin typeface="Verdana" pitchFamily="34" charset="0"/>
              </a:endParaRPr>
            </a:p>
          </p:txBody>
        </p:sp>
        <p:sp>
          <p:nvSpPr>
            <p:cNvPr id="34846" name="Rectangle 49"/>
            <p:cNvSpPr>
              <a:spLocks noChangeArrowheads="1"/>
            </p:cNvSpPr>
            <p:nvPr/>
          </p:nvSpPr>
          <p:spPr bwMode="auto">
            <a:xfrm>
              <a:off x="1193802" y="1484316"/>
              <a:ext cx="2109788" cy="579437"/>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RESUMEN </a:t>
              </a:r>
              <a:br>
                <a:rPr lang="es-AR" sz="1400" b="1">
                  <a:solidFill>
                    <a:schemeClr val="tx1"/>
                  </a:solidFill>
                  <a:latin typeface="Verdana" pitchFamily="34" charset="0"/>
                  <a:cs typeface="Times New Roman" pitchFamily="18" charset="0"/>
                </a:rPr>
              </a:br>
              <a:r>
                <a:rPr lang="es-AR" sz="1400" b="1">
                  <a:solidFill>
                    <a:schemeClr val="tx1"/>
                  </a:solidFill>
                  <a:latin typeface="Verdana" pitchFamily="34" charset="0"/>
                  <a:cs typeface="Times New Roman" pitchFamily="18" charset="0"/>
                </a:rPr>
                <a:t>NARRATIVO</a:t>
              </a:r>
              <a:endParaRPr lang="es-ES" sz="800" b="1">
                <a:solidFill>
                  <a:schemeClr val="tx1"/>
                </a:solidFill>
                <a:latin typeface="Verdana" pitchFamily="34" charset="0"/>
                <a:cs typeface="Times New Roman" pitchFamily="18" charset="0"/>
              </a:endParaRPr>
            </a:p>
          </p:txBody>
        </p:sp>
        <p:sp>
          <p:nvSpPr>
            <p:cNvPr id="34847" name="Line 73"/>
            <p:cNvSpPr>
              <a:spLocks noChangeShapeType="1"/>
            </p:cNvSpPr>
            <p:nvPr/>
          </p:nvSpPr>
          <p:spPr bwMode="auto">
            <a:xfrm>
              <a:off x="428625" y="1484317"/>
              <a:ext cx="9205913" cy="1587"/>
            </a:xfrm>
            <a:prstGeom prst="line">
              <a:avLst/>
            </a:prstGeom>
            <a:noFill/>
            <a:ln w="12700" cap="rnd">
              <a:solidFill>
                <a:srgbClr val="000000"/>
              </a:solidFill>
              <a:round/>
              <a:headEnd/>
              <a:tailEnd/>
            </a:ln>
          </p:spPr>
          <p:txBody>
            <a:bodyPr/>
            <a:lstStyle/>
            <a:p>
              <a:endParaRPr lang="es-ES_tradnl"/>
            </a:p>
          </p:txBody>
        </p:sp>
        <p:sp>
          <p:nvSpPr>
            <p:cNvPr id="34848" name="Line 74"/>
            <p:cNvSpPr>
              <a:spLocks noChangeShapeType="1"/>
            </p:cNvSpPr>
            <p:nvPr/>
          </p:nvSpPr>
          <p:spPr bwMode="auto">
            <a:xfrm>
              <a:off x="428625" y="6075367"/>
              <a:ext cx="9205913" cy="1587"/>
            </a:xfrm>
            <a:prstGeom prst="line">
              <a:avLst/>
            </a:prstGeom>
            <a:noFill/>
            <a:ln w="12700" cap="rnd">
              <a:solidFill>
                <a:srgbClr val="000000"/>
              </a:solidFill>
              <a:round/>
              <a:headEnd/>
              <a:tailEnd/>
            </a:ln>
          </p:spPr>
          <p:txBody>
            <a:bodyPr/>
            <a:lstStyle/>
            <a:p>
              <a:endParaRPr lang="es-ES_tradnl"/>
            </a:p>
          </p:txBody>
        </p:sp>
        <p:sp>
          <p:nvSpPr>
            <p:cNvPr id="34849" name="Line 75"/>
            <p:cNvSpPr>
              <a:spLocks noChangeShapeType="1"/>
            </p:cNvSpPr>
            <p:nvPr/>
          </p:nvSpPr>
          <p:spPr bwMode="auto">
            <a:xfrm>
              <a:off x="428625" y="1484313"/>
              <a:ext cx="1588" cy="4591050"/>
            </a:xfrm>
            <a:prstGeom prst="line">
              <a:avLst/>
            </a:prstGeom>
            <a:noFill/>
            <a:ln w="12700" cap="rnd">
              <a:solidFill>
                <a:srgbClr val="000000"/>
              </a:solidFill>
              <a:round/>
              <a:headEnd/>
              <a:tailEnd/>
            </a:ln>
          </p:spPr>
          <p:txBody>
            <a:bodyPr/>
            <a:lstStyle/>
            <a:p>
              <a:endParaRPr lang="es-ES_tradnl"/>
            </a:p>
          </p:txBody>
        </p:sp>
        <p:sp>
          <p:nvSpPr>
            <p:cNvPr id="34850" name="Line 76"/>
            <p:cNvSpPr>
              <a:spLocks noChangeShapeType="1"/>
            </p:cNvSpPr>
            <p:nvPr/>
          </p:nvSpPr>
          <p:spPr bwMode="auto">
            <a:xfrm>
              <a:off x="9634540" y="1484313"/>
              <a:ext cx="1587" cy="4591050"/>
            </a:xfrm>
            <a:prstGeom prst="line">
              <a:avLst/>
            </a:prstGeom>
            <a:noFill/>
            <a:ln w="12700" cap="rnd">
              <a:solidFill>
                <a:srgbClr val="000000"/>
              </a:solidFill>
              <a:round/>
              <a:headEnd/>
              <a:tailEnd/>
            </a:ln>
          </p:spPr>
          <p:txBody>
            <a:bodyPr/>
            <a:lstStyle/>
            <a:p>
              <a:endParaRPr lang="es-ES_tradnl"/>
            </a:p>
          </p:txBody>
        </p:sp>
        <p:sp>
          <p:nvSpPr>
            <p:cNvPr id="34851" name="Line 79"/>
            <p:cNvSpPr>
              <a:spLocks noChangeShapeType="1"/>
            </p:cNvSpPr>
            <p:nvPr/>
          </p:nvSpPr>
          <p:spPr bwMode="auto">
            <a:xfrm>
              <a:off x="1209677" y="2060578"/>
              <a:ext cx="8424863" cy="4763"/>
            </a:xfrm>
            <a:prstGeom prst="line">
              <a:avLst/>
            </a:prstGeom>
            <a:noFill/>
            <a:ln w="12700" cap="rnd">
              <a:solidFill>
                <a:srgbClr val="000000"/>
              </a:solidFill>
              <a:round/>
              <a:headEnd/>
              <a:tailEnd/>
            </a:ln>
          </p:spPr>
          <p:txBody>
            <a:bodyPr/>
            <a:lstStyle/>
            <a:p>
              <a:endParaRPr lang="es-ES_tradnl"/>
            </a:p>
          </p:txBody>
        </p:sp>
        <p:sp>
          <p:nvSpPr>
            <p:cNvPr id="34852" name="Line 81"/>
            <p:cNvSpPr>
              <a:spLocks noChangeShapeType="1"/>
            </p:cNvSpPr>
            <p:nvPr/>
          </p:nvSpPr>
          <p:spPr bwMode="auto">
            <a:xfrm>
              <a:off x="1193800" y="1484313"/>
              <a:ext cx="1588" cy="4591050"/>
            </a:xfrm>
            <a:prstGeom prst="line">
              <a:avLst/>
            </a:prstGeom>
            <a:noFill/>
            <a:ln w="12700" cap="rnd">
              <a:solidFill>
                <a:srgbClr val="000000"/>
              </a:solidFill>
              <a:round/>
              <a:headEnd/>
              <a:tailEnd/>
            </a:ln>
          </p:spPr>
          <p:txBody>
            <a:bodyPr/>
            <a:lstStyle/>
            <a:p>
              <a:endParaRPr lang="es-ES_tradnl"/>
            </a:p>
          </p:txBody>
        </p:sp>
        <p:sp>
          <p:nvSpPr>
            <p:cNvPr id="34853" name="Line 84"/>
            <p:cNvSpPr>
              <a:spLocks noChangeShapeType="1"/>
            </p:cNvSpPr>
            <p:nvPr/>
          </p:nvSpPr>
          <p:spPr bwMode="auto">
            <a:xfrm>
              <a:off x="3303590" y="1484313"/>
              <a:ext cx="1587" cy="4591050"/>
            </a:xfrm>
            <a:prstGeom prst="line">
              <a:avLst/>
            </a:prstGeom>
            <a:noFill/>
            <a:ln w="12700" cap="rnd">
              <a:solidFill>
                <a:srgbClr val="000000"/>
              </a:solidFill>
              <a:round/>
              <a:headEnd/>
              <a:tailEnd/>
            </a:ln>
          </p:spPr>
          <p:txBody>
            <a:bodyPr/>
            <a:lstStyle/>
            <a:p>
              <a:endParaRPr lang="es-ES_tradnl"/>
            </a:p>
          </p:txBody>
        </p:sp>
        <p:sp>
          <p:nvSpPr>
            <p:cNvPr id="34854" name="Line 87"/>
            <p:cNvSpPr>
              <a:spLocks noChangeShapeType="1"/>
            </p:cNvSpPr>
            <p:nvPr/>
          </p:nvSpPr>
          <p:spPr bwMode="auto">
            <a:xfrm>
              <a:off x="5414965" y="1484313"/>
              <a:ext cx="3175" cy="4591050"/>
            </a:xfrm>
            <a:prstGeom prst="line">
              <a:avLst/>
            </a:prstGeom>
            <a:noFill/>
            <a:ln w="12700" cap="rnd">
              <a:solidFill>
                <a:srgbClr val="000000"/>
              </a:solidFill>
              <a:round/>
              <a:headEnd/>
              <a:tailEnd/>
            </a:ln>
          </p:spPr>
          <p:txBody>
            <a:bodyPr/>
            <a:lstStyle/>
            <a:p>
              <a:endParaRPr lang="es-ES_tradnl"/>
            </a:p>
          </p:txBody>
        </p:sp>
        <p:sp>
          <p:nvSpPr>
            <p:cNvPr id="34855" name="Line 90"/>
            <p:cNvSpPr>
              <a:spLocks noChangeShapeType="1"/>
            </p:cNvSpPr>
            <p:nvPr/>
          </p:nvSpPr>
          <p:spPr bwMode="auto">
            <a:xfrm>
              <a:off x="7450140" y="1484313"/>
              <a:ext cx="1587" cy="4591050"/>
            </a:xfrm>
            <a:prstGeom prst="line">
              <a:avLst/>
            </a:prstGeom>
            <a:noFill/>
            <a:ln w="12700" cap="rnd">
              <a:solidFill>
                <a:srgbClr val="000000"/>
              </a:solidFill>
              <a:round/>
              <a:headEnd/>
              <a:tailEnd/>
            </a:ln>
          </p:spPr>
          <p:txBody>
            <a:bodyPr/>
            <a:lstStyle/>
            <a:p>
              <a:endParaRPr lang="es-ES_tradnl"/>
            </a:p>
          </p:txBody>
        </p:sp>
        <p:sp>
          <p:nvSpPr>
            <p:cNvPr id="34856" name="Line 104"/>
            <p:cNvSpPr>
              <a:spLocks noChangeShapeType="1"/>
            </p:cNvSpPr>
            <p:nvPr/>
          </p:nvSpPr>
          <p:spPr bwMode="auto">
            <a:xfrm>
              <a:off x="1193800" y="2914650"/>
              <a:ext cx="8440738" cy="1588"/>
            </a:xfrm>
            <a:prstGeom prst="line">
              <a:avLst/>
            </a:prstGeom>
            <a:noFill/>
            <a:ln w="12700" cap="rnd">
              <a:solidFill>
                <a:srgbClr val="000000"/>
              </a:solidFill>
              <a:round/>
              <a:headEnd/>
              <a:tailEnd/>
            </a:ln>
          </p:spPr>
          <p:txBody>
            <a:bodyPr/>
            <a:lstStyle/>
            <a:p>
              <a:endParaRPr lang="es-ES_tradnl"/>
            </a:p>
          </p:txBody>
        </p:sp>
        <p:sp>
          <p:nvSpPr>
            <p:cNvPr id="34857" name="Line 124"/>
            <p:cNvSpPr>
              <a:spLocks noChangeShapeType="1"/>
            </p:cNvSpPr>
            <p:nvPr/>
          </p:nvSpPr>
          <p:spPr bwMode="auto">
            <a:xfrm>
              <a:off x="1193800" y="4191000"/>
              <a:ext cx="8440738" cy="1588"/>
            </a:xfrm>
            <a:prstGeom prst="line">
              <a:avLst/>
            </a:prstGeom>
            <a:noFill/>
            <a:ln w="12700" cap="rnd">
              <a:solidFill>
                <a:srgbClr val="000000"/>
              </a:solidFill>
              <a:round/>
              <a:headEnd/>
              <a:tailEnd/>
            </a:ln>
          </p:spPr>
          <p:txBody>
            <a:bodyPr/>
            <a:lstStyle/>
            <a:p>
              <a:endParaRPr lang="es-ES_tradnl"/>
            </a:p>
          </p:txBody>
        </p:sp>
        <p:sp>
          <p:nvSpPr>
            <p:cNvPr id="34858" name="Line 145"/>
            <p:cNvSpPr>
              <a:spLocks noChangeShapeType="1"/>
            </p:cNvSpPr>
            <p:nvPr/>
          </p:nvSpPr>
          <p:spPr bwMode="auto">
            <a:xfrm>
              <a:off x="1193800" y="5227642"/>
              <a:ext cx="8440738" cy="1587"/>
            </a:xfrm>
            <a:prstGeom prst="line">
              <a:avLst/>
            </a:prstGeom>
            <a:noFill/>
            <a:ln w="12700" cap="rnd">
              <a:solidFill>
                <a:srgbClr val="000000"/>
              </a:solidFill>
              <a:round/>
              <a:headEnd/>
              <a:tailEnd/>
            </a:ln>
          </p:spPr>
          <p:txBody>
            <a:bodyPr/>
            <a:lstStyle/>
            <a:p>
              <a:endParaRPr lang="es-ES_tradnl"/>
            </a:p>
          </p:txBody>
        </p:sp>
        <p:sp>
          <p:nvSpPr>
            <p:cNvPr id="34859" name="Rectangle 213"/>
            <p:cNvSpPr>
              <a:spLocks noChangeArrowheads="1"/>
            </p:cNvSpPr>
            <p:nvPr/>
          </p:nvSpPr>
          <p:spPr bwMode="auto">
            <a:xfrm>
              <a:off x="1209677" y="2997200"/>
              <a:ext cx="2109788" cy="850900"/>
            </a:xfrm>
            <a:prstGeom prst="rect">
              <a:avLst/>
            </a:prstGeom>
            <a:noFill/>
            <a:ln w="9525">
              <a:noFill/>
              <a:miter lim="800000"/>
              <a:headEnd/>
              <a:tailEnd/>
            </a:ln>
          </p:spPr>
          <p:txBody>
            <a:bodyPr/>
            <a:lstStyle/>
            <a:p>
              <a:pPr algn="ctr" eaLnBrk="0" hangingPunct="0"/>
              <a:r>
                <a:rPr lang="es-AR" sz="1400" b="1">
                  <a:solidFill>
                    <a:schemeClr val="tx1"/>
                  </a:solidFill>
                  <a:latin typeface="Verdana" pitchFamily="34" charset="0"/>
                  <a:cs typeface="Times New Roman" pitchFamily="18" charset="0"/>
                </a:rPr>
                <a:t>PROPÓSITO</a:t>
              </a:r>
              <a:endParaRPr lang="es-ES" sz="800">
                <a:solidFill>
                  <a:schemeClr val="tx1"/>
                </a:solidFill>
                <a:latin typeface="Verdana" pitchFamily="34" charset="0"/>
                <a:cs typeface="Times New Roman" pitchFamily="18" charset="0"/>
              </a:endParaRPr>
            </a:p>
          </p:txBody>
        </p:sp>
      </p:grpSp>
    </p:spTree>
  </p:cSld>
  <p:clrMapOvr>
    <a:masterClrMapping/>
  </p:clrMapOvr>
  <p:transition>
    <p:random/>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54"/>
          <p:cNvSpPr>
            <a:spLocks noChangeArrowheads="1"/>
          </p:cNvSpPr>
          <p:nvPr/>
        </p:nvSpPr>
        <p:spPr bwMode="auto">
          <a:xfrm>
            <a:off x="1101969" y="2063750"/>
            <a:ext cx="1947497" cy="850900"/>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META</a:t>
            </a:r>
          </a:p>
          <a:p>
            <a:pPr algn="ctr" eaLnBrk="0" hangingPunct="0"/>
            <a:endParaRPr lang="es-AR" sz="1400" b="1">
              <a:solidFill>
                <a:schemeClr val="tx1"/>
              </a:solidFill>
              <a:cs typeface="Times New Roman" pitchFamily="18" charset="0"/>
            </a:endParaRPr>
          </a:p>
          <a:p>
            <a:pPr algn="ctr" eaLnBrk="0" hangingPunct="0"/>
            <a:endParaRPr lang="es-AR" sz="1400" b="1">
              <a:solidFill>
                <a:schemeClr val="tx1"/>
              </a:solidFill>
              <a:cs typeface="Times New Roman" pitchFamily="18" charset="0"/>
            </a:endParaRPr>
          </a:p>
          <a:p>
            <a:pPr algn="ctr" eaLnBrk="0" hangingPunct="0"/>
            <a:endParaRPr lang="es-ES" sz="800">
              <a:solidFill>
                <a:schemeClr val="tx1"/>
              </a:solidFill>
              <a:cs typeface="Times New Roman" pitchFamily="18" charset="0"/>
            </a:endParaRPr>
          </a:p>
        </p:txBody>
      </p:sp>
      <p:sp>
        <p:nvSpPr>
          <p:cNvPr id="35843" name="Rectangle 212"/>
          <p:cNvSpPr>
            <a:spLocks noChangeArrowheads="1"/>
          </p:cNvSpPr>
          <p:nvPr/>
        </p:nvSpPr>
        <p:spPr bwMode="auto">
          <a:xfrm>
            <a:off x="1116623" y="4306888"/>
            <a:ext cx="1947497" cy="850900"/>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Componentes</a:t>
            </a:r>
            <a:endParaRPr lang="es-ES" sz="800">
              <a:solidFill>
                <a:schemeClr val="tx1"/>
              </a:solidFill>
              <a:cs typeface="Times New Roman" pitchFamily="18" charset="0"/>
            </a:endParaRPr>
          </a:p>
        </p:txBody>
      </p:sp>
      <p:sp>
        <p:nvSpPr>
          <p:cNvPr id="35844" name="Rectangle 29"/>
          <p:cNvSpPr>
            <a:spLocks noChangeArrowheads="1"/>
          </p:cNvSpPr>
          <p:nvPr/>
        </p:nvSpPr>
        <p:spPr bwMode="auto">
          <a:xfrm>
            <a:off x="1909396" y="942975"/>
            <a:ext cx="184731" cy="369332"/>
          </a:xfrm>
          <a:prstGeom prst="rect">
            <a:avLst/>
          </a:prstGeom>
          <a:noFill/>
          <a:ln w="9525">
            <a:noFill/>
            <a:miter lim="800000"/>
            <a:headEnd/>
            <a:tailEnd/>
          </a:ln>
        </p:spPr>
        <p:txBody>
          <a:bodyPr wrap="none">
            <a:spAutoFit/>
          </a:bodyPr>
          <a:lstStyle/>
          <a:p>
            <a:pPr algn="ctr" eaLnBrk="0" hangingPunct="0"/>
            <a:endParaRPr lang="es-AR">
              <a:solidFill>
                <a:schemeClr val="tx1"/>
              </a:solidFill>
            </a:endParaRPr>
          </a:p>
        </p:txBody>
      </p:sp>
      <p:sp>
        <p:nvSpPr>
          <p:cNvPr id="35845" name="Rectangle 72"/>
          <p:cNvSpPr>
            <a:spLocks noChangeArrowheads="1"/>
          </p:cNvSpPr>
          <p:nvPr/>
        </p:nvSpPr>
        <p:spPr bwMode="auto">
          <a:xfrm>
            <a:off x="6947389" y="5224463"/>
            <a:ext cx="1946031"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46" name="Rectangle 69"/>
          <p:cNvSpPr>
            <a:spLocks noChangeArrowheads="1"/>
          </p:cNvSpPr>
          <p:nvPr/>
        </p:nvSpPr>
        <p:spPr bwMode="auto">
          <a:xfrm>
            <a:off x="1101969" y="5314950"/>
            <a:ext cx="1947497" cy="850900"/>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Actividades</a:t>
            </a:r>
          </a:p>
          <a:p>
            <a:pPr algn="ctr" eaLnBrk="0" hangingPunct="0"/>
            <a:endParaRPr lang="es-ES" sz="800">
              <a:solidFill>
                <a:schemeClr val="tx1"/>
              </a:solidFill>
              <a:cs typeface="Times New Roman" pitchFamily="18" charset="0"/>
            </a:endParaRPr>
          </a:p>
        </p:txBody>
      </p:sp>
      <p:sp>
        <p:nvSpPr>
          <p:cNvPr id="35847" name="Rectangle 67"/>
          <p:cNvSpPr>
            <a:spLocks noChangeArrowheads="1"/>
          </p:cNvSpPr>
          <p:nvPr/>
        </p:nvSpPr>
        <p:spPr bwMode="auto">
          <a:xfrm>
            <a:off x="6947389" y="4191001"/>
            <a:ext cx="1946031" cy="1033463"/>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48" name="Rectangle 65"/>
          <p:cNvSpPr>
            <a:spLocks noChangeArrowheads="1"/>
          </p:cNvSpPr>
          <p:nvPr/>
        </p:nvSpPr>
        <p:spPr bwMode="auto">
          <a:xfrm>
            <a:off x="3049466" y="4191001"/>
            <a:ext cx="1948962" cy="1033463"/>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49" name="Rectangle 62"/>
          <p:cNvSpPr>
            <a:spLocks noChangeArrowheads="1"/>
          </p:cNvSpPr>
          <p:nvPr/>
        </p:nvSpPr>
        <p:spPr bwMode="auto">
          <a:xfrm>
            <a:off x="6947389" y="2914650"/>
            <a:ext cx="1946031" cy="127635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50" name="Rectangle 60"/>
          <p:cNvSpPr>
            <a:spLocks noChangeArrowheads="1"/>
          </p:cNvSpPr>
          <p:nvPr/>
        </p:nvSpPr>
        <p:spPr bwMode="auto">
          <a:xfrm>
            <a:off x="3049466" y="2914650"/>
            <a:ext cx="1948962" cy="127635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51" name="Rectangle 57"/>
          <p:cNvSpPr>
            <a:spLocks noChangeArrowheads="1"/>
          </p:cNvSpPr>
          <p:nvPr/>
        </p:nvSpPr>
        <p:spPr bwMode="auto">
          <a:xfrm>
            <a:off x="6947389" y="2063750"/>
            <a:ext cx="1946031"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52" name="Rectangle 56"/>
          <p:cNvSpPr>
            <a:spLocks noChangeArrowheads="1"/>
          </p:cNvSpPr>
          <p:nvPr/>
        </p:nvSpPr>
        <p:spPr bwMode="auto">
          <a:xfrm>
            <a:off x="4998428" y="2063750"/>
            <a:ext cx="1948962"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53" name="Rectangle 55"/>
          <p:cNvSpPr>
            <a:spLocks noChangeArrowheads="1"/>
          </p:cNvSpPr>
          <p:nvPr/>
        </p:nvSpPr>
        <p:spPr bwMode="auto">
          <a:xfrm>
            <a:off x="3049466" y="2063750"/>
            <a:ext cx="1948962" cy="850900"/>
          </a:xfrm>
          <a:prstGeom prst="rect">
            <a:avLst/>
          </a:prstGeom>
          <a:noFill/>
          <a:ln w="9525">
            <a:noFill/>
            <a:miter lim="800000"/>
            <a:headEnd/>
            <a:tailEnd/>
          </a:ln>
        </p:spPr>
        <p:txBody>
          <a:bodyPr/>
          <a:lstStyle/>
          <a:p>
            <a:pPr algn="ctr" eaLnBrk="0" hangingPunct="0">
              <a:spcBef>
                <a:spcPct val="20000"/>
              </a:spcBef>
            </a:pPr>
            <a:endParaRPr lang="es-AR" sz="2000">
              <a:solidFill>
                <a:schemeClr val="tx1"/>
              </a:solidFill>
            </a:endParaRPr>
          </a:p>
        </p:txBody>
      </p:sp>
      <p:sp>
        <p:nvSpPr>
          <p:cNvPr id="35854" name="Rectangle 53"/>
          <p:cNvSpPr>
            <a:spLocks noChangeArrowheads="1"/>
          </p:cNvSpPr>
          <p:nvPr/>
        </p:nvSpPr>
        <p:spPr bwMode="auto">
          <a:xfrm rot="-5400000">
            <a:off x="-1584752" y="3464719"/>
            <a:ext cx="4608512" cy="647700"/>
          </a:xfrm>
          <a:prstGeom prst="rect">
            <a:avLst/>
          </a:prstGeom>
          <a:noFill/>
          <a:ln w="9525">
            <a:noFill/>
            <a:miter lim="800000"/>
            <a:headEnd/>
            <a:tailEnd/>
          </a:ln>
        </p:spPr>
        <p:txBody>
          <a:bodyPr/>
          <a:lstStyle/>
          <a:p>
            <a:pPr algn="ctr" eaLnBrk="0" hangingPunct="0"/>
            <a:r>
              <a:rPr lang="es-AR" sz="3600" b="1">
                <a:solidFill>
                  <a:schemeClr val="tx1"/>
                </a:solidFill>
                <a:cs typeface="Times New Roman" pitchFamily="18" charset="0"/>
              </a:rPr>
              <a:t>Causa / Efecto</a:t>
            </a:r>
            <a:endParaRPr lang="es-AR" sz="2400" b="1">
              <a:solidFill>
                <a:schemeClr val="tx1"/>
              </a:solidFill>
            </a:endParaRPr>
          </a:p>
        </p:txBody>
      </p:sp>
      <p:sp>
        <p:nvSpPr>
          <p:cNvPr id="35855" name="Rectangle 52"/>
          <p:cNvSpPr>
            <a:spLocks noChangeArrowheads="1"/>
          </p:cNvSpPr>
          <p:nvPr/>
        </p:nvSpPr>
        <p:spPr bwMode="auto">
          <a:xfrm>
            <a:off x="6803781" y="1484314"/>
            <a:ext cx="2198077" cy="579437"/>
          </a:xfrm>
          <a:prstGeom prst="rect">
            <a:avLst/>
          </a:prstGeom>
          <a:noFill/>
          <a:ln w="9525">
            <a:noFill/>
            <a:miter lim="800000"/>
            <a:headEnd/>
            <a:tailEnd/>
          </a:ln>
        </p:spPr>
        <p:txBody>
          <a:bodyPr/>
          <a:lstStyle/>
          <a:p>
            <a:pPr algn="ctr" eaLnBrk="0" hangingPunct="0"/>
            <a:r>
              <a:rPr lang="es-AR" sz="1200" b="1">
                <a:solidFill>
                  <a:schemeClr val="tx1"/>
                </a:solidFill>
                <a:cs typeface="Times New Roman" pitchFamily="18" charset="0"/>
              </a:rPr>
              <a:t>SUPUESTOS/ RIESGOS CRITICOS</a:t>
            </a:r>
            <a:endParaRPr lang="es-AR" sz="1200">
              <a:solidFill>
                <a:schemeClr val="tx1"/>
              </a:solidFill>
            </a:endParaRPr>
          </a:p>
        </p:txBody>
      </p:sp>
      <p:sp>
        <p:nvSpPr>
          <p:cNvPr id="35856" name="Rectangle 51"/>
          <p:cNvSpPr>
            <a:spLocks noChangeArrowheads="1"/>
          </p:cNvSpPr>
          <p:nvPr/>
        </p:nvSpPr>
        <p:spPr bwMode="auto">
          <a:xfrm>
            <a:off x="4998428" y="1484314"/>
            <a:ext cx="1948962" cy="579437"/>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MEDIOS DE</a:t>
            </a:r>
            <a:br>
              <a:rPr lang="es-AR" sz="1400" b="1">
                <a:solidFill>
                  <a:schemeClr val="tx1"/>
                </a:solidFill>
                <a:cs typeface="Times New Roman" pitchFamily="18" charset="0"/>
              </a:rPr>
            </a:br>
            <a:r>
              <a:rPr lang="es-AR" sz="1400" b="1">
                <a:solidFill>
                  <a:schemeClr val="tx1"/>
                </a:solidFill>
                <a:cs typeface="Times New Roman" pitchFamily="18" charset="0"/>
              </a:rPr>
              <a:t>VERIFICACIÓN</a:t>
            </a:r>
            <a:endParaRPr lang="es-AR" sz="1400">
              <a:solidFill>
                <a:schemeClr val="tx1"/>
              </a:solidFill>
            </a:endParaRPr>
          </a:p>
        </p:txBody>
      </p:sp>
      <p:sp>
        <p:nvSpPr>
          <p:cNvPr id="35857" name="Rectangle 50"/>
          <p:cNvSpPr>
            <a:spLocks noChangeArrowheads="1"/>
          </p:cNvSpPr>
          <p:nvPr/>
        </p:nvSpPr>
        <p:spPr bwMode="auto">
          <a:xfrm>
            <a:off x="3049466" y="1484314"/>
            <a:ext cx="1948962" cy="579437"/>
          </a:xfrm>
          <a:prstGeom prst="rect">
            <a:avLst/>
          </a:prstGeom>
          <a:noFill/>
          <a:ln w="9525">
            <a:noFill/>
            <a:miter lim="800000"/>
            <a:headEnd/>
            <a:tailEnd/>
          </a:ln>
        </p:spPr>
        <p:txBody>
          <a:bodyPr/>
          <a:lstStyle/>
          <a:p>
            <a:pPr algn="ctr" eaLnBrk="0" hangingPunct="0">
              <a:tabLst>
                <a:tab pos="449263" algn="r"/>
                <a:tab pos="2743200" algn="ctr"/>
                <a:tab pos="5486400" algn="r"/>
              </a:tabLst>
            </a:pPr>
            <a:r>
              <a:rPr lang="es-AR" sz="1400" b="1" dirty="0">
                <a:solidFill>
                  <a:schemeClr val="tx1"/>
                </a:solidFill>
                <a:cs typeface="Times New Roman" pitchFamily="18" charset="0"/>
              </a:rPr>
              <a:t>INDICADORES</a:t>
            </a:r>
            <a:endParaRPr lang="es-AR" sz="1400" dirty="0">
              <a:solidFill>
                <a:schemeClr val="tx1"/>
              </a:solidFill>
            </a:endParaRPr>
          </a:p>
        </p:txBody>
      </p:sp>
      <p:sp>
        <p:nvSpPr>
          <p:cNvPr id="35858" name="Rectangle 49"/>
          <p:cNvSpPr>
            <a:spLocks noChangeArrowheads="1"/>
          </p:cNvSpPr>
          <p:nvPr/>
        </p:nvSpPr>
        <p:spPr bwMode="auto">
          <a:xfrm>
            <a:off x="1101969" y="1484314"/>
            <a:ext cx="1947497" cy="579437"/>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RESUMEN </a:t>
            </a:r>
            <a:br>
              <a:rPr lang="es-AR" sz="1400" b="1">
                <a:solidFill>
                  <a:schemeClr val="tx1"/>
                </a:solidFill>
                <a:cs typeface="Times New Roman" pitchFamily="18" charset="0"/>
              </a:rPr>
            </a:br>
            <a:r>
              <a:rPr lang="es-AR" sz="1400" b="1">
                <a:solidFill>
                  <a:schemeClr val="tx1"/>
                </a:solidFill>
                <a:cs typeface="Times New Roman" pitchFamily="18" charset="0"/>
              </a:rPr>
              <a:t>NARRATIVO</a:t>
            </a:r>
            <a:endParaRPr lang="es-ES" sz="800" b="1">
              <a:solidFill>
                <a:schemeClr val="tx1"/>
              </a:solidFill>
              <a:cs typeface="Times New Roman" pitchFamily="18" charset="0"/>
            </a:endParaRPr>
          </a:p>
        </p:txBody>
      </p:sp>
      <p:sp>
        <p:nvSpPr>
          <p:cNvPr id="35859" name="Line 73"/>
          <p:cNvSpPr>
            <a:spLocks noChangeShapeType="1"/>
          </p:cNvSpPr>
          <p:nvPr/>
        </p:nvSpPr>
        <p:spPr bwMode="auto">
          <a:xfrm>
            <a:off x="395654" y="1484314"/>
            <a:ext cx="8497766" cy="1587"/>
          </a:xfrm>
          <a:prstGeom prst="line">
            <a:avLst/>
          </a:prstGeom>
          <a:noFill/>
          <a:ln w="12700" cap="rnd">
            <a:solidFill>
              <a:srgbClr val="000000"/>
            </a:solidFill>
            <a:round/>
            <a:headEnd/>
            <a:tailEnd/>
          </a:ln>
        </p:spPr>
        <p:txBody>
          <a:bodyPr/>
          <a:lstStyle/>
          <a:p>
            <a:endParaRPr lang="es-ES_tradnl"/>
          </a:p>
        </p:txBody>
      </p:sp>
      <p:sp>
        <p:nvSpPr>
          <p:cNvPr id="35860" name="Line 74"/>
          <p:cNvSpPr>
            <a:spLocks noChangeShapeType="1"/>
          </p:cNvSpPr>
          <p:nvPr/>
        </p:nvSpPr>
        <p:spPr bwMode="auto">
          <a:xfrm>
            <a:off x="395654" y="6075364"/>
            <a:ext cx="8497766" cy="1587"/>
          </a:xfrm>
          <a:prstGeom prst="line">
            <a:avLst/>
          </a:prstGeom>
          <a:noFill/>
          <a:ln w="12700" cap="rnd">
            <a:solidFill>
              <a:srgbClr val="000000"/>
            </a:solidFill>
            <a:round/>
            <a:headEnd/>
            <a:tailEnd/>
          </a:ln>
        </p:spPr>
        <p:txBody>
          <a:bodyPr/>
          <a:lstStyle/>
          <a:p>
            <a:endParaRPr lang="es-ES_tradnl"/>
          </a:p>
        </p:txBody>
      </p:sp>
      <p:sp>
        <p:nvSpPr>
          <p:cNvPr id="35861" name="Line 75"/>
          <p:cNvSpPr>
            <a:spLocks noChangeShapeType="1"/>
          </p:cNvSpPr>
          <p:nvPr/>
        </p:nvSpPr>
        <p:spPr bwMode="auto">
          <a:xfrm>
            <a:off x="395654" y="1484313"/>
            <a:ext cx="1466" cy="4591050"/>
          </a:xfrm>
          <a:prstGeom prst="line">
            <a:avLst/>
          </a:prstGeom>
          <a:noFill/>
          <a:ln w="12700" cap="rnd">
            <a:solidFill>
              <a:srgbClr val="000000"/>
            </a:solidFill>
            <a:round/>
            <a:headEnd/>
            <a:tailEnd/>
          </a:ln>
        </p:spPr>
        <p:txBody>
          <a:bodyPr/>
          <a:lstStyle/>
          <a:p>
            <a:endParaRPr lang="es-ES_tradnl"/>
          </a:p>
        </p:txBody>
      </p:sp>
      <p:sp>
        <p:nvSpPr>
          <p:cNvPr id="35862" name="Line 76"/>
          <p:cNvSpPr>
            <a:spLocks noChangeShapeType="1"/>
          </p:cNvSpPr>
          <p:nvPr/>
        </p:nvSpPr>
        <p:spPr bwMode="auto">
          <a:xfrm>
            <a:off x="8893420" y="1484313"/>
            <a:ext cx="1465" cy="4591050"/>
          </a:xfrm>
          <a:prstGeom prst="line">
            <a:avLst/>
          </a:prstGeom>
          <a:noFill/>
          <a:ln w="12700" cap="rnd">
            <a:solidFill>
              <a:srgbClr val="000000"/>
            </a:solidFill>
            <a:round/>
            <a:headEnd/>
            <a:tailEnd/>
          </a:ln>
        </p:spPr>
        <p:txBody>
          <a:bodyPr/>
          <a:lstStyle/>
          <a:p>
            <a:endParaRPr lang="es-ES_tradnl"/>
          </a:p>
        </p:txBody>
      </p:sp>
      <p:sp>
        <p:nvSpPr>
          <p:cNvPr id="35863" name="Line 79"/>
          <p:cNvSpPr>
            <a:spLocks noChangeShapeType="1"/>
          </p:cNvSpPr>
          <p:nvPr/>
        </p:nvSpPr>
        <p:spPr bwMode="auto">
          <a:xfrm>
            <a:off x="1116623" y="2060576"/>
            <a:ext cx="7776797" cy="4763"/>
          </a:xfrm>
          <a:prstGeom prst="line">
            <a:avLst/>
          </a:prstGeom>
          <a:noFill/>
          <a:ln w="12700" cap="rnd">
            <a:solidFill>
              <a:srgbClr val="000000"/>
            </a:solidFill>
            <a:round/>
            <a:headEnd/>
            <a:tailEnd/>
          </a:ln>
        </p:spPr>
        <p:txBody>
          <a:bodyPr/>
          <a:lstStyle/>
          <a:p>
            <a:endParaRPr lang="es-ES_tradnl"/>
          </a:p>
        </p:txBody>
      </p:sp>
      <p:sp>
        <p:nvSpPr>
          <p:cNvPr id="35864" name="Line 81"/>
          <p:cNvSpPr>
            <a:spLocks noChangeShapeType="1"/>
          </p:cNvSpPr>
          <p:nvPr/>
        </p:nvSpPr>
        <p:spPr bwMode="auto">
          <a:xfrm>
            <a:off x="1101969" y="1484313"/>
            <a:ext cx="1466" cy="4591050"/>
          </a:xfrm>
          <a:prstGeom prst="line">
            <a:avLst/>
          </a:prstGeom>
          <a:noFill/>
          <a:ln w="12700" cap="rnd">
            <a:solidFill>
              <a:srgbClr val="000000"/>
            </a:solidFill>
            <a:round/>
            <a:headEnd/>
            <a:tailEnd/>
          </a:ln>
        </p:spPr>
        <p:txBody>
          <a:bodyPr/>
          <a:lstStyle/>
          <a:p>
            <a:endParaRPr lang="es-ES_tradnl"/>
          </a:p>
        </p:txBody>
      </p:sp>
      <p:sp>
        <p:nvSpPr>
          <p:cNvPr id="35865" name="Line 84"/>
          <p:cNvSpPr>
            <a:spLocks noChangeShapeType="1"/>
          </p:cNvSpPr>
          <p:nvPr/>
        </p:nvSpPr>
        <p:spPr bwMode="auto">
          <a:xfrm>
            <a:off x="3049466" y="1484313"/>
            <a:ext cx="1465" cy="4591050"/>
          </a:xfrm>
          <a:prstGeom prst="line">
            <a:avLst/>
          </a:prstGeom>
          <a:noFill/>
          <a:ln w="12700" cap="rnd">
            <a:solidFill>
              <a:srgbClr val="000000"/>
            </a:solidFill>
            <a:round/>
            <a:headEnd/>
            <a:tailEnd/>
          </a:ln>
        </p:spPr>
        <p:txBody>
          <a:bodyPr/>
          <a:lstStyle/>
          <a:p>
            <a:endParaRPr lang="es-ES_tradnl"/>
          </a:p>
        </p:txBody>
      </p:sp>
      <p:sp>
        <p:nvSpPr>
          <p:cNvPr id="35866" name="Line 87"/>
          <p:cNvSpPr>
            <a:spLocks noChangeShapeType="1"/>
          </p:cNvSpPr>
          <p:nvPr/>
        </p:nvSpPr>
        <p:spPr bwMode="auto">
          <a:xfrm>
            <a:off x="4998428" y="1484313"/>
            <a:ext cx="2931" cy="4591050"/>
          </a:xfrm>
          <a:prstGeom prst="line">
            <a:avLst/>
          </a:prstGeom>
          <a:noFill/>
          <a:ln w="12700" cap="rnd">
            <a:solidFill>
              <a:srgbClr val="000000"/>
            </a:solidFill>
            <a:round/>
            <a:headEnd/>
            <a:tailEnd/>
          </a:ln>
        </p:spPr>
        <p:txBody>
          <a:bodyPr/>
          <a:lstStyle/>
          <a:p>
            <a:endParaRPr lang="es-ES_tradnl"/>
          </a:p>
        </p:txBody>
      </p:sp>
      <p:sp>
        <p:nvSpPr>
          <p:cNvPr id="35867" name="Line 90"/>
          <p:cNvSpPr>
            <a:spLocks noChangeShapeType="1"/>
          </p:cNvSpPr>
          <p:nvPr/>
        </p:nvSpPr>
        <p:spPr bwMode="auto">
          <a:xfrm>
            <a:off x="6877051" y="1484313"/>
            <a:ext cx="1465" cy="4591050"/>
          </a:xfrm>
          <a:prstGeom prst="line">
            <a:avLst/>
          </a:prstGeom>
          <a:noFill/>
          <a:ln w="12700" cap="rnd">
            <a:solidFill>
              <a:srgbClr val="000000"/>
            </a:solidFill>
            <a:round/>
            <a:headEnd/>
            <a:tailEnd/>
          </a:ln>
        </p:spPr>
        <p:txBody>
          <a:bodyPr/>
          <a:lstStyle/>
          <a:p>
            <a:endParaRPr lang="es-ES_tradnl"/>
          </a:p>
        </p:txBody>
      </p:sp>
      <p:sp>
        <p:nvSpPr>
          <p:cNvPr id="35868" name="Line 104"/>
          <p:cNvSpPr>
            <a:spLocks noChangeShapeType="1"/>
          </p:cNvSpPr>
          <p:nvPr/>
        </p:nvSpPr>
        <p:spPr bwMode="auto">
          <a:xfrm>
            <a:off x="1101969" y="2914650"/>
            <a:ext cx="7791450" cy="1588"/>
          </a:xfrm>
          <a:prstGeom prst="line">
            <a:avLst/>
          </a:prstGeom>
          <a:noFill/>
          <a:ln w="12700" cap="rnd">
            <a:solidFill>
              <a:srgbClr val="000000"/>
            </a:solidFill>
            <a:round/>
            <a:headEnd/>
            <a:tailEnd/>
          </a:ln>
        </p:spPr>
        <p:txBody>
          <a:bodyPr/>
          <a:lstStyle/>
          <a:p>
            <a:endParaRPr lang="es-ES_tradnl"/>
          </a:p>
        </p:txBody>
      </p:sp>
      <p:sp>
        <p:nvSpPr>
          <p:cNvPr id="35869" name="Line 124"/>
          <p:cNvSpPr>
            <a:spLocks noChangeShapeType="1"/>
          </p:cNvSpPr>
          <p:nvPr/>
        </p:nvSpPr>
        <p:spPr bwMode="auto">
          <a:xfrm>
            <a:off x="1101969" y="4191000"/>
            <a:ext cx="7791450" cy="1588"/>
          </a:xfrm>
          <a:prstGeom prst="line">
            <a:avLst/>
          </a:prstGeom>
          <a:noFill/>
          <a:ln w="12700" cap="rnd">
            <a:solidFill>
              <a:srgbClr val="000000"/>
            </a:solidFill>
            <a:round/>
            <a:headEnd/>
            <a:tailEnd/>
          </a:ln>
        </p:spPr>
        <p:txBody>
          <a:bodyPr/>
          <a:lstStyle/>
          <a:p>
            <a:endParaRPr lang="es-ES_tradnl"/>
          </a:p>
        </p:txBody>
      </p:sp>
      <p:sp>
        <p:nvSpPr>
          <p:cNvPr id="35870" name="Line 145"/>
          <p:cNvSpPr>
            <a:spLocks noChangeShapeType="1"/>
          </p:cNvSpPr>
          <p:nvPr/>
        </p:nvSpPr>
        <p:spPr bwMode="auto">
          <a:xfrm>
            <a:off x="1101969" y="5227639"/>
            <a:ext cx="7791450" cy="1587"/>
          </a:xfrm>
          <a:prstGeom prst="line">
            <a:avLst/>
          </a:prstGeom>
          <a:noFill/>
          <a:ln w="12700" cap="rnd">
            <a:solidFill>
              <a:srgbClr val="000000"/>
            </a:solidFill>
            <a:round/>
            <a:headEnd/>
            <a:tailEnd/>
          </a:ln>
        </p:spPr>
        <p:txBody>
          <a:bodyPr/>
          <a:lstStyle/>
          <a:p>
            <a:endParaRPr lang="es-ES_tradnl"/>
          </a:p>
        </p:txBody>
      </p:sp>
      <p:sp>
        <p:nvSpPr>
          <p:cNvPr id="35871" name="Rectangle 213"/>
          <p:cNvSpPr>
            <a:spLocks noChangeArrowheads="1"/>
          </p:cNvSpPr>
          <p:nvPr/>
        </p:nvSpPr>
        <p:spPr bwMode="auto">
          <a:xfrm>
            <a:off x="1116623" y="2997200"/>
            <a:ext cx="1947497" cy="850900"/>
          </a:xfrm>
          <a:prstGeom prst="rect">
            <a:avLst/>
          </a:prstGeom>
          <a:noFill/>
          <a:ln w="9525">
            <a:noFill/>
            <a:miter lim="800000"/>
            <a:headEnd/>
            <a:tailEnd/>
          </a:ln>
        </p:spPr>
        <p:txBody>
          <a:bodyPr/>
          <a:lstStyle/>
          <a:p>
            <a:pPr algn="ctr" eaLnBrk="0" hangingPunct="0"/>
            <a:r>
              <a:rPr lang="es-AR" sz="1400" b="1">
                <a:solidFill>
                  <a:schemeClr val="tx1"/>
                </a:solidFill>
                <a:cs typeface="Times New Roman" pitchFamily="18" charset="0"/>
              </a:rPr>
              <a:t>PROPÓSITO</a:t>
            </a:r>
            <a:endParaRPr lang="es-ES" sz="800">
              <a:solidFill>
                <a:schemeClr val="tx1"/>
              </a:solidFill>
              <a:cs typeface="Times New Roman" pitchFamily="18" charset="0"/>
            </a:endParaRPr>
          </a:p>
        </p:txBody>
      </p:sp>
      <p:sp>
        <p:nvSpPr>
          <p:cNvPr id="224258" name="Text Box 2"/>
          <p:cNvSpPr txBox="1">
            <a:spLocks noChangeArrowheads="1"/>
          </p:cNvSpPr>
          <p:nvPr/>
        </p:nvSpPr>
        <p:spPr bwMode="auto">
          <a:xfrm>
            <a:off x="0" y="142876"/>
            <a:ext cx="9144000" cy="1338263"/>
          </a:xfrm>
          <a:prstGeom prst="rect">
            <a:avLst/>
          </a:prstGeom>
        </p:spPr>
        <p:txBody>
          <a:bodyPr lIns="45720" rIns="45720" anchor="ctr"/>
          <a:lstStyle/>
          <a:p>
            <a:pPr marL="420624" indent="-384048" algn="ctr" defTabSz="762000">
              <a:spcBef>
                <a:spcPct val="20000"/>
              </a:spcBef>
              <a:buClr>
                <a:schemeClr val="accent1"/>
              </a:buClr>
              <a:buSzPct val="80000"/>
              <a:defRPr/>
            </a:pPr>
            <a:r>
              <a:rPr lang="es-ES_tradnl" sz="3200" b="1" dirty="0">
                <a:solidFill>
                  <a:schemeClr val="tx1"/>
                </a:solidFill>
                <a:effectLst>
                  <a:outerShdw blurRad="38100" dist="38100" dir="2700000" algn="tl">
                    <a:srgbClr val="000000">
                      <a:alpha val="43137"/>
                    </a:srgbClr>
                  </a:outerShdw>
                </a:effectLst>
              </a:rPr>
              <a:t>Un ML bien formulado </a:t>
            </a:r>
          </a:p>
          <a:p>
            <a:pPr marL="420624" indent="-384048" algn="ctr" defTabSz="762000">
              <a:spcBef>
                <a:spcPct val="20000"/>
              </a:spcBef>
              <a:buClr>
                <a:schemeClr val="accent1"/>
              </a:buClr>
              <a:buSzPct val="80000"/>
              <a:defRPr/>
            </a:pPr>
            <a:r>
              <a:rPr lang="es-ES_tradnl" sz="3200" b="1" dirty="0">
                <a:solidFill>
                  <a:schemeClr val="tx1"/>
                </a:solidFill>
                <a:effectLst>
                  <a:outerShdw blurRad="38100" dist="38100" dir="2700000" algn="tl">
                    <a:srgbClr val="000000">
                      <a:alpha val="43137"/>
                    </a:srgbClr>
                  </a:outerShdw>
                </a:effectLst>
              </a:rPr>
              <a:t>debe dar respuesta a cuatro preguntas básicas</a:t>
            </a:r>
          </a:p>
        </p:txBody>
      </p:sp>
      <p:sp>
        <p:nvSpPr>
          <p:cNvPr id="224259" name="Text Box 3"/>
          <p:cNvSpPr txBox="1">
            <a:spLocks noChangeArrowheads="1"/>
          </p:cNvSpPr>
          <p:nvPr/>
        </p:nvSpPr>
        <p:spPr bwMode="auto">
          <a:xfrm>
            <a:off x="1077059" y="2400300"/>
            <a:ext cx="7781192" cy="400050"/>
          </a:xfrm>
          <a:prstGeom prst="rect">
            <a:avLst/>
          </a:prstGeom>
          <a:solidFill>
            <a:schemeClr val="accent5">
              <a:lumMod val="75000"/>
            </a:schemeClr>
          </a:solidFill>
          <a:ln w="9525">
            <a:noFill/>
            <a:miter lim="800000"/>
            <a:headEnd/>
            <a:tailEnd/>
          </a:ln>
          <a:effectLst/>
        </p:spPr>
        <p:txBody>
          <a:bodyPr>
            <a:spAutoFit/>
          </a:bodyPr>
          <a:lstStyle/>
          <a:p>
            <a:pPr algn="ctr" eaLnBrk="0" hangingPunct="0">
              <a:defRPr/>
            </a:pPr>
            <a:r>
              <a:rPr lang="es-ES_tradnl" sz="2000" b="1" dirty="0">
                <a:solidFill>
                  <a:schemeClr val="tx1"/>
                </a:solidFill>
                <a:effectLst>
                  <a:outerShdw blurRad="38100" dist="38100" dir="2700000" algn="tl">
                    <a:srgbClr val="000000">
                      <a:alpha val="43137"/>
                    </a:srgbClr>
                  </a:outerShdw>
                </a:effectLst>
              </a:rPr>
              <a:t>¿Para qué en última instancia se lleva a cabo el  Proyecto?</a:t>
            </a:r>
          </a:p>
        </p:txBody>
      </p:sp>
      <p:sp>
        <p:nvSpPr>
          <p:cNvPr id="224260" name="Text Box 4"/>
          <p:cNvSpPr txBox="1">
            <a:spLocks noChangeArrowheads="1"/>
          </p:cNvSpPr>
          <p:nvPr/>
        </p:nvSpPr>
        <p:spPr bwMode="auto">
          <a:xfrm>
            <a:off x="1143000" y="3429000"/>
            <a:ext cx="7715250" cy="387798"/>
          </a:xfrm>
          <a:prstGeom prst="rect">
            <a:avLst/>
          </a:prstGeom>
          <a:solidFill>
            <a:schemeClr val="accent5">
              <a:lumMod val="75000"/>
            </a:schemeClr>
          </a:solidFill>
          <a:ln w="9525">
            <a:noFill/>
            <a:miter lim="800000"/>
            <a:headEnd/>
            <a:tailEnd/>
          </a:ln>
          <a:effectLst/>
        </p:spPr>
        <p:txBody>
          <a:bodyPr>
            <a:spAutoFit/>
          </a:bodyPr>
          <a:lstStyle/>
          <a:p>
            <a:pPr algn="ctr"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¿Por qué y para quienes se lleva a cabo el Proyecto? </a:t>
            </a:r>
          </a:p>
        </p:txBody>
      </p:sp>
      <p:sp>
        <p:nvSpPr>
          <p:cNvPr id="224261" name="Text Box 5"/>
          <p:cNvSpPr txBox="1">
            <a:spLocks noChangeArrowheads="1"/>
          </p:cNvSpPr>
          <p:nvPr/>
        </p:nvSpPr>
        <p:spPr bwMode="auto">
          <a:xfrm>
            <a:off x="1143000" y="4643438"/>
            <a:ext cx="7715250" cy="387350"/>
          </a:xfrm>
          <a:prstGeom prst="rect">
            <a:avLst/>
          </a:prstGeom>
          <a:solidFill>
            <a:schemeClr val="accent5">
              <a:lumMod val="75000"/>
            </a:schemeClr>
          </a:solidFill>
          <a:ln w="9525">
            <a:noFill/>
            <a:miter lim="800000"/>
            <a:headEnd/>
            <a:tailEnd/>
          </a:ln>
          <a:effectLst/>
        </p:spPr>
        <p:txBody>
          <a:bodyPr>
            <a:spAutoFit/>
          </a:bodyPr>
          <a:lstStyle/>
          <a:p>
            <a:pPr algn="ctr"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¿Qué debe ser producido por el proyecto?</a:t>
            </a:r>
          </a:p>
        </p:txBody>
      </p:sp>
      <p:sp>
        <p:nvSpPr>
          <p:cNvPr id="224262" name="Text Box 6"/>
          <p:cNvSpPr txBox="1">
            <a:spLocks noChangeArrowheads="1"/>
          </p:cNvSpPr>
          <p:nvPr/>
        </p:nvSpPr>
        <p:spPr bwMode="auto">
          <a:xfrm>
            <a:off x="1143000" y="5572125"/>
            <a:ext cx="7715250" cy="387798"/>
          </a:xfrm>
          <a:prstGeom prst="rect">
            <a:avLst/>
          </a:prstGeom>
          <a:solidFill>
            <a:schemeClr val="accent5">
              <a:lumMod val="75000"/>
            </a:schemeClr>
          </a:solidFill>
          <a:ln w="9525">
            <a:noFill/>
            <a:miter lim="800000"/>
            <a:headEnd/>
            <a:tailEnd/>
          </a:ln>
          <a:effectLst/>
        </p:spPr>
        <p:txBody>
          <a:bodyPr>
            <a:spAutoFit/>
          </a:bodyPr>
          <a:lstStyle/>
          <a:p>
            <a:pPr algn="ctr"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¿Cómo deben ser producidos los bienes y servicios?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528" fill="hold" grpId="0" nodeType="clickEffect">
                                  <p:stCondLst>
                                    <p:cond delay="0"/>
                                  </p:stCondLst>
                                  <p:childTnLst>
                                    <p:set>
                                      <p:cBhvr>
                                        <p:cTn id="6" dur="1" fill="hold">
                                          <p:stCondLst>
                                            <p:cond delay="0"/>
                                          </p:stCondLst>
                                        </p:cTn>
                                        <p:tgtEl>
                                          <p:spTgt spid="224259"/>
                                        </p:tgtEl>
                                        <p:attrNameLst>
                                          <p:attrName>style.visibility</p:attrName>
                                        </p:attrNameLst>
                                      </p:cBhvr>
                                      <p:to>
                                        <p:strVal val="visible"/>
                                      </p:to>
                                    </p:set>
                                    <p:anim calcmode="lin" valueType="num">
                                      <p:cBhvr>
                                        <p:cTn id="7" dur="500" fill="hold"/>
                                        <p:tgtEl>
                                          <p:spTgt spid="224259"/>
                                        </p:tgtEl>
                                        <p:attrNameLst>
                                          <p:attrName>ppt_w</p:attrName>
                                        </p:attrNameLst>
                                      </p:cBhvr>
                                      <p:tavLst>
                                        <p:tav tm="0">
                                          <p:val>
                                            <p:fltVal val="0"/>
                                          </p:val>
                                        </p:tav>
                                        <p:tav tm="100000">
                                          <p:val>
                                            <p:strVal val="#ppt_w"/>
                                          </p:val>
                                        </p:tav>
                                      </p:tavLst>
                                    </p:anim>
                                    <p:anim calcmode="lin" valueType="num">
                                      <p:cBhvr>
                                        <p:cTn id="8" dur="500" fill="hold"/>
                                        <p:tgtEl>
                                          <p:spTgt spid="224259"/>
                                        </p:tgtEl>
                                        <p:attrNameLst>
                                          <p:attrName>ppt_h</p:attrName>
                                        </p:attrNameLst>
                                      </p:cBhvr>
                                      <p:tavLst>
                                        <p:tav tm="0">
                                          <p:val>
                                            <p:fltVal val="0"/>
                                          </p:val>
                                        </p:tav>
                                        <p:tav tm="100000">
                                          <p:val>
                                            <p:strVal val="#ppt_h"/>
                                          </p:val>
                                        </p:tav>
                                      </p:tavLst>
                                    </p:anim>
                                    <p:anim calcmode="lin" valueType="num">
                                      <p:cBhvr>
                                        <p:cTn id="9" dur="500" fill="hold"/>
                                        <p:tgtEl>
                                          <p:spTgt spid="224259"/>
                                        </p:tgtEl>
                                        <p:attrNameLst>
                                          <p:attrName>ppt_x</p:attrName>
                                        </p:attrNameLst>
                                      </p:cBhvr>
                                      <p:tavLst>
                                        <p:tav tm="0">
                                          <p:val>
                                            <p:fltVal val="0.5"/>
                                          </p:val>
                                        </p:tav>
                                        <p:tav tm="100000">
                                          <p:val>
                                            <p:strVal val="#ppt_x"/>
                                          </p:val>
                                        </p:tav>
                                      </p:tavLst>
                                    </p:anim>
                                    <p:anim calcmode="lin" valueType="num">
                                      <p:cBhvr>
                                        <p:cTn id="10" dur="500" fill="hold"/>
                                        <p:tgtEl>
                                          <p:spTgt spid="224259"/>
                                        </p:tgtEl>
                                        <p:attrNameLst>
                                          <p:attrName>ppt_y</p:attrName>
                                        </p:attrNameLst>
                                      </p:cBhvr>
                                      <p:tavLst>
                                        <p:tav tm="0">
                                          <p:val>
                                            <p:fltVal val="0.5"/>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23" presetClass="entr" presetSubtype="528" fill="hold" grpId="0" nodeType="clickEffect">
                                  <p:stCondLst>
                                    <p:cond delay="0"/>
                                  </p:stCondLst>
                                  <p:childTnLst>
                                    <p:set>
                                      <p:cBhvr>
                                        <p:cTn id="14" dur="1" fill="hold">
                                          <p:stCondLst>
                                            <p:cond delay="0"/>
                                          </p:stCondLst>
                                        </p:cTn>
                                        <p:tgtEl>
                                          <p:spTgt spid="224260"/>
                                        </p:tgtEl>
                                        <p:attrNameLst>
                                          <p:attrName>style.visibility</p:attrName>
                                        </p:attrNameLst>
                                      </p:cBhvr>
                                      <p:to>
                                        <p:strVal val="visible"/>
                                      </p:to>
                                    </p:set>
                                    <p:anim calcmode="lin" valueType="num">
                                      <p:cBhvr>
                                        <p:cTn id="15" dur="500" fill="hold"/>
                                        <p:tgtEl>
                                          <p:spTgt spid="224260"/>
                                        </p:tgtEl>
                                        <p:attrNameLst>
                                          <p:attrName>ppt_w</p:attrName>
                                        </p:attrNameLst>
                                      </p:cBhvr>
                                      <p:tavLst>
                                        <p:tav tm="0">
                                          <p:val>
                                            <p:fltVal val="0"/>
                                          </p:val>
                                        </p:tav>
                                        <p:tav tm="100000">
                                          <p:val>
                                            <p:strVal val="#ppt_w"/>
                                          </p:val>
                                        </p:tav>
                                      </p:tavLst>
                                    </p:anim>
                                    <p:anim calcmode="lin" valueType="num">
                                      <p:cBhvr>
                                        <p:cTn id="16" dur="500" fill="hold"/>
                                        <p:tgtEl>
                                          <p:spTgt spid="224260"/>
                                        </p:tgtEl>
                                        <p:attrNameLst>
                                          <p:attrName>ppt_h</p:attrName>
                                        </p:attrNameLst>
                                      </p:cBhvr>
                                      <p:tavLst>
                                        <p:tav tm="0">
                                          <p:val>
                                            <p:fltVal val="0"/>
                                          </p:val>
                                        </p:tav>
                                        <p:tav tm="100000">
                                          <p:val>
                                            <p:strVal val="#ppt_h"/>
                                          </p:val>
                                        </p:tav>
                                      </p:tavLst>
                                    </p:anim>
                                    <p:anim calcmode="lin" valueType="num">
                                      <p:cBhvr>
                                        <p:cTn id="17" dur="500" fill="hold"/>
                                        <p:tgtEl>
                                          <p:spTgt spid="224260"/>
                                        </p:tgtEl>
                                        <p:attrNameLst>
                                          <p:attrName>ppt_x</p:attrName>
                                        </p:attrNameLst>
                                      </p:cBhvr>
                                      <p:tavLst>
                                        <p:tav tm="0">
                                          <p:val>
                                            <p:fltVal val="0.5"/>
                                          </p:val>
                                        </p:tav>
                                        <p:tav tm="100000">
                                          <p:val>
                                            <p:strVal val="#ppt_x"/>
                                          </p:val>
                                        </p:tav>
                                      </p:tavLst>
                                    </p:anim>
                                    <p:anim calcmode="lin" valueType="num">
                                      <p:cBhvr>
                                        <p:cTn id="18" dur="500" fill="hold"/>
                                        <p:tgtEl>
                                          <p:spTgt spid="224260"/>
                                        </p:tgtEl>
                                        <p:attrNameLst>
                                          <p:attrName>ppt_y</p:attrName>
                                        </p:attrNameLst>
                                      </p:cBhvr>
                                      <p:tavLst>
                                        <p:tav tm="0">
                                          <p:val>
                                            <p:fltVal val="0.5"/>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3" presetClass="entr" presetSubtype="528" fill="hold" grpId="0" nodeType="clickEffect">
                                  <p:stCondLst>
                                    <p:cond delay="0"/>
                                  </p:stCondLst>
                                  <p:childTnLst>
                                    <p:set>
                                      <p:cBhvr>
                                        <p:cTn id="22" dur="1" fill="hold">
                                          <p:stCondLst>
                                            <p:cond delay="0"/>
                                          </p:stCondLst>
                                        </p:cTn>
                                        <p:tgtEl>
                                          <p:spTgt spid="224261"/>
                                        </p:tgtEl>
                                        <p:attrNameLst>
                                          <p:attrName>style.visibility</p:attrName>
                                        </p:attrNameLst>
                                      </p:cBhvr>
                                      <p:to>
                                        <p:strVal val="visible"/>
                                      </p:to>
                                    </p:set>
                                    <p:anim calcmode="lin" valueType="num">
                                      <p:cBhvr>
                                        <p:cTn id="23" dur="500" fill="hold"/>
                                        <p:tgtEl>
                                          <p:spTgt spid="224261"/>
                                        </p:tgtEl>
                                        <p:attrNameLst>
                                          <p:attrName>ppt_w</p:attrName>
                                        </p:attrNameLst>
                                      </p:cBhvr>
                                      <p:tavLst>
                                        <p:tav tm="0">
                                          <p:val>
                                            <p:fltVal val="0"/>
                                          </p:val>
                                        </p:tav>
                                        <p:tav tm="100000">
                                          <p:val>
                                            <p:strVal val="#ppt_w"/>
                                          </p:val>
                                        </p:tav>
                                      </p:tavLst>
                                    </p:anim>
                                    <p:anim calcmode="lin" valueType="num">
                                      <p:cBhvr>
                                        <p:cTn id="24" dur="500" fill="hold"/>
                                        <p:tgtEl>
                                          <p:spTgt spid="224261"/>
                                        </p:tgtEl>
                                        <p:attrNameLst>
                                          <p:attrName>ppt_h</p:attrName>
                                        </p:attrNameLst>
                                      </p:cBhvr>
                                      <p:tavLst>
                                        <p:tav tm="0">
                                          <p:val>
                                            <p:fltVal val="0"/>
                                          </p:val>
                                        </p:tav>
                                        <p:tav tm="100000">
                                          <p:val>
                                            <p:strVal val="#ppt_h"/>
                                          </p:val>
                                        </p:tav>
                                      </p:tavLst>
                                    </p:anim>
                                    <p:anim calcmode="lin" valueType="num">
                                      <p:cBhvr>
                                        <p:cTn id="25" dur="500" fill="hold"/>
                                        <p:tgtEl>
                                          <p:spTgt spid="224261"/>
                                        </p:tgtEl>
                                        <p:attrNameLst>
                                          <p:attrName>ppt_x</p:attrName>
                                        </p:attrNameLst>
                                      </p:cBhvr>
                                      <p:tavLst>
                                        <p:tav tm="0">
                                          <p:val>
                                            <p:fltVal val="0.5"/>
                                          </p:val>
                                        </p:tav>
                                        <p:tav tm="100000">
                                          <p:val>
                                            <p:strVal val="#ppt_x"/>
                                          </p:val>
                                        </p:tav>
                                      </p:tavLst>
                                    </p:anim>
                                    <p:anim calcmode="lin" valueType="num">
                                      <p:cBhvr>
                                        <p:cTn id="26" dur="500" fill="hold"/>
                                        <p:tgtEl>
                                          <p:spTgt spid="224261"/>
                                        </p:tgtEl>
                                        <p:attrNameLst>
                                          <p:attrName>ppt_y</p:attrName>
                                        </p:attrNameLst>
                                      </p:cBhvr>
                                      <p:tavLst>
                                        <p:tav tm="0">
                                          <p:val>
                                            <p:fltVal val="0.5"/>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528" fill="hold" grpId="0" nodeType="clickEffect">
                                  <p:stCondLst>
                                    <p:cond delay="0"/>
                                  </p:stCondLst>
                                  <p:childTnLst>
                                    <p:set>
                                      <p:cBhvr>
                                        <p:cTn id="30" dur="1" fill="hold">
                                          <p:stCondLst>
                                            <p:cond delay="0"/>
                                          </p:stCondLst>
                                        </p:cTn>
                                        <p:tgtEl>
                                          <p:spTgt spid="224262"/>
                                        </p:tgtEl>
                                        <p:attrNameLst>
                                          <p:attrName>style.visibility</p:attrName>
                                        </p:attrNameLst>
                                      </p:cBhvr>
                                      <p:to>
                                        <p:strVal val="visible"/>
                                      </p:to>
                                    </p:set>
                                    <p:anim calcmode="lin" valueType="num">
                                      <p:cBhvr>
                                        <p:cTn id="31" dur="500" fill="hold"/>
                                        <p:tgtEl>
                                          <p:spTgt spid="224262"/>
                                        </p:tgtEl>
                                        <p:attrNameLst>
                                          <p:attrName>ppt_w</p:attrName>
                                        </p:attrNameLst>
                                      </p:cBhvr>
                                      <p:tavLst>
                                        <p:tav tm="0">
                                          <p:val>
                                            <p:fltVal val="0"/>
                                          </p:val>
                                        </p:tav>
                                        <p:tav tm="100000">
                                          <p:val>
                                            <p:strVal val="#ppt_w"/>
                                          </p:val>
                                        </p:tav>
                                      </p:tavLst>
                                    </p:anim>
                                    <p:anim calcmode="lin" valueType="num">
                                      <p:cBhvr>
                                        <p:cTn id="32" dur="500" fill="hold"/>
                                        <p:tgtEl>
                                          <p:spTgt spid="224262"/>
                                        </p:tgtEl>
                                        <p:attrNameLst>
                                          <p:attrName>ppt_h</p:attrName>
                                        </p:attrNameLst>
                                      </p:cBhvr>
                                      <p:tavLst>
                                        <p:tav tm="0">
                                          <p:val>
                                            <p:fltVal val="0"/>
                                          </p:val>
                                        </p:tav>
                                        <p:tav tm="100000">
                                          <p:val>
                                            <p:strVal val="#ppt_h"/>
                                          </p:val>
                                        </p:tav>
                                      </p:tavLst>
                                    </p:anim>
                                    <p:anim calcmode="lin" valueType="num">
                                      <p:cBhvr>
                                        <p:cTn id="33" dur="500" fill="hold"/>
                                        <p:tgtEl>
                                          <p:spTgt spid="224262"/>
                                        </p:tgtEl>
                                        <p:attrNameLst>
                                          <p:attrName>ppt_x</p:attrName>
                                        </p:attrNameLst>
                                      </p:cBhvr>
                                      <p:tavLst>
                                        <p:tav tm="0">
                                          <p:val>
                                            <p:fltVal val="0.5"/>
                                          </p:val>
                                        </p:tav>
                                        <p:tav tm="100000">
                                          <p:val>
                                            <p:strVal val="#ppt_x"/>
                                          </p:val>
                                        </p:tav>
                                      </p:tavLst>
                                    </p:anim>
                                    <p:anim calcmode="lin" valueType="num">
                                      <p:cBhvr>
                                        <p:cTn id="34" dur="500" fill="hold"/>
                                        <p:tgtEl>
                                          <p:spTgt spid="2242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259" grpId="0" animBg="1" autoUpdateAnimBg="0"/>
      <p:bldP spid="224260" grpId="0" animBg="1" autoUpdateAnimBg="0"/>
      <p:bldP spid="224261" grpId="0" animBg="1" autoUpdateAnimBg="0"/>
      <p:bldP spid="224262" grpId="0" animBg="1"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0" y="214314"/>
            <a:ext cx="9067800" cy="523875"/>
          </a:xfrm>
          <a:prstGeom prst="rect">
            <a:avLst/>
          </a:prstGeom>
          <a:noFill/>
          <a:ln w="9525">
            <a:noFill/>
            <a:miter lim="800000"/>
            <a:headEnd/>
            <a:tailEnd/>
          </a:ln>
        </p:spPr>
        <p:txBody>
          <a:bodyPr lIns="92075" tIns="46038" rIns="92075" bIns="46038">
            <a:spAutoFit/>
          </a:bodyPr>
          <a:lstStyle/>
          <a:p>
            <a:pPr algn="ctr" defTabSz="762000" eaLnBrk="0" hangingPunct="0"/>
            <a:endParaRPr lang="es-AR" sz="2800" b="1">
              <a:solidFill>
                <a:schemeClr val="tx1"/>
              </a:solidFill>
              <a:latin typeface="Arial" pitchFamily="34" charset="0"/>
            </a:endParaRPr>
          </a:p>
        </p:txBody>
      </p:sp>
      <p:sp>
        <p:nvSpPr>
          <p:cNvPr id="36867" name="Rectangle 3"/>
          <p:cNvSpPr>
            <a:spLocks noChangeArrowheads="1"/>
          </p:cNvSpPr>
          <p:nvPr/>
        </p:nvSpPr>
        <p:spPr bwMode="auto">
          <a:xfrm>
            <a:off x="3053862" y="19113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FIN</a:t>
            </a:r>
          </a:p>
        </p:txBody>
      </p:sp>
      <p:sp>
        <p:nvSpPr>
          <p:cNvPr id="36868" name="Rectangle 4"/>
          <p:cNvSpPr>
            <a:spLocks noChangeArrowheads="1"/>
          </p:cNvSpPr>
          <p:nvPr/>
        </p:nvSpPr>
        <p:spPr bwMode="auto">
          <a:xfrm>
            <a:off x="3053862" y="30543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PROPÓSITO</a:t>
            </a:r>
          </a:p>
        </p:txBody>
      </p:sp>
      <p:sp>
        <p:nvSpPr>
          <p:cNvPr id="36869" name="Rectangle 5"/>
          <p:cNvSpPr>
            <a:spLocks noChangeArrowheads="1"/>
          </p:cNvSpPr>
          <p:nvPr/>
        </p:nvSpPr>
        <p:spPr bwMode="auto">
          <a:xfrm>
            <a:off x="3053862" y="41973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COMPONENTES</a:t>
            </a:r>
          </a:p>
        </p:txBody>
      </p:sp>
      <p:sp>
        <p:nvSpPr>
          <p:cNvPr id="36870" name="Rectangle 6"/>
          <p:cNvSpPr>
            <a:spLocks noChangeArrowheads="1"/>
          </p:cNvSpPr>
          <p:nvPr/>
        </p:nvSpPr>
        <p:spPr bwMode="auto">
          <a:xfrm>
            <a:off x="3053862" y="53403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ACTIVIDADES</a:t>
            </a:r>
          </a:p>
        </p:txBody>
      </p:sp>
      <p:sp>
        <p:nvSpPr>
          <p:cNvPr id="36871" name="Freeform 7"/>
          <p:cNvSpPr>
            <a:spLocks/>
          </p:cNvSpPr>
          <p:nvPr/>
        </p:nvSpPr>
        <p:spPr bwMode="auto">
          <a:xfrm>
            <a:off x="2057401" y="4572000"/>
            <a:ext cx="794238" cy="1144588"/>
          </a:xfrm>
          <a:custGeom>
            <a:avLst/>
            <a:gdLst>
              <a:gd name="T0" fmla="*/ 2147483647 w 499"/>
              <a:gd name="T1" fmla="*/ 2147483647 h 721"/>
              <a:gd name="T2" fmla="*/ 0 w 499"/>
              <a:gd name="T3" fmla="*/ 2147483647 h 721"/>
              <a:gd name="T4" fmla="*/ 0 w 499"/>
              <a:gd name="T5" fmla="*/ 0 h 721"/>
              <a:gd name="T6" fmla="*/ 2147483647 w 499"/>
              <a:gd name="T7" fmla="*/ 0 h 721"/>
              <a:gd name="T8" fmla="*/ 0 60000 65536"/>
              <a:gd name="T9" fmla="*/ 0 60000 65536"/>
              <a:gd name="T10" fmla="*/ 0 60000 65536"/>
              <a:gd name="T11" fmla="*/ 0 60000 65536"/>
              <a:gd name="T12" fmla="*/ 0 w 499"/>
              <a:gd name="T13" fmla="*/ 0 h 721"/>
              <a:gd name="T14" fmla="*/ 499 w 499"/>
              <a:gd name="T15" fmla="*/ 721 h 721"/>
            </a:gdLst>
            <a:ahLst/>
            <a:cxnLst>
              <a:cxn ang="T8">
                <a:pos x="T0" y="T1"/>
              </a:cxn>
              <a:cxn ang="T9">
                <a:pos x="T2" y="T3"/>
              </a:cxn>
              <a:cxn ang="T10">
                <a:pos x="T4" y="T5"/>
              </a:cxn>
              <a:cxn ang="T11">
                <a:pos x="T6" y="T7"/>
              </a:cxn>
            </a:cxnLst>
            <a:rect l="T12" t="T13" r="T14" b="T15"/>
            <a:pathLst>
              <a:path w="499" h="721">
                <a:moveTo>
                  <a:pt x="498" y="720"/>
                </a:moveTo>
                <a:lnTo>
                  <a:pt x="0" y="720"/>
                </a:lnTo>
                <a:lnTo>
                  <a:pt x="0" y="0"/>
                </a:lnTo>
                <a:lnTo>
                  <a:pt x="498" y="0"/>
                </a:lnTo>
              </a:path>
            </a:pathLst>
          </a:custGeom>
          <a:noFill/>
          <a:ln w="101600" cap="rnd">
            <a:solidFill>
              <a:schemeClr val="tx1"/>
            </a:solidFill>
            <a:round/>
            <a:headEnd type="none" w="sm" len="sm"/>
            <a:tailEnd type="stealth" w="med" len="lg"/>
          </a:ln>
        </p:spPr>
        <p:txBody>
          <a:bodyPr/>
          <a:lstStyle/>
          <a:p>
            <a:endParaRPr lang="es-ES_tradnl" b="1">
              <a:effectLst>
                <a:outerShdw blurRad="38100" dist="38100" dir="2700000" algn="tl">
                  <a:srgbClr val="000000">
                    <a:alpha val="43137"/>
                  </a:srgbClr>
                </a:outerShdw>
              </a:effectLst>
            </a:endParaRPr>
          </a:p>
        </p:txBody>
      </p:sp>
      <p:sp>
        <p:nvSpPr>
          <p:cNvPr id="36872" name="Rectangle 8"/>
          <p:cNvSpPr>
            <a:spLocks noChangeArrowheads="1"/>
          </p:cNvSpPr>
          <p:nvPr/>
        </p:nvSpPr>
        <p:spPr bwMode="auto">
          <a:xfrm>
            <a:off x="1963616" y="5927726"/>
            <a:ext cx="413575"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effectLst>
                  <a:outerShdw blurRad="38100" dist="38100" dir="2700000" algn="tl">
                    <a:srgbClr val="000000">
                      <a:alpha val="43137"/>
                    </a:srgbClr>
                  </a:outerShdw>
                </a:effectLst>
              </a:rPr>
              <a:t>SI</a:t>
            </a:r>
          </a:p>
        </p:txBody>
      </p:sp>
      <p:sp>
        <p:nvSpPr>
          <p:cNvPr id="36873" name="Rectangle 9"/>
          <p:cNvSpPr>
            <a:spLocks noChangeArrowheads="1"/>
          </p:cNvSpPr>
          <p:nvPr/>
        </p:nvSpPr>
        <p:spPr bwMode="auto">
          <a:xfrm>
            <a:off x="134816" y="4933951"/>
            <a:ext cx="1550040"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dirty="0">
                <a:solidFill>
                  <a:schemeClr val="tx1"/>
                </a:solidFill>
                <a:effectLst>
                  <a:outerShdw blurRad="38100" dist="38100" dir="2700000" algn="tl">
                    <a:srgbClr val="000000">
                      <a:alpha val="43137"/>
                    </a:srgbClr>
                  </a:outerShdw>
                </a:effectLst>
              </a:rPr>
              <a:t>ENTONCES</a:t>
            </a:r>
          </a:p>
        </p:txBody>
      </p:sp>
      <p:sp>
        <p:nvSpPr>
          <p:cNvPr id="36874" name="Freeform 10"/>
          <p:cNvSpPr>
            <a:spLocks/>
          </p:cNvSpPr>
          <p:nvPr/>
        </p:nvSpPr>
        <p:spPr bwMode="auto">
          <a:xfrm>
            <a:off x="2086708" y="2286000"/>
            <a:ext cx="791308" cy="1144588"/>
          </a:xfrm>
          <a:custGeom>
            <a:avLst/>
            <a:gdLst>
              <a:gd name="T0" fmla="*/ 2147483647 w 499"/>
              <a:gd name="T1" fmla="*/ 2147483647 h 721"/>
              <a:gd name="T2" fmla="*/ 0 w 499"/>
              <a:gd name="T3" fmla="*/ 2147483647 h 721"/>
              <a:gd name="T4" fmla="*/ 0 w 499"/>
              <a:gd name="T5" fmla="*/ 0 h 721"/>
              <a:gd name="T6" fmla="*/ 2147483647 w 499"/>
              <a:gd name="T7" fmla="*/ 0 h 721"/>
              <a:gd name="T8" fmla="*/ 0 60000 65536"/>
              <a:gd name="T9" fmla="*/ 0 60000 65536"/>
              <a:gd name="T10" fmla="*/ 0 60000 65536"/>
              <a:gd name="T11" fmla="*/ 0 60000 65536"/>
              <a:gd name="T12" fmla="*/ 0 w 499"/>
              <a:gd name="T13" fmla="*/ 0 h 721"/>
              <a:gd name="T14" fmla="*/ 499 w 499"/>
              <a:gd name="T15" fmla="*/ 721 h 721"/>
            </a:gdLst>
            <a:ahLst/>
            <a:cxnLst>
              <a:cxn ang="T8">
                <a:pos x="T0" y="T1"/>
              </a:cxn>
              <a:cxn ang="T9">
                <a:pos x="T2" y="T3"/>
              </a:cxn>
              <a:cxn ang="T10">
                <a:pos x="T4" y="T5"/>
              </a:cxn>
              <a:cxn ang="T11">
                <a:pos x="T6" y="T7"/>
              </a:cxn>
            </a:cxnLst>
            <a:rect l="T12" t="T13" r="T14" b="T15"/>
            <a:pathLst>
              <a:path w="499" h="721">
                <a:moveTo>
                  <a:pt x="498" y="720"/>
                </a:moveTo>
                <a:lnTo>
                  <a:pt x="0" y="720"/>
                </a:lnTo>
                <a:lnTo>
                  <a:pt x="0" y="0"/>
                </a:lnTo>
                <a:lnTo>
                  <a:pt x="498" y="0"/>
                </a:lnTo>
              </a:path>
            </a:pathLst>
          </a:custGeom>
          <a:noFill/>
          <a:ln w="101600" cap="rnd">
            <a:solidFill>
              <a:schemeClr val="tx1"/>
            </a:solidFill>
            <a:round/>
            <a:headEnd type="none" w="sm" len="sm"/>
            <a:tailEnd type="stealth" w="med" len="lg"/>
          </a:ln>
        </p:spPr>
        <p:txBody>
          <a:bodyPr/>
          <a:lstStyle/>
          <a:p>
            <a:endParaRPr lang="es-ES_tradnl" b="1">
              <a:effectLst>
                <a:outerShdw blurRad="38100" dist="38100" dir="2700000" algn="tl">
                  <a:srgbClr val="000000">
                    <a:alpha val="43137"/>
                  </a:srgbClr>
                </a:outerShdw>
              </a:effectLst>
            </a:endParaRPr>
          </a:p>
        </p:txBody>
      </p:sp>
      <p:sp>
        <p:nvSpPr>
          <p:cNvPr id="36875" name="Rectangle 11"/>
          <p:cNvSpPr>
            <a:spLocks noChangeArrowheads="1"/>
          </p:cNvSpPr>
          <p:nvPr/>
        </p:nvSpPr>
        <p:spPr bwMode="auto">
          <a:xfrm>
            <a:off x="1994389" y="3641726"/>
            <a:ext cx="413575"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effectLst>
                  <a:outerShdw blurRad="38100" dist="38100" dir="2700000" algn="tl">
                    <a:srgbClr val="000000">
                      <a:alpha val="43137"/>
                    </a:srgbClr>
                  </a:outerShdw>
                </a:effectLst>
              </a:rPr>
              <a:t>SI</a:t>
            </a:r>
          </a:p>
        </p:txBody>
      </p:sp>
      <p:sp>
        <p:nvSpPr>
          <p:cNvPr id="36876" name="Rectangle 12"/>
          <p:cNvSpPr>
            <a:spLocks noChangeArrowheads="1"/>
          </p:cNvSpPr>
          <p:nvPr/>
        </p:nvSpPr>
        <p:spPr bwMode="auto">
          <a:xfrm>
            <a:off x="165589" y="2647951"/>
            <a:ext cx="1550040"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dirty="0">
                <a:solidFill>
                  <a:schemeClr val="tx1"/>
                </a:solidFill>
                <a:effectLst>
                  <a:outerShdw blurRad="38100" dist="38100" dir="2700000" algn="tl">
                    <a:srgbClr val="000000">
                      <a:alpha val="43137"/>
                    </a:srgbClr>
                  </a:outerShdw>
                </a:effectLst>
              </a:rPr>
              <a:t>ENTONCES</a:t>
            </a:r>
          </a:p>
        </p:txBody>
      </p:sp>
      <p:sp>
        <p:nvSpPr>
          <p:cNvPr id="36877" name="Freeform 13"/>
          <p:cNvSpPr>
            <a:spLocks/>
          </p:cNvSpPr>
          <p:nvPr/>
        </p:nvSpPr>
        <p:spPr bwMode="auto">
          <a:xfrm>
            <a:off x="6277708" y="3352800"/>
            <a:ext cx="791308" cy="1144588"/>
          </a:xfrm>
          <a:custGeom>
            <a:avLst/>
            <a:gdLst>
              <a:gd name="T0" fmla="*/ 0 w 499"/>
              <a:gd name="T1" fmla="*/ 2147483647 h 721"/>
              <a:gd name="T2" fmla="*/ 2147483647 w 499"/>
              <a:gd name="T3" fmla="*/ 2147483647 h 721"/>
              <a:gd name="T4" fmla="*/ 2147483647 w 499"/>
              <a:gd name="T5" fmla="*/ 0 h 721"/>
              <a:gd name="T6" fmla="*/ 0 w 499"/>
              <a:gd name="T7" fmla="*/ 0 h 721"/>
              <a:gd name="T8" fmla="*/ 0 60000 65536"/>
              <a:gd name="T9" fmla="*/ 0 60000 65536"/>
              <a:gd name="T10" fmla="*/ 0 60000 65536"/>
              <a:gd name="T11" fmla="*/ 0 60000 65536"/>
              <a:gd name="T12" fmla="*/ 0 w 499"/>
              <a:gd name="T13" fmla="*/ 0 h 721"/>
              <a:gd name="T14" fmla="*/ 499 w 499"/>
              <a:gd name="T15" fmla="*/ 721 h 721"/>
            </a:gdLst>
            <a:ahLst/>
            <a:cxnLst>
              <a:cxn ang="T8">
                <a:pos x="T0" y="T1"/>
              </a:cxn>
              <a:cxn ang="T9">
                <a:pos x="T2" y="T3"/>
              </a:cxn>
              <a:cxn ang="T10">
                <a:pos x="T4" y="T5"/>
              </a:cxn>
              <a:cxn ang="T11">
                <a:pos x="T6" y="T7"/>
              </a:cxn>
            </a:cxnLst>
            <a:rect l="T12" t="T13" r="T14" b="T15"/>
            <a:pathLst>
              <a:path w="499" h="721">
                <a:moveTo>
                  <a:pt x="0" y="720"/>
                </a:moveTo>
                <a:lnTo>
                  <a:pt x="498" y="720"/>
                </a:lnTo>
                <a:lnTo>
                  <a:pt x="498" y="0"/>
                </a:lnTo>
                <a:lnTo>
                  <a:pt x="0" y="0"/>
                </a:lnTo>
              </a:path>
            </a:pathLst>
          </a:custGeom>
          <a:noFill/>
          <a:ln w="101600" cap="rnd">
            <a:solidFill>
              <a:schemeClr val="tx1"/>
            </a:solidFill>
            <a:round/>
            <a:headEnd type="none" w="sm" len="sm"/>
            <a:tailEnd type="stealth" w="med" len="lg"/>
          </a:ln>
        </p:spPr>
        <p:txBody>
          <a:bodyPr/>
          <a:lstStyle/>
          <a:p>
            <a:endParaRPr lang="es-ES_tradnl" b="1">
              <a:effectLst>
                <a:outerShdw blurRad="38100" dist="38100" dir="2700000" algn="tl">
                  <a:srgbClr val="000000">
                    <a:alpha val="43137"/>
                  </a:srgbClr>
                </a:outerShdw>
              </a:effectLst>
            </a:endParaRPr>
          </a:p>
        </p:txBody>
      </p:sp>
      <p:sp>
        <p:nvSpPr>
          <p:cNvPr id="36878" name="Rectangle 14"/>
          <p:cNvSpPr>
            <a:spLocks noChangeArrowheads="1"/>
          </p:cNvSpPr>
          <p:nvPr/>
        </p:nvSpPr>
        <p:spPr bwMode="auto">
          <a:xfrm>
            <a:off x="6764216" y="4832351"/>
            <a:ext cx="413575"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effectLst>
                  <a:outerShdw blurRad="38100" dist="38100" dir="2700000" algn="tl">
                    <a:srgbClr val="000000">
                      <a:alpha val="43137"/>
                    </a:srgbClr>
                  </a:outerShdw>
                </a:effectLst>
              </a:rPr>
              <a:t>SI</a:t>
            </a:r>
          </a:p>
        </p:txBody>
      </p:sp>
      <p:sp>
        <p:nvSpPr>
          <p:cNvPr id="36879" name="Rectangle 15"/>
          <p:cNvSpPr>
            <a:spLocks noChangeArrowheads="1"/>
          </p:cNvSpPr>
          <p:nvPr/>
        </p:nvSpPr>
        <p:spPr bwMode="auto">
          <a:xfrm>
            <a:off x="7253654" y="4076701"/>
            <a:ext cx="1550040" cy="462307"/>
          </a:xfrm>
          <a:prstGeom prst="rect">
            <a:avLst/>
          </a:prstGeom>
          <a:noFill/>
          <a:ln w="9525">
            <a:noFill/>
            <a:miter lim="800000"/>
            <a:headEnd/>
            <a:tailEnd/>
          </a:ln>
        </p:spPr>
        <p:txBody>
          <a:bodyPr wrap="none" lIns="92075" tIns="46038" rIns="92075" bIns="46038">
            <a:spAutoFit/>
          </a:bodyPr>
          <a:lstStyle/>
          <a:p>
            <a:pPr defTabSz="762000" eaLnBrk="0" hangingPunct="0"/>
            <a:r>
              <a:rPr lang="es-ES_tradnl" sz="2400" b="1">
                <a:solidFill>
                  <a:schemeClr val="tx1"/>
                </a:solidFill>
                <a:effectLst>
                  <a:outerShdw blurRad="38100" dist="38100" dir="2700000" algn="tl">
                    <a:srgbClr val="000000">
                      <a:alpha val="43137"/>
                    </a:srgbClr>
                  </a:outerShdw>
                </a:effectLst>
              </a:rPr>
              <a:t>ENTONCES</a:t>
            </a:r>
          </a:p>
        </p:txBody>
      </p:sp>
      <p:sp>
        <p:nvSpPr>
          <p:cNvPr id="18" name="Rectangle 2"/>
          <p:cNvSpPr>
            <a:spLocks noGrp="1" noChangeArrowheads="1"/>
          </p:cNvSpPr>
          <p:nvPr>
            <p:ph type="title"/>
          </p:nvPr>
        </p:nvSpPr>
        <p:spPr>
          <a:xfrm>
            <a:off x="0" y="233364"/>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La lógica de un proyecto</a:t>
            </a:r>
          </a:p>
        </p:txBody>
      </p:sp>
    </p:spTree>
  </p:cSld>
  <p:clrMapOvr>
    <a:masterClrMapping/>
  </p:clrMapOvr>
  <p:transition spd="slow"/>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reeform 2"/>
          <p:cNvSpPr>
            <a:spLocks/>
          </p:cNvSpPr>
          <p:nvPr/>
        </p:nvSpPr>
        <p:spPr bwMode="auto">
          <a:xfrm>
            <a:off x="1143000" y="2133600"/>
            <a:ext cx="3278066" cy="3049588"/>
          </a:xfrm>
          <a:custGeom>
            <a:avLst/>
            <a:gdLst>
              <a:gd name="T0" fmla="*/ 2147483647 w 2065"/>
              <a:gd name="T1" fmla="*/ 0 h 1921"/>
              <a:gd name="T2" fmla="*/ 2147483647 w 2065"/>
              <a:gd name="T3" fmla="*/ 2147483647 h 1921"/>
              <a:gd name="T4" fmla="*/ 2147483647 w 2065"/>
              <a:gd name="T5" fmla="*/ 2147483647 h 1921"/>
              <a:gd name="T6" fmla="*/ 2147483647 w 2065"/>
              <a:gd name="T7" fmla="*/ 2147483647 h 1921"/>
              <a:gd name="T8" fmla="*/ 2147483647 w 2065"/>
              <a:gd name="T9" fmla="*/ 2147483647 h 1921"/>
              <a:gd name="T10" fmla="*/ 0 w 2065"/>
              <a:gd name="T11" fmla="*/ 2147483647 h 1921"/>
              <a:gd name="T12" fmla="*/ 0 w 2065"/>
              <a:gd name="T13" fmla="*/ 2147483647 h 1921"/>
              <a:gd name="T14" fmla="*/ 0 w 2065"/>
              <a:gd name="T15" fmla="*/ 2147483647 h 1921"/>
              <a:gd name="T16" fmla="*/ 2147483647 w 2065"/>
              <a:gd name="T17" fmla="*/ 2147483647 h 1921"/>
              <a:gd name="T18" fmla="*/ 2147483647 w 2065"/>
              <a:gd name="T19" fmla="*/ 2147483647 h 19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5"/>
              <a:gd name="T31" fmla="*/ 0 h 1921"/>
              <a:gd name="T32" fmla="*/ 2065 w 2065"/>
              <a:gd name="T33" fmla="*/ 1921 h 19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5" h="1921">
                <a:moveTo>
                  <a:pt x="2064" y="0"/>
                </a:moveTo>
                <a:lnTo>
                  <a:pt x="2064" y="288"/>
                </a:lnTo>
                <a:lnTo>
                  <a:pt x="2064" y="864"/>
                </a:lnTo>
                <a:lnTo>
                  <a:pt x="912" y="864"/>
                </a:lnTo>
                <a:lnTo>
                  <a:pt x="912" y="1584"/>
                </a:lnTo>
                <a:lnTo>
                  <a:pt x="0" y="1584"/>
                </a:lnTo>
                <a:lnTo>
                  <a:pt x="0" y="1872"/>
                </a:lnTo>
                <a:lnTo>
                  <a:pt x="0" y="1584"/>
                </a:lnTo>
                <a:lnTo>
                  <a:pt x="1488" y="1584"/>
                </a:lnTo>
                <a:lnTo>
                  <a:pt x="1488" y="1920"/>
                </a:lnTo>
              </a:path>
            </a:pathLst>
          </a:custGeom>
          <a:noFill/>
          <a:ln w="50800" cap="rnd">
            <a:solidFill>
              <a:schemeClr val="tx1"/>
            </a:solidFill>
            <a:round/>
            <a:headEnd type="none" w="sm" len="sm"/>
            <a:tailEnd type="none" w="sm" len="sm"/>
          </a:ln>
        </p:spPr>
        <p:txBody>
          <a:bodyPr/>
          <a:lstStyle/>
          <a:p>
            <a:endParaRPr lang="es-ES_tradnl" b="1">
              <a:effectLst>
                <a:outerShdw blurRad="38100" dist="38100" dir="2700000" algn="tl">
                  <a:srgbClr val="000000">
                    <a:alpha val="43137"/>
                  </a:srgbClr>
                </a:outerShdw>
              </a:effectLst>
            </a:endParaRPr>
          </a:p>
        </p:txBody>
      </p:sp>
      <p:sp>
        <p:nvSpPr>
          <p:cNvPr id="37891" name="Freeform 3"/>
          <p:cNvSpPr>
            <a:spLocks/>
          </p:cNvSpPr>
          <p:nvPr/>
        </p:nvSpPr>
        <p:spPr bwMode="auto">
          <a:xfrm>
            <a:off x="4419600" y="2133600"/>
            <a:ext cx="3278066" cy="3049588"/>
          </a:xfrm>
          <a:custGeom>
            <a:avLst/>
            <a:gdLst>
              <a:gd name="T0" fmla="*/ 0 w 2065"/>
              <a:gd name="T1" fmla="*/ 0 h 1921"/>
              <a:gd name="T2" fmla="*/ 0 w 2065"/>
              <a:gd name="T3" fmla="*/ 2147483647 h 1921"/>
              <a:gd name="T4" fmla="*/ 0 w 2065"/>
              <a:gd name="T5" fmla="*/ 2147483647 h 1921"/>
              <a:gd name="T6" fmla="*/ 2147483647 w 2065"/>
              <a:gd name="T7" fmla="*/ 2147483647 h 1921"/>
              <a:gd name="T8" fmla="*/ 2147483647 w 2065"/>
              <a:gd name="T9" fmla="*/ 2147483647 h 1921"/>
              <a:gd name="T10" fmla="*/ 2147483647 w 2065"/>
              <a:gd name="T11" fmla="*/ 2147483647 h 1921"/>
              <a:gd name="T12" fmla="*/ 2147483647 w 2065"/>
              <a:gd name="T13" fmla="*/ 2147483647 h 1921"/>
              <a:gd name="T14" fmla="*/ 2147483647 w 2065"/>
              <a:gd name="T15" fmla="*/ 2147483647 h 1921"/>
              <a:gd name="T16" fmla="*/ 2147483647 w 2065"/>
              <a:gd name="T17" fmla="*/ 2147483647 h 1921"/>
              <a:gd name="T18" fmla="*/ 2147483647 w 2065"/>
              <a:gd name="T19" fmla="*/ 2147483647 h 192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65"/>
              <a:gd name="T31" fmla="*/ 0 h 1921"/>
              <a:gd name="T32" fmla="*/ 2065 w 2065"/>
              <a:gd name="T33" fmla="*/ 1921 h 192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65" h="1921">
                <a:moveTo>
                  <a:pt x="0" y="0"/>
                </a:moveTo>
                <a:lnTo>
                  <a:pt x="0" y="288"/>
                </a:lnTo>
                <a:lnTo>
                  <a:pt x="0" y="864"/>
                </a:lnTo>
                <a:lnTo>
                  <a:pt x="1152" y="864"/>
                </a:lnTo>
                <a:lnTo>
                  <a:pt x="1152" y="1584"/>
                </a:lnTo>
                <a:lnTo>
                  <a:pt x="2064" y="1584"/>
                </a:lnTo>
                <a:lnTo>
                  <a:pt x="2064" y="1872"/>
                </a:lnTo>
                <a:lnTo>
                  <a:pt x="2064" y="1584"/>
                </a:lnTo>
                <a:lnTo>
                  <a:pt x="576" y="1584"/>
                </a:lnTo>
                <a:lnTo>
                  <a:pt x="576" y="1920"/>
                </a:lnTo>
              </a:path>
            </a:pathLst>
          </a:custGeom>
          <a:noFill/>
          <a:ln w="50800" cap="rnd">
            <a:solidFill>
              <a:schemeClr val="tx1"/>
            </a:solidFill>
            <a:round/>
            <a:headEnd type="none" w="sm" len="sm"/>
            <a:tailEnd type="none" w="sm" len="sm"/>
          </a:ln>
        </p:spPr>
        <p:txBody>
          <a:bodyPr/>
          <a:lstStyle/>
          <a:p>
            <a:endParaRPr lang="es-ES_tradnl" b="1">
              <a:effectLst>
                <a:outerShdw blurRad="38100" dist="38100" dir="2700000" algn="tl">
                  <a:srgbClr val="000000">
                    <a:alpha val="43137"/>
                  </a:srgbClr>
                </a:outerShdw>
              </a:effectLst>
            </a:endParaRPr>
          </a:p>
        </p:txBody>
      </p:sp>
      <p:sp>
        <p:nvSpPr>
          <p:cNvPr id="37892" name="Rectangle 5"/>
          <p:cNvSpPr>
            <a:spLocks noChangeArrowheads="1"/>
          </p:cNvSpPr>
          <p:nvPr/>
        </p:nvSpPr>
        <p:spPr bwMode="auto">
          <a:xfrm>
            <a:off x="2901462" y="14541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dirty="0">
                <a:solidFill>
                  <a:schemeClr val="tx1"/>
                </a:solidFill>
                <a:effectLst>
                  <a:outerShdw blurRad="38100" dist="38100" dir="2700000" algn="tl">
                    <a:srgbClr val="000000">
                      <a:alpha val="43137"/>
                    </a:srgbClr>
                  </a:outerShdw>
                </a:effectLst>
              </a:rPr>
              <a:t>FIN</a:t>
            </a:r>
          </a:p>
        </p:txBody>
      </p:sp>
      <p:sp>
        <p:nvSpPr>
          <p:cNvPr id="37893" name="Rectangle 6"/>
          <p:cNvSpPr>
            <a:spLocks noChangeArrowheads="1"/>
          </p:cNvSpPr>
          <p:nvPr/>
        </p:nvSpPr>
        <p:spPr bwMode="auto">
          <a:xfrm>
            <a:off x="2901462" y="25971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dirty="0">
                <a:solidFill>
                  <a:schemeClr val="tx1"/>
                </a:solidFill>
                <a:effectLst>
                  <a:outerShdw blurRad="38100" dist="38100" dir="2700000" algn="tl">
                    <a:srgbClr val="000000">
                      <a:alpha val="43137"/>
                    </a:srgbClr>
                  </a:outerShdw>
                </a:effectLst>
              </a:rPr>
              <a:t>PROPÓSITO</a:t>
            </a:r>
          </a:p>
        </p:txBody>
      </p:sp>
      <p:sp>
        <p:nvSpPr>
          <p:cNvPr id="37894" name="Rectangle 7"/>
          <p:cNvSpPr>
            <a:spLocks noChangeArrowheads="1"/>
          </p:cNvSpPr>
          <p:nvPr/>
        </p:nvSpPr>
        <p:spPr bwMode="auto">
          <a:xfrm>
            <a:off x="1148862" y="37401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COMPONENTE</a:t>
            </a:r>
          </a:p>
        </p:txBody>
      </p:sp>
      <p:sp>
        <p:nvSpPr>
          <p:cNvPr id="37895" name="Rectangle 8"/>
          <p:cNvSpPr>
            <a:spLocks noChangeArrowheads="1"/>
          </p:cNvSpPr>
          <p:nvPr/>
        </p:nvSpPr>
        <p:spPr bwMode="auto">
          <a:xfrm>
            <a:off x="2387112" y="4883150"/>
            <a:ext cx="18932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ACTIVIDAD</a:t>
            </a:r>
          </a:p>
        </p:txBody>
      </p:sp>
      <p:sp>
        <p:nvSpPr>
          <p:cNvPr id="37896" name="Rectangle 9"/>
          <p:cNvSpPr>
            <a:spLocks noChangeArrowheads="1"/>
          </p:cNvSpPr>
          <p:nvPr/>
        </p:nvSpPr>
        <p:spPr bwMode="auto">
          <a:xfrm>
            <a:off x="4958862" y="3740150"/>
            <a:ext cx="29600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COMPONENTE</a:t>
            </a:r>
          </a:p>
        </p:txBody>
      </p:sp>
      <p:sp>
        <p:nvSpPr>
          <p:cNvPr id="37897" name="Rectangle 10"/>
          <p:cNvSpPr>
            <a:spLocks noChangeArrowheads="1"/>
          </p:cNvSpPr>
          <p:nvPr/>
        </p:nvSpPr>
        <p:spPr bwMode="auto">
          <a:xfrm>
            <a:off x="158262" y="4883150"/>
            <a:ext cx="18932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ACTIVIDAD</a:t>
            </a:r>
          </a:p>
        </p:txBody>
      </p:sp>
      <p:sp>
        <p:nvSpPr>
          <p:cNvPr id="37898" name="Rectangle 11"/>
          <p:cNvSpPr>
            <a:spLocks noChangeArrowheads="1"/>
          </p:cNvSpPr>
          <p:nvPr/>
        </p:nvSpPr>
        <p:spPr bwMode="auto">
          <a:xfrm>
            <a:off x="6940062" y="4883150"/>
            <a:ext cx="18932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dirty="0">
                <a:solidFill>
                  <a:schemeClr val="tx1"/>
                </a:solidFill>
                <a:effectLst>
                  <a:outerShdw blurRad="38100" dist="38100" dir="2700000" algn="tl">
                    <a:srgbClr val="000000">
                      <a:alpha val="43137"/>
                    </a:srgbClr>
                  </a:outerShdw>
                </a:effectLst>
              </a:rPr>
              <a:t>ACTIVIDAD</a:t>
            </a:r>
          </a:p>
        </p:txBody>
      </p:sp>
      <p:sp>
        <p:nvSpPr>
          <p:cNvPr id="37899" name="Rectangle 12"/>
          <p:cNvSpPr>
            <a:spLocks noChangeArrowheads="1"/>
          </p:cNvSpPr>
          <p:nvPr/>
        </p:nvSpPr>
        <p:spPr bwMode="auto">
          <a:xfrm>
            <a:off x="4654062" y="4883150"/>
            <a:ext cx="1893277" cy="673100"/>
          </a:xfrm>
          <a:prstGeom prst="rect">
            <a:avLst/>
          </a:prstGeom>
          <a:solidFill>
            <a:schemeClr val="accent1"/>
          </a:solidFill>
          <a:ln w="12700">
            <a:solidFill>
              <a:schemeClr val="tx1"/>
            </a:solidFill>
            <a:miter lim="800000"/>
            <a:headEnd/>
            <a:tailEnd/>
          </a:ln>
        </p:spPr>
        <p:txBody>
          <a:bodyPr wrap="none" lIns="92075" tIns="46038" rIns="92075" bIns="46038" anchor="ctr"/>
          <a:lstStyle/>
          <a:p>
            <a:pPr algn="ctr" defTabSz="762000" eaLnBrk="0" hangingPunct="0"/>
            <a:r>
              <a:rPr lang="es-ES_tradnl" sz="2400" b="1">
                <a:solidFill>
                  <a:schemeClr val="tx1"/>
                </a:solidFill>
                <a:effectLst>
                  <a:outerShdw blurRad="38100" dist="38100" dir="2700000" algn="tl">
                    <a:srgbClr val="000000">
                      <a:alpha val="43137"/>
                    </a:srgbClr>
                  </a:outerShdw>
                </a:effectLst>
              </a:rPr>
              <a:t>ACTIVIDAD</a:t>
            </a:r>
          </a:p>
        </p:txBody>
      </p:sp>
      <p:sp>
        <p:nvSpPr>
          <p:cNvPr id="37900" name="Rectangle 13"/>
          <p:cNvSpPr>
            <a:spLocks noChangeArrowheads="1"/>
          </p:cNvSpPr>
          <p:nvPr/>
        </p:nvSpPr>
        <p:spPr bwMode="auto">
          <a:xfrm>
            <a:off x="6220558" y="1214438"/>
            <a:ext cx="2923442" cy="1200971"/>
          </a:xfrm>
          <a:prstGeom prst="rect">
            <a:avLst/>
          </a:prstGeom>
          <a:noFill/>
          <a:ln w="9525">
            <a:noFill/>
            <a:miter lim="800000"/>
            <a:headEnd/>
            <a:tailEnd/>
          </a:ln>
        </p:spPr>
        <p:txBody>
          <a:bodyPr lIns="92075" tIns="46038" rIns="92075" bIns="46038">
            <a:spAutoFit/>
          </a:bodyPr>
          <a:lstStyle/>
          <a:p>
            <a:pPr defTabSz="762000" eaLnBrk="0" hangingPunct="0"/>
            <a:r>
              <a:rPr lang="es-ES_tradnl" sz="1800" b="1">
                <a:solidFill>
                  <a:schemeClr val="tx1"/>
                </a:solidFill>
                <a:effectLst>
                  <a:outerShdw blurRad="38100" dist="38100" dir="2700000" algn="tl">
                    <a:srgbClr val="000000">
                      <a:alpha val="43137"/>
                    </a:srgbClr>
                  </a:outerShdw>
                </a:effectLst>
              </a:rPr>
              <a:t>El Propósito debe contribuir</a:t>
            </a:r>
          </a:p>
          <a:p>
            <a:pPr defTabSz="762000" eaLnBrk="0" hangingPunct="0"/>
            <a:r>
              <a:rPr lang="es-ES_tradnl" sz="1800" b="1">
                <a:solidFill>
                  <a:schemeClr val="tx1"/>
                </a:solidFill>
                <a:effectLst>
                  <a:outerShdw blurRad="38100" dist="38100" dir="2700000" algn="tl">
                    <a:srgbClr val="000000">
                      <a:alpha val="43137"/>
                    </a:srgbClr>
                  </a:outerShdw>
                </a:effectLst>
              </a:rPr>
              <a:t>sustancialmente al logro del fin</a:t>
            </a:r>
          </a:p>
          <a:p>
            <a:pPr defTabSz="762000" eaLnBrk="0" hangingPunct="0"/>
            <a:endParaRPr lang="es-ES_tradnl" sz="1800" b="1">
              <a:solidFill>
                <a:schemeClr val="tx1"/>
              </a:solidFill>
              <a:effectLst>
                <a:outerShdw blurRad="38100" dist="38100" dir="2700000" algn="tl">
                  <a:srgbClr val="000000">
                    <a:alpha val="43137"/>
                  </a:srgbClr>
                </a:outerShdw>
              </a:effectLst>
            </a:endParaRPr>
          </a:p>
        </p:txBody>
      </p:sp>
      <p:sp>
        <p:nvSpPr>
          <p:cNvPr id="17" name="Rectangle 2"/>
          <p:cNvSpPr>
            <a:spLocks noGrp="1" noChangeArrowheads="1"/>
          </p:cNvSpPr>
          <p:nvPr>
            <p:ph type="title"/>
          </p:nvPr>
        </p:nvSpPr>
        <p:spPr>
          <a:xfrm>
            <a:off x="0" y="214314"/>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Jerarquía de objetivos</a:t>
            </a:r>
          </a:p>
        </p:txBody>
      </p:sp>
      <p:sp>
        <p:nvSpPr>
          <p:cNvPr id="37902" name="Rectangle 13"/>
          <p:cNvSpPr>
            <a:spLocks noChangeArrowheads="1"/>
          </p:cNvSpPr>
          <p:nvPr/>
        </p:nvSpPr>
        <p:spPr bwMode="auto">
          <a:xfrm>
            <a:off x="0" y="1993901"/>
            <a:ext cx="2461846" cy="1077913"/>
          </a:xfrm>
          <a:prstGeom prst="rect">
            <a:avLst/>
          </a:prstGeom>
          <a:noFill/>
          <a:ln w="9525">
            <a:noFill/>
            <a:miter lim="800000"/>
            <a:headEnd/>
            <a:tailEnd/>
          </a:ln>
        </p:spPr>
        <p:txBody>
          <a:bodyPr lIns="92075" tIns="46038" rIns="92075" bIns="46038">
            <a:spAutoFit/>
          </a:bodyPr>
          <a:lstStyle/>
          <a:p>
            <a:pPr algn="just" defTabSz="762000" eaLnBrk="0" hangingPunct="0"/>
            <a:endParaRPr lang="es-ES_tradnl" sz="1600" b="1">
              <a:solidFill>
                <a:schemeClr val="tx1"/>
              </a:solidFill>
              <a:effectLst>
                <a:outerShdw blurRad="38100" dist="38100" dir="2700000" algn="tl">
                  <a:srgbClr val="000000">
                    <a:alpha val="43137"/>
                  </a:srgbClr>
                </a:outerShdw>
              </a:effectLst>
            </a:endParaRPr>
          </a:p>
          <a:p>
            <a:pPr algn="just" defTabSz="762000" eaLnBrk="0" hangingPunct="0"/>
            <a:r>
              <a:rPr lang="es-ES_tradnl" sz="1600" b="1">
                <a:solidFill>
                  <a:schemeClr val="tx1"/>
                </a:solidFill>
                <a:effectLst>
                  <a:outerShdw blurRad="38100" dist="38100" dir="2700000" algn="tl">
                    <a:srgbClr val="000000">
                      <a:alpha val="43137"/>
                    </a:srgbClr>
                  </a:outerShdw>
                </a:effectLst>
              </a:rPr>
              <a:t>Los Componentes son necesarios para cumplir el Propósito.</a:t>
            </a:r>
          </a:p>
        </p:txBody>
      </p:sp>
      <p:cxnSp>
        <p:nvCxnSpPr>
          <p:cNvPr id="18" name="17 Conector curvado"/>
          <p:cNvCxnSpPr/>
          <p:nvPr/>
        </p:nvCxnSpPr>
        <p:spPr>
          <a:xfrm rot="10800000" flipV="1">
            <a:off x="4703885" y="1857376"/>
            <a:ext cx="3099289" cy="500063"/>
          </a:xfrm>
          <a:prstGeom prst="curvedConnector3">
            <a:avLst>
              <a:gd name="adj1" fmla="val 41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22 Conector curvado"/>
          <p:cNvCxnSpPr/>
          <p:nvPr/>
        </p:nvCxnSpPr>
        <p:spPr>
          <a:xfrm>
            <a:off x="417635" y="3000375"/>
            <a:ext cx="3890596" cy="357188"/>
          </a:xfrm>
          <a:prstGeom prst="curvedConnector3">
            <a:avLst>
              <a:gd name="adj1" fmla="val 134"/>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778" name="Rectangle 2" descr="50%"/>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30723" name="Rectangle 3"/>
          <p:cNvSpPr>
            <a:spLocks noChangeArrowheads="1"/>
          </p:cNvSpPr>
          <p:nvPr/>
        </p:nvSpPr>
        <p:spPr bwMode="auto">
          <a:xfrm>
            <a:off x="1225062" y="5035550"/>
            <a:ext cx="6617677" cy="10541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defRPr/>
            </a:pPr>
            <a:r>
              <a:rPr lang="es-ES_tradnl" sz="2400" b="1">
                <a:solidFill>
                  <a:schemeClr val="tx1"/>
                </a:solidFill>
                <a:effectLst>
                  <a:outerShdw blurRad="38100" dist="38100" dir="2700000" algn="tl">
                    <a:srgbClr val="000000">
                      <a:alpha val="43137"/>
                    </a:srgbClr>
                  </a:outerShdw>
                </a:effectLst>
                <a:latin typeface="+mn-lt"/>
                <a:cs typeface="+mn-cs"/>
              </a:rPr>
              <a:t>Actividades requeridas para completar</a:t>
            </a:r>
          </a:p>
          <a:p>
            <a:pPr algn="ctr" defTabSz="762000" eaLnBrk="0" hangingPunct="0">
              <a:defRPr/>
            </a:pPr>
            <a:r>
              <a:rPr lang="es-ES_tradnl" sz="2400" b="1">
                <a:solidFill>
                  <a:schemeClr val="tx1"/>
                </a:solidFill>
                <a:effectLst>
                  <a:outerShdw blurRad="38100" dist="38100" dir="2700000" algn="tl">
                    <a:srgbClr val="000000">
                      <a:alpha val="43137"/>
                    </a:srgbClr>
                  </a:outerShdw>
                </a:effectLst>
                <a:latin typeface="+mn-lt"/>
                <a:cs typeface="+mn-cs"/>
              </a:rPr>
              <a:t>los Componentes.</a:t>
            </a:r>
          </a:p>
        </p:txBody>
      </p:sp>
      <p:sp>
        <p:nvSpPr>
          <p:cNvPr id="30724" name="Rectangle 4"/>
          <p:cNvSpPr>
            <a:spLocks noChangeArrowheads="1"/>
          </p:cNvSpPr>
          <p:nvPr/>
        </p:nvSpPr>
        <p:spPr bwMode="auto">
          <a:xfrm>
            <a:off x="1225062" y="3587750"/>
            <a:ext cx="6617677" cy="10541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Componentes completados en el transcurso</a:t>
            </a:r>
          </a:p>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de la ejecución del proyecto.</a:t>
            </a:r>
          </a:p>
        </p:txBody>
      </p:sp>
      <p:sp>
        <p:nvSpPr>
          <p:cNvPr id="30725" name="Rectangle 5"/>
          <p:cNvSpPr>
            <a:spLocks noChangeArrowheads="1"/>
          </p:cNvSpPr>
          <p:nvPr/>
        </p:nvSpPr>
        <p:spPr bwMode="auto">
          <a:xfrm>
            <a:off x="1225062" y="2139950"/>
            <a:ext cx="6617677" cy="10541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Propósito logrado cuando el proyecto</a:t>
            </a:r>
          </a:p>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ha sido ejecutado.</a:t>
            </a:r>
          </a:p>
        </p:txBody>
      </p:sp>
      <p:sp>
        <p:nvSpPr>
          <p:cNvPr id="30726" name="Rectangle 6"/>
          <p:cNvSpPr>
            <a:spLocks noChangeArrowheads="1"/>
          </p:cNvSpPr>
          <p:nvPr/>
        </p:nvSpPr>
        <p:spPr bwMode="auto">
          <a:xfrm>
            <a:off x="1225062" y="692150"/>
            <a:ext cx="6617677" cy="10541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Fin alcanzado luego de que el proyecto</a:t>
            </a:r>
          </a:p>
          <a:p>
            <a:pPr algn="ctr" defTabSz="762000" eaLnBrk="0" hangingPunct="0">
              <a:defRPr/>
            </a:pPr>
            <a:r>
              <a:rPr lang="es-ES_tradnl" sz="2400" b="1" dirty="0">
                <a:solidFill>
                  <a:schemeClr val="tx1"/>
                </a:solidFill>
                <a:effectLst>
                  <a:outerShdw blurRad="38100" dist="38100" dir="2700000" algn="tl">
                    <a:srgbClr val="000000">
                      <a:alpha val="43137"/>
                    </a:srgbClr>
                  </a:outerShdw>
                </a:effectLst>
                <a:latin typeface="+mn-lt"/>
                <a:cs typeface="+mn-cs"/>
              </a:rPr>
              <a:t>ha estado en funcionamiento.</a:t>
            </a:r>
          </a:p>
        </p:txBody>
      </p:sp>
      <p:sp>
        <p:nvSpPr>
          <p:cNvPr id="203783" name="AutoShape 7"/>
          <p:cNvSpPr>
            <a:spLocks noChangeArrowheads="1"/>
          </p:cNvSpPr>
          <p:nvPr/>
        </p:nvSpPr>
        <p:spPr bwMode="auto">
          <a:xfrm>
            <a:off x="4044462" y="4578350"/>
            <a:ext cx="1207477" cy="520700"/>
          </a:xfrm>
          <a:prstGeom prst="upArrow">
            <a:avLst>
              <a:gd name="adj1" fmla="val 50000"/>
              <a:gd name="adj2" fmla="val 49995"/>
            </a:avLst>
          </a:prstGeom>
          <a:solidFill>
            <a:schemeClr val="bg1">
              <a:lumMod val="65000"/>
              <a:lumOff val="3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203784" name="AutoShape 8"/>
          <p:cNvSpPr>
            <a:spLocks noChangeArrowheads="1"/>
          </p:cNvSpPr>
          <p:nvPr/>
        </p:nvSpPr>
        <p:spPr bwMode="auto">
          <a:xfrm>
            <a:off x="3968262" y="3130550"/>
            <a:ext cx="1207477" cy="520700"/>
          </a:xfrm>
          <a:prstGeom prst="upArrow">
            <a:avLst>
              <a:gd name="adj1" fmla="val 50000"/>
              <a:gd name="adj2" fmla="val 49995"/>
            </a:avLst>
          </a:prstGeom>
          <a:solidFill>
            <a:schemeClr val="bg1">
              <a:lumMod val="65000"/>
              <a:lumOff val="3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203785" name="AutoShape 9"/>
          <p:cNvSpPr>
            <a:spLocks noChangeArrowheads="1"/>
          </p:cNvSpPr>
          <p:nvPr/>
        </p:nvSpPr>
        <p:spPr bwMode="auto">
          <a:xfrm>
            <a:off x="3968262" y="1682750"/>
            <a:ext cx="1207477" cy="520700"/>
          </a:xfrm>
          <a:prstGeom prst="upArrow">
            <a:avLst>
              <a:gd name="adj1" fmla="val 50000"/>
              <a:gd name="adj2" fmla="val 49995"/>
            </a:avLst>
          </a:prstGeom>
          <a:solidFill>
            <a:schemeClr val="bg1">
              <a:lumMod val="65000"/>
              <a:lumOff val="3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descr="50%"/>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212995" name="Rectangle 3"/>
          <p:cNvSpPr>
            <a:spLocks noChangeArrowheads="1"/>
          </p:cNvSpPr>
          <p:nvPr/>
        </p:nvSpPr>
        <p:spPr bwMode="auto">
          <a:xfrm>
            <a:off x="539262" y="387350"/>
            <a:ext cx="2807677" cy="1130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MARCO LOGICO</a:t>
            </a:r>
          </a:p>
        </p:txBody>
      </p:sp>
      <p:sp>
        <p:nvSpPr>
          <p:cNvPr id="39940" name="Rectangle 4"/>
          <p:cNvSpPr>
            <a:spLocks noChangeArrowheads="1"/>
          </p:cNvSpPr>
          <p:nvPr/>
        </p:nvSpPr>
        <p:spPr bwMode="auto">
          <a:xfrm>
            <a:off x="539262" y="1835150"/>
            <a:ext cx="2045677" cy="12827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r>
              <a:rPr lang="es-ES_tradnl" sz="1400" b="1" dirty="0">
                <a:solidFill>
                  <a:schemeClr val="tx1"/>
                </a:solidFill>
                <a:effectLst>
                  <a:outerShdw blurRad="38100" dist="38100" dir="2700000" algn="tl">
                    <a:srgbClr val="000000">
                      <a:alpha val="43137"/>
                    </a:srgbClr>
                  </a:outerShdw>
                </a:effectLst>
              </a:rPr>
              <a:t>RESUMEN NARRATIVO</a:t>
            </a:r>
          </a:p>
          <a:p>
            <a:pPr algn="ctr" defTabSz="762000" eaLnBrk="0" hangingPunct="0"/>
            <a:r>
              <a:rPr lang="es-ES_tradnl" sz="1400" b="1" dirty="0">
                <a:solidFill>
                  <a:schemeClr val="tx1"/>
                </a:solidFill>
                <a:effectLst>
                  <a:outerShdw blurRad="38100" dist="38100" dir="2700000" algn="tl">
                    <a:srgbClr val="000000">
                      <a:alpha val="43137"/>
                    </a:srgbClr>
                  </a:outerShdw>
                </a:effectLst>
              </a:rPr>
              <a:t>DE OBJETIVOS</a:t>
            </a:r>
          </a:p>
        </p:txBody>
      </p:sp>
      <p:sp>
        <p:nvSpPr>
          <p:cNvPr id="39941" name="Rectangle 5"/>
          <p:cNvSpPr>
            <a:spLocks noChangeArrowheads="1"/>
          </p:cNvSpPr>
          <p:nvPr/>
        </p:nvSpPr>
        <p:spPr bwMode="auto">
          <a:xfrm>
            <a:off x="2596662" y="1835150"/>
            <a:ext cx="2045677" cy="12827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r>
              <a:rPr lang="es-ES_tradnl" sz="1400" b="1">
                <a:solidFill>
                  <a:schemeClr val="tx1"/>
                </a:solidFill>
                <a:effectLst>
                  <a:outerShdw blurRad="38100" dist="38100" dir="2700000" algn="tl">
                    <a:srgbClr val="000000">
                      <a:alpha val="43137"/>
                    </a:srgbClr>
                  </a:outerShdw>
                </a:effectLst>
              </a:rPr>
              <a:t>INDICADORES</a:t>
            </a:r>
          </a:p>
          <a:p>
            <a:pPr algn="ctr" defTabSz="762000" eaLnBrk="0" hangingPunct="0"/>
            <a:r>
              <a:rPr lang="es-ES_tradnl" sz="1400" b="1">
                <a:solidFill>
                  <a:schemeClr val="tx1"/>
                </a:solidFill>
                <a:effectLst>
                  <a:outerShdw blurRad="38100" dist="38100" dir="2700000" algn="tl">
                    <a:srgbClr val="000000">
                      <a:alpha val="43137"/>
                    </a:srgbClr>
                  </a:outerShdw>
                </a:effectLst>
              </a:rPr>
              <a:t>VERIFICABLES</a:t>
            </a:r>
          </a:p>
          <a:p>
            <a:pPr algn="ctr" defTabSz="762000" eaLnBrk="0" hangingPunct="0"/>
            <a:r>
              <a:rPr lang="es-ES_tradnl" sz="1400" b="1">
                <a:solidFill>
                  <a:schemeClr val="tx1"/>
                </a:solidFill>
                <a:effectLst>
                  <a:outerShdw blurRad="38100" dist="38100" dir="2700000" algn="tl">
                    <a:srgbClr val="000000">
                      <a:alpha val="43137"/>
                    </a:srgbClr>
                  </a:outerShdw>
                </a:effectLst>
              </a:rPr>
              <a:t>OBJETIVAMENTE</a:t>
            </a:r>
          </a:p>
        </p:txBody>
      </p:sp>
      <p:sp>
        <p:nvSpPr>
          <p:cNvPr id="39942" name="Rectangle 6"/>
          <p:cNvSpPr>
            <a:spLocks noChangeArrowheads="1"/>
          </p:cNvSpPr>
          <p:nvPr/>
        </p:nvSpPr>
        <p:spPr bwMode="auto">
          <a:xfrm>
            <a:off x="4654062" y="1835150"/>
            <a:ext cx="2045677" cy="12827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r>
              <a:rPr lang="es-ES_tradnl" sz="1400" b="1">
                <a:solidFill>
                  <a:schemeClr val="tx1"/>
                </a:solidFill>
                <a:effectLst>
                  <a:outerShdw blurRad="38100" dist="38100" dir="2700000" algn="tl">
                    <a:srgbClr val="000000">
                      <a:alpha val="43137"/>
                    </a:srgbClr>
                  </a:outerShdw>
                </a:effectLst>
              </a:rPr>
              <a:t>MEDIOS DE</a:t>
            </a:r>
          </a:p>
          <a:p>
            <a:pPr algn="ctr" defTabSz="762000" eaLnBrk="0" hangingPunct="0"/>
            <a:r>
              <a:rPr lang="es-ES_tradnl" sz="1400" b="1">
                <a:solidFill>
                  <a:schemeClr val="tx1"/>
                </a:solidFill>
                <a:effectLst>
                  <a:outerShdw blurRad="38100" dist="38100" dir="2700000" algn="tl">
                    <a:srgbClr val="000000">
                      <a:alpha val="43137"/>
                    </a:srgbClr>
                  </a:outerShdw>
                </a:effectLst>
              </a:rPr>
              <a:t>VERIFICACIÓN</a:t>
            </a:r>
          </a:p>
        </p:txBody>
      </p:sp>
      <p:sp>
        <p:nvSpPr>
          <p:cNvPr id="39943" name="Rectangle 7"/>
          <p:cNvSpPr>
            <a:spLocks noChangeArrowheads="1"/>
          </p:cNvSpPr>
          <p:nvPr/>
        </p:nvSpPr>
        <p:spPr bwMode="auto">
          <a:xfrm>
            <a:off x="6711462" y="1835150"/>
            <a:ext cx="2045677" cy="1282700"/>
          </a:xfrm>
          <a:prstGeom prst="rect">
            <a:avLst/>
          </a:prstGeom>
          <a:solidFill>
            <a:srgbClr val="037C03"/>
          </a:solidFill>
          <a:ln w="12700">
            <a:solidFill>
              <a:schemeClr val="tx1"/>
            </a:solidFill>
            <a:miter lim="800000"/>
            <a:headEnd/>
            <a:tailEnd/>
          </a:ln>
        </p:spPr>
        <p:txBody>
          <a:bodyPr wrap="none" lIns="92075" tIns="46038" rIns="92075" bIns="46038" anchor="ctr"/>
          <a:lstStyle/>
          <a:p>
            <a:pPr algn="ctr" defTabSz="762000" eaLnBrk="0" hangingPunct="0"/>
            <a:r>
              <a:rPr lang="es-ES_tradnl" sz="1400" b="1">
                <a:solidFill>
                  <a:schemeClr val="tx1"/>
                </a:solidFill>
                <a:effectLst>
                  <a:outerShdw blurRad="38100" dist="38100" dir="2700000" algn="tl">
                    <a:srgbClr val="000000">
                      <a:alpha val="43137"/>
                    </a:srgbClr>
                  </a:outerShdw>
                </a:effectLst>
              </a:rPr>
              <a:t>SUPUESTOS</a:t>
            </a:r>
          </a:p>
        </p:txBody>
      </p:sp>
      <p:sp>
        <p:nvSpPr>
          <p:cNvPr id="213000" name="Rectangle 8"/>
          <p:cNvSpPr>
            <a:spLocks noChangeArrowheads="1"/>
          </p:cNvSpPr>
          <p:nvPr/>
        </p:nvSpPr>
        <p:spPr bwMode="auto">
          <a:xfrm>
            <a:off x="5873261" y="387350"/>
            <a:ext cx="2807677" cy="749300"/>
          </a:xfrm>
          <a:prstGeom prst="rect">
            <a:avLst/>
          </a:prstGeom>
          <a:solidFill>
            <a:schemeClr val="accent5">
              <a:lumMod val="50000"/>
            </a:schemeClr>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effectLst>
                  <a:outerShdw blurRad="38100" dist="38100" dir="2700000" algn="tl">
                    <a:srgbClr val="000000">
                      <a:alpha val="43137"/>
                    </a:srgbClr>
                  </a:outerShdw>
                </a:effectLst>
                <a:cs typeface="+mn-cs"/>
              </a:rPr>
              <a:t>Columnas</a:t>
            </a:r>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descr="50%"/>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a:effectLst>
                <a:outerShdw blurRad="38100" dist="38100" dir="2700000" algn="tl">
                  <a:srgbClr val="000000">
                    <a:alpha val="43137"/>
                  </a:srgbClr>
                </a:outerShdw>
              </a:effectLst>
              <a:cs typeface="+mn-cs"/>
            </a:endParaRPr>
          </a:p>
        </p:txBody>
      </p:sp>
      <p:sp>
        <p:nvSpPr>
          <p:cNvPr id="214019" name="Rectangle 3"/>
          <p:cNvSpPr>
            <a:spLocks noChangeArrowheads="1"/>
          </p:cNvSpPr>
          <p:nvPr/>
        </p:nvSpPr>
        <p:spPr bwMode="auto">
          <a:xfrm>
            <a:off x="539262" y="387350"/>
            <a:ext cx="2807677" cy="12065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dirty="0">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dirty="0">
                <a:solidFill>
                  <a:schemeClr val="tx1"/>
                </a:solidFill>
                <a:effectLst>
                  <a:outerShdw blurRad="38100" dist="38100" dir="2700000" algn="tl">
                    <a:srgbClr val="000000">
                      <a:alpha val="43137"/>
                    </a:srgbClr>
                  </a:outerShdw>
                </a:effectLst>
                <a:cs typeface="+mn-cs"/>
              </a:rPr>
              <a:t>MARCO LOGICO</a:t>
            </a:r>
          </a:p>
        </p:txBody>
      </p:sp>
      <p:sp>
        <p:nvSpPr>
          <p:cNvPr id="214020" name="Rectangle 4"/>
          <p:cNvSpPr>
            <a:spLocks noChangeArrowheads="1"/>
          </p:cNvSpPr>
          <p:nvPr/>
        </p:nvSpPr>
        <p:spPr bwMode="auto">
          <a:xfrm>
            <a:off x="5873261" y="387350"/>
            <a:ext cx="2807677" cy="749300"/>
          </a:xfrm>
          <a:prstGeom prst="rect">
            <a:avLst/>
          </a:prstGeom>
          <a:solidFill>
            <a:schemeClr val="accent5">
              <a:lumMod val="50000"/>
            </a:schemeClr>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dirty="0">
                <a:effectLst>
                  <a:outerShdw blurRad="38100" dist="38100" dir="2700000" algn="tl">
                    <a:srgbClr val="000000">
                      <a:alpha val="43137"/>
                    </a:srgbClr>
                  </a:outerShdw>
                </a:effectLst>
                <a:cs typeface="+mn-cs"/>
              </a:rPr>
              <a:t>Filas</a:t>
            </a:r>
          </a:p>
        </p:txBody>
      </p:sp>
      <p:sp>
        <p:nvSpPr>
          <p:cNvPr id="32775" name="Rectangle 7"/>
          <p:cNvSpPr>
            <a:spLocks noChangeArrowheads="1"/>
          </p:cNvSpPr>
          <p:nvPr/>
        </p:nvSpPr>
        <p:spPr bwMode="auto">
          <a:xfrm>
            <a:off x="2215662" y="3740150"/>
            <a:ext cx="3015762" cy="711200"/>
          </a:xfrm>
          <a:prstGeom prst="rect">
            <a:avLst/>
          </a:prstGeom>
          <a:solidFill>
            <a:schemeClr val="bg1">
              <a:lumMod val="65000"/>
              <a:lumOff val="35000"/>
            </a:schemeClr>
          </a:solidFill>
          <a:ln w="12700">
            <a:solidFill>
              <a:schemeClr val="tx1"/>
            </a:solidFill>
            <a:miter lim="800000"/>
            <a:headEnd/>
            <a:tailEnd/>
          </a:ln>
        </p:spPr>
        <p:txBody>
          <a:bodyPr wrap="none" lIns="92075" tIns="46038" rIns="92075" bIns="46038" anchor="ctr"/>
          <a:lstStyle/>
          <a:p>
            <a:pPr defTabSz="762000" eaLnBrk="0" hangingPunct="0">
              <a:defRPr/>
            </a:pPr>
            <a:r>
              <a:rPr lang="es-ES_tradnl" sz="2800" dirty="0">
                <a:effectLst>
                  <a:outerShdw blurRad="38100" dist="38100" dir="2700000" algn="tl">
                    <a:srgbClr val="000000">
                      <a:alpha val="43137"/>
                    </a:srgbClr>
                  </a:outerShdw>
                </a:effectLst>
                <a:cs typeface="+mn-cs"/>
              </a:rPr>
              <a:t>COMPONENTES</a:t>
            </a:r>
          </a:p>
        </p:txBody>
      </p:sp>
      <p:sp>
        <p:nvSpPr>
          <p:cNvPr id="32780" name="Rectangle 12"/>
          <p:cNvSpPr>
            <a:spLocks noChangeArrowheads="1"/>
          </p:cNvSpPr>
          <p:nvPr/>
        </p:nvSpPr>
        <p:spPr bwMode="auto">
          <a:xfrm>
            <a:off x="2215662" y="2292350"/>
            <a:ext cx="3015762" cy="711200"/>
          </a:xfrm>
          <a:prstGeom prst="rect">
            <a:avLst/>
          </a:prstGeom>
          <a:solidFill>
            <a:schemeClr val="bg1">
              <a:lumMod val="65000"/>
              <a:lumOff val="35000"/>
            </a:schemeClr>
          </a:solidFill>
          <a:ln w="12700">
            <a:solidFill>
              <a:schemeClr val="tx1"/>
            </a:solidFill>
            <a:miter lim="800000"/>
            <a:headEnd/>
            <a:tailEnd/>
          </a:ln>
        </p:spPr>
        <p:txBody>
          <a:bodyPr wrap="none" lIns="92075" tIns="46038" rIns="92075" bIns="46038" anchor="ctr"/>
          <a:lstStyle/>
          <a:p>
            <a:pPr defTabSz="762000" eaLnBrk="0" hangingPunct="0">
              <a:defRPr/>
            </a:pPr>
            <a:r>
              <a:rPr lang="es-ES_tradnl" sz="2800" dirty="0">
                <a:effectLst>
                  <a:outerShdw blurRad="38100" dist="38100" dir="2700000" algn="tl">
                    <a:srgbClr val="000000">
                      <a:alpha val="43137"/>
                    </a:srgbClr>
                  </a:outerShdw>
                </a:effectLst>
                <a:cs typeface="+mn-cs"/>
              </a:rPr>
              <a:t>FIN</a:t>
            </a:r>
          </a:p>
        </p:txBody>
      </p:sp>
      <p:sp>
        <p:nvSpPr>
          <p:cNvPr id="32781" name="Rectangle 13"/>
          <p:cNvSpPr>
            <a:spLocks noChangeArrowheads="1"/>
          </p:cNvSpPr>
          <p:nvPr/>
        </p:nvSpPr>
        <p:spPr bwMode="auto">
          <a:xfrm>
            <a:off x="2215662" y="4464051"/>
            <a:ext cx="3015762" cy="709613"/>
          </a:xfrm>
          <a:prstGeom prst="rect">
            <a:avLst/>
          </a:prstGeom>
          <a:solidFill>
            <a:schemeClr val="bg1">
              <a:lumMod val="65000"/>
              <a:lumOff val="35000"/>
            </a:schemeClr>
          </a:solidFill>
          <a:ln w="12700">
            <a:solidFill>
              <a:schemeClr val="tx1"/>
            </a:solidFill>
            <a:miter lim="800000"/>
            <a:headEnd/>
            <a:tailEnd/>
          </a:ln>
        </p:spPr>
        <p:txBody>
          <a:bodyPr wrap="none" lIns="92075" tIns="46038" rIns="92075" bIns="46038" anchor="ctr"/>
          <a:lstStyle/>
          <a:p>
            <a:pPr defTabSz="762000" eaLnBrk="0" hangingPunct="0">
              <a:defRPr/>
            </a:pPr>
            <a:r>
              <a:rPr lang="es-ES_tradnl" sz="2800" dirty="0">
                <a:effectLst>
                  <a:outerShdw blurRad="38100" dist="38100" dir="2700000" algn="tl">
                    <a:srgbClr val="000000">
                      <a:alpha val="43137"/>
                    </a:srgbClr>
                  </a:outerShdw>
                </a:effectLst>
                <a:cs typeface="+mn-cs"/>
              </a:rPr>
              <a:t>ACTIVIDADES</a:t>
            </a:r>
          </a:p>
        </p:txBody>
      </p:sp>
      <p:sp>
        <p:nvSpPr>
          <p:cNvPr id="32786" name="Rectangle 18"/>
          <p:cNvSpPr>
            <a:spLocks noChangeArrowheads="1"/>
          </p:cNvSpPr>
          <p:nvPr/>
        </p:nvSpPr>
        <p:spPr bwMode="auto">
          <a:xfrm>
            <a:off x="2215662" y="3016251"/>
            <a:ext cx="3015762" cy="709613"/>
          </a:xfrm>
          <a:prstGeom prst="rect">
            <a:avLst/>
          </a:prstGeom>
          <a:solidFill>
            <a:schemeClr val="bg1">
              <a:lumMod val="65000"/>
              <a:lumOff val="35000"/>
            </a:schemeClr>
          </a:solidFill>
          <a:ln w="12700">
            <a:solidFill>
              <a:schemeClr val="tx1"/>
            </a:solidFill>
            <a:miter lim="800000"/>
            <a:headEnd/>
            <a:tailEnd/>
          </a:ln>
        </p:spPr>
        <p:txBody>
          <a:bodyPr wrap="none" lIns="92075" tIns="46038" rIns="92075" bIns="46038" anchor="ctr"/>
          <a:lstStyle/>
          <a:p>
            <a:pPr defTabSz="762000" eaLnBrk="0" hangingPunct="0">
              <a:defRPr/>
            </a:pPr>
            <a:r>
              <a:rPr lang="es-ES_tradnl" sz="2800" dirty="0">
                <a:effectLst>
                  <a:outerShdw blurRad="38100" dist="38100" dir="2700000" algn="tl">
                    <a:srgbClr val="000000">
                      <a:alpha val="43137"/>
                    </a:srgbClr>
                  </a:outerShdw>
                </a:effectLst>
                <a:cs typeface="+mn-cs"/>
              </a:rPr>
              <a:t>PROPOSITO</a:t>
            </a:r>
          </a:p>
        </p:txBody>
      </p:sp>
    </p:spTree>
  </p:cSld>
  <p:clrMapOvr>
    <a:masterClrMapping/>
  </p:clrMapOvr>
  <p:transition>
    <p:zoom/>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0" y="204789"/>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	El Marco Lógico – 1° fila</a:t>
            </a:r>
          </a:p>
        </p:txBody>
      </p:sp>
      <p:sp>
        <p:nvSpPr>
          <p:cNvPr id="41987" name="Rectangle 3"/>
          <p:cNvSpPr>
            <a:spLocks noChangeArrowheads="1"/>
          </p:cNvSpPr>
          <p:nvPr/>
        </p:nvSpPr>
        <p:spPr bwMode="auto">
          <a:xfrm>
            <a:off x="793066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88" name="Rectangle 4"/>
          <p:cNvSpPr>
            <a:spLocks noChangeArrowheads="1"/>
          </p:cNvSpPr>
          <p:nvPr/>
        </p:nvSpPr>
        <p:spPr bwMode="auto">
          <a:xfrm>
            <a:off x="72258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89" name="Rectangle 5"/>
          <p:cNvSpPr>
            <a:spLocks noChangeArrowheads="1"/>
          </p:cNvSpPr>
          <p:nvPr/>
        </p:nvSpPr>
        <p:spPr bwMode="auto">
          <a:xfrm>
            <a:off x="65019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0" name="Rectangle 6"/>
          <p:cNvSpPr>
            <a:spLocks noChangeArrowheads="1"/>
          </p:cNvSpPr>
          <p:nvPr/>
        </p:nvSpPr>
        <p:spPr bwMode="auto">
          <a:xfrm>
            <a:off x="5797062" y="16065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defTabSz="762000" eaLnBrk="0" hangingPunct="0"/>
            <a:r>
              <a:rPr lang="es-ES_tradnl" sz="2000" b="1" dirty="0">
                <a:latin typeface="Arial" pitchFamily="34" charset="0"/>
              </a:rPr>
              <a:t>FIN</a:t>
            </a:r>
          </a:p>
        </p:txBody>
      </p:sp>
      <p:sp>
        <p:nvSpPr>
          <p:cNvPr id="41991" name="Rectangle 7"/>
          <p:cNvSpPr>
            <a:spLocks noChangeArrowheads="1"/>
          </p:cNvSpPr>
          <p:nvPr/>
        </p:nvSpPr>
        <p:spPr bwMode="auto">
          <a:xfrm>
            <a:off x="793066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2" name="Rectangle 8"/>
          <p:cNvSpPr>
            <a:spLocks noChangeArrowheads="1"/>
          </p:cNvSpPr>
          <p:nvPr/>
        </p:nvSpPr>
        <p:spPr bwMode="auto">
          <a:xfrm>
            <a:off x="72258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3" name="Rectangle 9"/>
          <p:cNvSpPr>
            <a:spLocks noChangeArrowheads="1"/>
          </p:cNvSpPr>
          <p:nvPr/>
        </p:nvSpPr>
        <p:spPr bwMode="auto">
          <a:xfrm>
            <a:off x="65019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4" name="Rectangle 10"/>
          <p:cNvSpPr>
            <a:spLocks noChangeArrowheads="1"/>
          </p:cNvSpPr>
          <p:nvPr/>
        </p:nvSpPr>
        <p:spPr bwMode="auto">
          <a:xfrm>
            <a:off x="5797062" y="26733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latin typeface="Arial" pitchFamily="34" charset="0"/>
              </a:rPr>
              <a:t>PROPOSITO</a:t>
            </a:r>
          </a:p>
        </p:txBody>
      </p:sp>
      <p:sp>
        <p:nvSpPr>
          <p:cNvPr id="41995" name="Rectangle 11"/>
          <p:cNvSpPr>
            <a:spLocks noChangeArrowheads="1"/>
          </p:cNvSpPr>
          <p:nvPr/>
        </p:nvSpPr>
        <p:spPr bwMode="auto">
          <a:xfrm>
            <a:off x="7924800" y="37274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6" name="Rectangle 12"/>
          <p:cNvSpPr>
            <a:spLocks noChangeArrowheads="1"/>
          </p:cNvSpPr>
          <p:nvPr/>
        </p:nvSpPr>
        <p:spPr bwMode="auto">
          <a:xfrm>
            <a:off x="72199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7" name="Rectangle 13"/>
          <p:cNvSpPr>
            <a:spLocks noChangeArrowheads="1"/>
          </p:cNvSpPr>
          <p:nvPr/>
        </p:nvSpPr>
        <p:spPr bwMode="auto">
          <a:xfrm>
            <a:off x="64960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1998" name="Rectangle 14"/>
          <p:cNvSpPr>
            <a:spLocks noChangeArrowheads="1"/>
          </p:cNvSpPr>
          <p:nvPr/>
        </p:nvSpPr>
        <p:spPr bwMode="auto">
          <a:xfrm>
            <a:off x="5791200" y="37274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latin typeface="Arial" pitchFamily="34" charset="0"/>
              </a:rPr>
              <a:t>COMPONENTES</a:t>
            </a:r>
          </a:p>
        </p:txBody>
      </p:sp>
      <p:sp>
        <p:nvSpPr>
          <p:cNvPr id="41999" name="Rectangle 15"/>
          <p:cNvSpPr>
            <a:spLocks noChangeArrowheads="1"/>
          </p:cNvSpPr>
          <p:nvPr/>
        </p:nvSpPr>
        <p:spPr bwMode="auto">
          <a:xfrm>
            <a:off x="7924800" y="47942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2000" name="Rectangle 16"/>
          <p:cNvSpPr>
            <a:spLocks noChangeArrowheads="1"/>
          </p:cNvSpPr>
          <p:nvPr/>
        </p:nvSpPr>
        <p:spPr bwMode="auto">
          <a:xfrm>
            <a:off x="72199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2001" name="Rectangle 17"/>
          <p:cNvSpPr>
            <a:spLocks noChangeArrowheads="1"/>
          </p:cNvSpPr>
          <p:nvPr/>
        </p:nvSpPr>
        <p:spPr bwMode="auto">
          <a:xfrm>
            <a:off x="64960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a:p>
        </p:txBody>
      </p:sp>
      <p:sp>
        <p:nvSpPr>
          <p:cNvPr id="42002" name="Rectangle 18"/>
          <p:cNvSpPr>
            <a:spLocks noChangeArrowheads="1"/>
          </p:cNvSpPr>
          <p:nvPr/>
        </p:nvSpPr>
        <p:spPr bwMode="auto">
          <a:xfrm>
            <a:off x="5791200" y="47942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latin typeface="Arial" pitchFamily="34" charset="0"/>
              </a:rPr>
              <a:t>ACTIVIDADES</a:t>
            </a:r>
          </a:p>
        </p:txBody>
      </p:sp>
      <p:sp>
        <p:nvSpPr>
          <p:cNvPr id="33811" name="Rectangle 19"/>
          <p:cNvSpPr>
            <a:spLocks noChangeArrowheads="1"/>
          </p:cNvSpPr>
          <p:nvPr/>
        </p:nvSpPr>
        <p:spPr bwMode="auto">
          <a:xfrm>
            <a:off x="457201" y="3429000"/>
            <a:ext cx="6422781" cy="1201738"/>
          </a:xfrm>
          <a:prstGeom prst="rect">
            <a:avLst/>
          </a:prstGeom>
          <a:solidFill>
            <a:schemeClr val="accent6">
              <a:lumMod val="40000"/>
              <a:lumOff val="60000"/>
            </a:schemeClr>
          </a:solidFill>
          <a:ln w="9525">
            <a:noFill/>
            <a:miter lim="800000"/>
            <a:headEnd/>
            <a:tailEnd/>
          </a:ln>
        </p:spPr>
        <p:txBody>
          <a:bodyPr lIns="92075" tIns="46038" rIns="92075" bIns="46038">
            <a:spAutoFit/>
          </a:bodyPr>
          <a:lstStyle/>
          <a:p>
            <a:pPr algn="ctr" defTabSz="762000" eaLnBrk="0" hangingPunct="0">
              <a:defRPr/>
            </a:pPr>
            <a:r>
              <a:rPr lang="es-ES_tradnl" sz="2400" b="1" dirty="0">
                <a:solidFill>
                  <a:schemeClr val="tx1"/>
                </a:solidFill>
                <a:latin typeface="+mn-lt"/>
              </a:rPr>
              <a:t>¿Para qué en última instancia se lleva a cabo el  Proyecto? </a:t>
            </a:r>
          </a:p>
          <a:p>
            <a:pPr algn="ctr" defTabSz="762000" eaLnBrk="0" hangingPunct="0">
              <a:defRPr/>
            </a:pPr>
            <a:r>
              <a:rPr lang="es-ES_tradnl" sz="2400" b="1" dirty="0">
                <a:solidFill>
                  <a:schemeClr val="tx1"/>
                </a:solidFill>
                <a:latin typeface="+mn-lt"/>
              </a:rPr>
              <a:t>(Impacto global)</a:t>
            </a:r>
          </a:p>
        </p:txBody>
      </p:sp>
      <p:cxnSp>
        <p:nvCxnSpPr>
          <p:cNvPr id="42004" name="AutoShape 20"/>
          <p:cNvCxnSpPr>
            <a:cxnSpLocks noChangeShapeType="1"/>
            <a:stCxn id="41990" idx="1"/>
            <a:endCxn id="33811" idx="0"/>
          </p:cNvCxnSpPr>
          <p:nvPr/>
        </p:nvCxnSpPr>
        <p:spPr bwMode="auto">
          <a:xfrm rot="10800000" flipV="1">
            <a:off x="3669323" y="2133600"/>
            <a:ext cx="2127738" cy="1295400"/>
          </a:xfrm>
          <a:prstGeom prst="curvedConnector2">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14282" y="1928802"/>
            <a:ext cx="8731227" cy="3162305"/>
          </a:xfrm>
          <a:prstGeom prst="rect">
            <a:avLst/>
          </a:prstGeom>
          <a:noFill/>
          <a:ln w="9525">
            <a:noFill/>
            <a:miter lim="800000"/>
            <a:headEnd/>
            <a:tailEnd/>
          </a:ln>
          <a:effectLst/>
        </p:spPr>
      </p:pic>
      <p:sp>
        <p:nvSpPr>
          <p:cNvPr id="3" name="2 CuadroTexto"/>
          <p:cNvSpPr txBox="1"/>
          <p:nvPr/>
        </p:nvSpPr>
        <p:spPr>
          <a:xfrm>
            <a:off x="5214942" y="558209"/>
            <a:ext cx="3214710" cy="584775"/>
          </a:xfrm>
          <a:prstGeom prst="rect">
            <a:avLst/>
          </a:prstGeom>
          <a:noFill/>
        </p:spPr>
        <p:txBody>
          <a:bodyPr wrap="square" rtlCol="0">
            <a:spAutoFit/>
          </a:bodyPr>
          <a:lstStyle/>
          <a:p>
            <a:r>
              <a:rPr lang="es-ES_tradnl" sz="3200" b="1" dirty="0" smtClean="0">
                <a:effectLst>
                  <a:outerShdw blurRad="38100" dist="38100" dir="2700000" algn="tl">
                    <a:srgbClr val="000000">
                      <a:alpha val="43137"/>
                    </a:srgbClr>
                  </a:outerShdw>
                </a:effectLst>
              </a:rPr>
              <a:t>Visión Estratégica</a:t>
            </a:r>
          </a:p>
        </p:txBody>
      </p:sp>
      <p:cxnSp>
        <p:nvCxnSpPr>
          <p:cNvPr id="5" name="4 Conector recto"/>
          <p:cNvCxnSpPr/>
          <p:nvPr/>
        </p:nvCxnSpPr>
        <p:spPr>
          <a:xfrm>
            <a:off x="5429256" y="1142984"/>
            <a:ext cx="3214710" cy="1588"/>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144387" name="Rectangle 3"/>
          <p:cNvSpPr>
            <a:spLocks noChangeArrowheads="1"/>
          </p:cNvSpPr>
          <p:nvPr/>
        </p:nvSpPr>
        <p:spPr bwMode="auto">
          <a:xfrm>
            <a:off x="539262"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MARCO LOGICO</a:t>
            </a:r>
          </a:p>
        </p:txBody>
      </p:sp>
      <p:sp>
        <p:nvSpPr>
          <p:cNvPr id="144388" name="Rectangle 4"/>
          <p:cNvSpPr>
            <a:spLocks noChangeArrowheads="1"/>
          </p:cNvSpPr>
          <p:nvPr/>
        </p:nvSpPr>
        <p:spPr bwMode="auto">
          <a:xfrm>
            <a:off x="5873261"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a:solidFill>
                  <a:schemeClr val="tx1"/>
                </a:solidFill>
                <a:effectLst>
                  <a:outerShdw blurRad="38100" dist="38100" dir="2700000" algn="tl">
                    <a:srgbClr val="000000">
                      <a:alpha val="43137"/>
                    </a:srgbClr>
                  </a:outerShdw>
                </a:effectLst>
                <a:cs typeface="+mn-cs"/>
              </a:rPr>
              <a:t>FIN</a:t>
            </a:r>
          </a:p>
        </p:txBody>
      </p:sp>
      <p:sp>
        <p:nvSpPr>
          <p:cNvPr id="43013" name="Rectangle 5"/>
          <p:cNvSpPr>
            <a:spLocks noChangeArrowheads="1"/>
          </p:cNvSpPr>
          <p:nvPr/>
        </p:nvSpPr>
        <p:spPr bwMode="auto">
          <a:xfrm>
            <a:off x="493835" y="1676400"/>
            <a:ext cx="8222273" cy="4337050"/>
          </a:xfrm>
          <a:prstGeom prst="rect">
            <a:avLst/>
          </a:prstGeom>
          <a:solidFill>
            <a:srgbClr val="037C03"/>
          </a:solidFill>
          <a:ln w="12700">
            <a:solidFill>
              <a:schemeClr val="tx1"/>
            </a:solidFill>
            <a:miter lim="800000"/>
            <a:headEnd/>
            <a:tailEnd/>
          </a:ln>
        </p:spPr>
        <p:txBody>
          <a:bodyPr wrap="none" lIns="92075" tIns="46038" rIns="92075" bIns="46038"/>
          <a:lstStyle/>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Es una descripción de la solución al </a:t>
            </a:r>
            <a:r>
              <a:rPr lang="es-ES_tradnl" sz="2400" b="1" u="sng" dirty="0">
                <a:solidFill>
                  <a:schemeClr val="tx1"/>
                </a:solidFill>
                <a:effectLst>
                  <a:outerShdw blurRad="38100" dist="38100" dir="2700000" algn="tl">
                    <a:srgbClr val="000000">
                      <a:alpha val="43137"/>
                    </a:srgbClr>
                  </a:outerShdw>
                </a:effectLst>
              </a:rPr>
              <a:t>problema</a:t>
            </a:r>
          </a:p>
          <a:p>
            <a:pPr marL="190500" indent="-190500" algn="ctr" defTabSz="762000" eaLnBrk="0" hangingPunct="0"/>
            <a:r>
              <a:rPr lang="es-ES_tradnl" sz="2400" b="1" u="sng" dirty="0">
                <a:solidFill>
                  <a:schemeClr val="tx1"/>
                </a:solidFill>
                <a:effectLst>
                  <a:outerShdw blurRad="38100" dist="38100" dir="2700000" algn="tl">
                    <a:srgbClr val="000000">
                      <a:alpha val="43137"/>
                    </a:srgbClr>
                  </a:outerShdw>
                </a:effectLst>
              </a:rPr>
              <a:t>último</a:t>
            </a:r>
            <a:r>
              <a:rPr lang="es-ES_tradnl" sz="2400" b="1" dirty="0">
                <a:solidFill>
                  <a:schemeClr val="tx1"/>
                </a:solidFill>
                <a:effectLst>
                  <a:outerShdw blurRad="38100" dist="38100" dir="2700000" algn="tl">
                    <a:srgbClr val="000000">
                      <a:alpha val="43137"/>
                    </a:srgbClr>
                  </a:outerShdw>
                </a:effectLst>
              </a:rPr>
              <a:t> que se ha diagnosticado.  </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El proyecto, en sí mismo, </a:t>
            </a:r>
            <a:r>
              <a:rPr lang="es-ES_tradnl" sz="2400" b="1" u="sng" dirty="0">
                <a:solidFill>
                  <a:schemeClr val="tx1"/>
                </a:solidFill>
                <a:effectLst>
                  <a:outerShdw blurRad="38100" dist="38100" dir="2700000" algn="tl">
                    <a:srgbClr val="000000">
                      <a:alpha val="43137"/>
                    </a:srgbClr>
                  </a:outerShdw>
                </a:effectLst>
              </a:rPr>
              <a:t>no será suficiente</a:t>
            </a: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para lograr el Fin (solo contribuye a su logro).</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El Fin se logrará luego de que el </a:t>
            </a:r>
            <a:r>
              <a:rPr lang="es-ES_tradnl" sz="2400" b="1" u="sng" dirty="0">
                <a:solidFill>
                  <a:schemeClr val="tx1"/>
                </a:solidFill>
                <a:effectLst>
                  <a:outerShdw blurRad="38100" dist="38100" dir="2700000" algn="tl">
                    <a:srgbClr val="000000">
                      <a:alpha val="43137"/>
                    </a:srgbClr>
                  </a:outerShdw>
                </a:effectLst>
              </a:rPr>
              <a:t>proyecto</a:t>
            </a:r>
          </a:p>
          <a:p>
            <a:pPr marL="190500" indent="-190500" algn="ctr" defTabSz="762000" eaLnBrk="0" hangingPunct="0"/>
            <a:r>
              <a:rPr lang="es-ES_tradnl" sz="2400" b="1" u="sng" dirty="0">
                <a:solidFill>
                  <a:schemeClr val="tx1"/>
                </a:solidFill>
                <a:effectLst>
                  <a:outerShdw blurRad="38100" dist="38100" dir="2700000" algn="tl">
                    <a:srgbClr val="000000">
                      <a:alpha val="43137"/>
                    </a:srgbClr>
                  </a:outerShdw>
                </a:effectLst>
              </a:rPr>
              <a:t>esté en funcionamiento</a:t>
            </a:r>
            <a:r>
              <a:rPr lang="es-ES_tradnl" sz="2400" b="1" dirty="0">
                <a:solidFill>
                  <a:schemeClr val="tx1"/>
                </a:solidFill>
                <a:effectLst>
                  <a:outerShdw blurRad="38100" dist="38100" dir="2700000" algn="tl">
                    <a:srgbClr val="000000">
                      <a:alpha val="43137"/>
                    </a:srgbClr>
                  </a:outerShdw>
                </a:effectLst>
              </a:rPr>
              <a:t> (largo plazo).</a:t>
            </a:r>
          </a:p>
        </p:txBody>
      </p:sp>
    </p:spTree>
  </p:cSld>
  <p:clrMapOvr>
    <a:masterClrMapping/>
  </p:clrMapOvr>
  <p:transition>
    <p:zoom/>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0" y="204789"/>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	El Marco Lógico – 2° fila</a:t>
            </a:r>
          </a:p>
        </p:txBody>
      </p:sp>
      <p:sp>
        <p:nvSpPr>
          <p:cNvPr id="44035" name="Rectangle 3"/>
          <p:cNvSpPr>
            <a:spLocks noChangeArrowheads="1"/>
          </p:cNvSpPr>
          <p:nvPr/>
        </p:nvSpPr>
        <p:spPr bwMode="auto">
          <a:xfrm>
            <a:off x="793066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36" name="Rectangle 4"/>
          <p:cNvSpPr>
            <a:spLocks noChangeArrowheads="1"/>
          </p:cNvSpPr>
          <p:nvPr/>
        </p:nvSpPr>
        <p:spPr bwMode="auto">
          <a:xfrm>
            <a:off x="72258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37" name="Rectangle 5"/>
          <p:cNvSpPr>
            <a:spLocks noChangeArrowheads="1"/>
          </p:cNvSpPr>
          <p:nvPr/>
        </p:nvSpPr>
        <p:spPr bwMode="auto">
          <a:xfrm>
            <a:off x="65019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38" name="Rectangle 6"/>
          <p:cNvSpPr>
            <a:spLocks noChangeArrowheads="1"/>
          </p:cNvSpPr>
          <p:nvPr/>
        </p:nvSpPr>
        <p:spPr bwMode="auto">
          <a:xfrm>
            <a:off x="5797062" y="16065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defTabSz="762000" eaLnBrk="0" hangingPunct="0"/>
            <a:r>
              <a:rPr lang="es-ES_tradnl" sz="2000" b="1" dirty="0">
                <a:solidFill>
                  <a:srgbClr val="FDFF38"/>
                </a:solidFill>
                <a:effectLst>
                  <a:outerShdw blurRad="38100" dist="38100" dir="2700000" algn="tl">
                    <a:srgbClr val="000000">
                      <a:alpha val="43137"/>
                    </a:srgbClr>
                  </a:outerShdw>
                </a:effectLst>
              </a:rPr>
              <a:t>FIN</a:t>
            </a:r>
          </a:p>
        </p:txBody>
      </p:sp>
      <p:sp>
        <p:nvSpPr>
          <p:cNvPr id="44039" name="Rectangle 7"/>
          <p:cNvSpPr>
            <a:spLocks noChangeArrowheads="1"/>
          </p:cNvSpPr>
          <p:nvPr/>
        </p:nvSpPr>
        <p:spPr bwMode="auto">
          <a:xfrm>
            <a:off x="793066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0" name="Rectangle 8"/>
          <p:cNvSpPr>
            <a:spLocks noChangeArrowheads="1"/>
          </p:cNvSpPr>
          <p:nvPr/>
        </p:nvSpPr>
        <p:spPr bwMode="auto">
          <a:xfrm>
            <a:off x="72258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1" name="Rectangle 9"/>
          <p:cNvSpPr>
            <a:spLocks noChangeArrowheads="1"/>
          </p:cNvSpPr>
          <p:nvPr/>
        </p:nvSpPr>
        <p:spPr bwMode="auto">
          <a:xfrm>
            <a:off x="65019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2" name="Rectangle 10"/>
          <p:cNvSpPr>
            <a:spLocks noChangeArrowheads="1"/>
          </p:cNvSpPr>
          <p:nvPr/>
        </p:nvSpPr>
        <p:spPr bwMode="auto">
          <a:xfrm>
            <a:off x="5797062" y="26733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solidFill>
                  <a:srgbClr val="FDFF38"/>
                </a:solidFill>
                <a:effectLst>
                  <a:outerShdw blurRad="38100" dist="38100" dir="2700000" algn="tl">
                    <a:srgbClr val="000000">
                      <a:alpha val="43137"/>
                    </a:srgbClr>
                  </a:outerShdw>
                </a:effectLst>
              </a:rPr>
              <a:t>PROPOSITO</a:t>
            </a:r>
          </a:p>
        </p:txBody>
      </p:sp>
      <p:sp>
        <p:nvSpPr>
          <p:cNvPr id="44043" name="Rectangle 11"/>
          <p:cNvSpPr>
            <a:spLocks noChangeArrowheads="1"/>
          </p:cNvSpPr>
          <p:nvPr/>
        </p:nvSpPr>
        <p:spPr bwMode="auto">
          <a:xfrm>
            <a:off x="7924800" y="37274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4" name="Rectangle 12"/>
          <p:cNvSpPr>
            <a:spLocks noChangeArrowheads="1"/>
          </p:cNvSpPr>
          <p:nvPr/>
        </p:nvSpPr>
        <p:spPr bwMode="auto">
          <a:xfrm>
            <a:off x="72199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5" name="Rectangle 13"/>
          <p:cNvSpPr>
            <a:spLocks noChangeArrowheads="1"/>
          </p:cNvSpPr>
          <p:nvPr/>
        </p:nvSpPr>
        <p:spPr bwMode="auto">
          <a:xfrm>
            <a:off x="64960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6" name="Rectangle 14"/>
          <p:cNvSpPr>
            <a:spLocks noChangeArrowheads="1"/>
          </p:cNvSpPr>
          <p:nvPr/>
        </p:nvSpPr>
        <p:spPr bwMode="auto">
          <a:xfrm>
            <a:off x="5791200" y="37274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a:solidFill>
                  <a:srgbClr val="FDFF38"/>
                </a:solidFill>
                <a:effectLst>
                  <a:outerShdw blurRad="38100" dist="38100" dir="2700000" algn="tl">
                    <a:srgbClr val="000000">
                      <a:alpha val="43137"/>
                    </a:srgbClr>
                  </a:outerShdw>
                </a:effectLst>
              </a:rPr>
              <a:t>COMPONENTES</a:t>
            </a:r>
          </a:p>
        </p:txBody>
      </p:sp>
      <p:sp>
        <p:nvSpPr>
          <p:cNvPr id="44047" name="Rectangle 15"/>
          <p:cNvSpPr>
            <a:spLocks noChangeArrowheads="1"/>
          </p:cNvSpPr>
          <p:nvPr/>
        </p:nvSpPr>
        <p:spPr bwMode="auto">
          <a:xfrm>
            <a:off x="7924800" y="47942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8" name="Rectangle 16"/>
          <p:cNvSpPr>
            <a:spLocks noChangeArrowheads="1"/>
          </p:cNvSpPr>
          <p:nvPr/>
        </p:nvSpPr>
        <p:spPr bwMode="auto">
          <a:xfrm>
            <a:off x="72199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49" name="Rectangle 17"/>
          <p:cNvSpPr>
            <a:spLocks noChangeArrowheads="1"/>
          </p:cNvSpPr>
          <p:nvPr/>
        </p:nvSpPr>
        <p:spPr bwMode="auto">
          <a:xfrm>
            <a:off x="64960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4050" name="Rectangle 18"/>
          <p:cNvSpPr>
            <a:spLocks noChangeArrowheads="1"/>
          </p:cNvSpPr>
          <p:nvPr/>
        </p:nvSpPr>
        <p:spPr bwMode="auto">
          <a:xfrm>
            <a:off x="5791200" y="47942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a:solidFill>
                  <a:srgbClr val="FDFF38"/>
                </a:solidFill>
                <a:effectLst>
                  <a:outerShdw blurRad="38100" dist="38100" dir="2700000" algn="tl">
                    <a:srgbClr val="000000">
                      <a:alpha val="43137"/>
                    </a:srgbClr>
                  </a:outerShdw>
                </a:effectLst>
              </a:rPr>
              <a:t>ACTIVIDADES</a:t>
            </a:r>
          </a:p>
        </p:txBody>
      </p:sp>
      <p:sp>
        <p:nvSpPr>
          <p:cNvPr id="35859" name="Rectangle 19"/>
          <p:cNvSpPr>
            <a:spLocks noChangeArrowheads="1"/>
          </p:cNvSpPr>
          <p:nvPr/>
        </p:nvSpPr>
        <p:spPr bwMode="auto">
          <a:xfrm>
            <a:off x="747346" y="4214814"/>
            <a:ext cx="5791200" cy="979487"/>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¿Por qué y para quienes se lleva a cabo el Proyecto? </a:t>
            </a:r>
          </a:p>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(Impacto directo del proyecto)</a:t>
            </a:r>
          </a:p>
        </p:txBody>
      </p:sp>
      <p:cxnSp>
        <p:nvCxnSpPr>
          <p:cNvPr id="44052" name="AutoShape 20"/>
          <p:cNvCxnSpPr>
            <a:cxnSpLocks noChangeShapeType="1"/>
            <a:stCxn id="44042" idx="1"/>
            <a:endCxn id="35859" idx="0"/>
          </p:cNvCxnSpPr>
          <p:nvPr/>
        </p:nvCxnSpPr>
        <p:spPr bwMode="auto">
          <a:xfrm rot="10800000" flipV="1">
            <a:off x="3642947" y="3200400"/>
            <a:ext cx="2154115" cy="1014413"/>
          </a:xfrm>
          <a:prstGeom prst="curvedConnector2">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146435" name="Rectangle 3"/>
          <p:cNvSpPr>
            <a:spLocks noChangeArrowheads="1"/>
          </p:cNvSpPr>
          <p:nvPr/>
        </p:nvSpPr>
        <p:spPr bwMode="auto">
          <a:xfrm>
            <a:off x="539262"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MARCO LOGICO</a:t>
            </a:r>
          </a:p>
        </p:txBody>
      </p:sp>
      <p:sp>
        <p:nvSpPr>
          <p:cNvPr id="146436" name="Rectangle 4"/>
          <p:cNvSpPr>
            <a:spLocks noChangeArrowheads="1"/>
          </p:cNvSpPr>
          <p:nvPr/>
        </p:nvSpPr>
        <p:spPr bwMode="auto">
          <a:xfrm>
            <a:off x="5873261"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PROPOSITO</a:t>
            </a:r>
          </a:p>
        </p:txBody>
      </p:sp>
      <p:sp>
        <p:nvSpPr>
          <p:cNvPr id="45061" name="Rectangle 5"/>
          <p:cNvSpPr>
            <a:spLocks noChangeArrowheads="1"/>
          </p:cNvSpPr>
          <p:nvPr/>
        </p:nvSpPr>
        <p:spPr bwMode="auto">
          <a:xfrm>
            <a:off x="533400" y="1377950"/>
            <a:ext cx="8153400" cy="4864100"/>
          </a:xfrm>
          <a:prstGeom prst="rect">
            <a:avLst/>
          </a:prstGeom>
          <a:solidFill>
            <a:srgbClr val="037C03"/>
          </a:solidFill>
          <a:ln w="12700">
            <a:solidFill>
              <a:schemeClr val="tx1"/>
            </a:solidFill>
            <a:miter lim="800000"/>
            <a:headEnd/>
            <a:tailEnd/>
          </a:ln>
        </p:spPr>
        <p:txBody>
          <a:bodyPr wrap="none" lIns="92075" tIns="46038" rIns="92075" bIns="46038"/>
          <a:lstStyle/>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El nombre del proyecto debe surgir</a:t>
            </a: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directamente de su definición.</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Es el cambio que efectuará el proyecto.</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Es el impacto generado por el uso conjunto de </a:t>
            </a: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todos los componentes por parte  de los beneficiarios</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El marco lógico requiere que cada</a:t>
            </a: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proyecto tenga sólo un Propósito</a:t>
            </a:r>
          </a:p>
          <a:p>
            <a:pPr marL="190500" indent="-190500" algn="ctr" defTabSz="762000" eaLnBrk="0" hangingPunct="0"/>
            <a:endParaRPr lang="es-ES_tradnl" sz="2400" b="1" dirty="0">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El logro del Propósito del proyecto</a:t>
            </a:r>
          </a:p>
          <a:p>
            <a:pPr marL="190500" indent="-190500" algn="ctr" defTabSz="762000" eaLnBrk="0" hangingPunct="0"/>
            <a:r>
              <a:rPr lang="es-ES_tradnl" sz="2400" b="1" dirty="0">
                <a:solidFill>
                  <a:schemeClr val="tx1"/>
                </a:solidFill>
                <a:effectLst>
                  <a:outerShdw blurRad="38100" dist="38100" dir="2700000" algn="tl">
                    <a:srgbClr val="000000">
                      <a:alpha val="43137"/>
                    </a:srgbClr>
                  </a:outerShdw>
                </a:effectLst>
              </a:rPr>
              <a:t>está fuera del control del ejecutor.</a:t>
            </a:r>
          </a:p>
        </p:txBody>
      </p:sp>
    </p:spTree>
  </p:cSld>
  <p:clrMapOvr>
    <a:masterClrMapping/>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21981" y="114300"/>
            <a:ext cx="9144001" cy="769938"/>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	El Marco Lógico – 3° fila</a:t>
            </a:r>
          </a:p>
        </p:txBody>
      </p:sp>
      <p:sp>
        <p:nvSpPr>
          <p:cNvPr id="46083" name="Rectangle 3"/>
          <p:cNvSpPr>
            <a:spLocks noChangeArrowheads="1"/>
          </p:cNvSpPr>
          <p:nvPr/>
        </p:nvSpPr>
        <p:spPr bwMode="auto">
          <a:xfrm>
            <a:off x="793066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84" name="Rectangle 4"/>
          <p:cNvSpPr>
            <a:spLocks noChangeArrowheads="1"/>
          </p:cNvSpPr>
          <p:nvPr/>
        </p:nvSpPr>
        <p:spPr bwMode="auto">
          <a:xfrm>
            <a:off x="72258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85" name="Rectangle 5"/>
          <p:cNvSpPr>
            <a:spLocks noChangeArrowheads="1"/>
          </p:cNvSpPr>
          <p:nvPr/>
        </p:nvSpPr>
        <p:spPr bwMode="auto">
          <a:xfrm>
            <a:off x="65019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86" name="Rectangle 6"/>
          <p:cNvSpPr>
            <a:spLocks noChangeArrowheads="1"/>
          </p:cNvSpPr>
          <p:nvPr/>
        </p:nvSpPr>
        <p:spPr bwMode="auto">
          <a:xfrm>
            <a:off x="5797062" y="16065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defTabSz="762000" eaLnBrk="0" hangingPunct="0"/>
            <a:r>
              <a:rPr lang="es-ES_tradnl" sz="2000" b="1">
                <a:solidFill>
                  <a:srgbClr val="FDFF38"/>
                </a:solidFill>
                <a:effectLst>
                  <a:outerShdw blurRad="38100" dist="38100" dir="2700000" algn="tl">
                    <a:srgbClr val="000000">
                      <a:alpha val="43137"/>
                    </a:srgbClr>
                  </a:outerShdw>
                </a:effectLst>
                <a:latin typeface="Arial" pitchFamily="34" charset="0"/>
              </a:rPr>
              <a:t>FIN</a:t>
            </a:r>
          </a:p>
        </p:txBody>
      </p:sp>
      <p:sp>
        <p:nvSpPr>
          <p:cNvPr id="46087" name="Rectangle 7"/>
          <p:cNvSpPr>
            <a:spLocks noChangeArrowheads="1"/>
          </p:cNvSpPr>
          <p:nvPr/>
        </p:nvSpPr>
        <p:spPr bwMode="auto">
          <a:xfrm>
            <a:off x="793066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88" name="Rectangle 8"/>
          <p:cNvSpPr>
            <a:spLocks noChangeArrowheads="1"/>
          </p:cNvSpPr>
          <p:nvPr/>
        </p:nvSpPr>
        <p:spPr bwMode="auto">
          <a:xfrm>
            <a:off x="72258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89" name="Rectangle 9"/>
          <p:cNvSpPr>
            <a:spLocks noChangeArrowheads="1"/>
          </p:cNvSpPr>
          <p:nvPr/>
        </p:nvSpPr>
        <p:spPr bwMode="auto">
          <a:xfrm>
            <a:off x="65019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0" name="Rectangle 10"/>
          <p:cNvSpPr>
            <a:spLocks noChangeArrowheads="1"/>
          </p:cNvSpPr>
          <p:nvPr/>
        </p:nvSpPr>
        <p:spPr bwMode="auto">
          <a:xfrm>
            <a:off x="5797062" y="26733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solidFill>
                  <a:srgbClr val="FDFF38"/>
                </a:solidFill>
                <a:effectLst>
                  <a:outerShdw blurRad="38100" dist="38100" dir="2700000" algn="tl">
                    <a:srgbClr val="000000">
                      <a:alpha val="43137"/>
                    </a:srgbClr>
                  </a:outerShdw>
                </a:effectLst>
                <a:latin typeface="Arial" pitchFamily="34" charset="0"/>
              </a:rPr>
              <a:t>PROPOSITO</a:t>
            </a:r>
          </a:p>
        </p:txBody>
      </p:sp>
      <p:sp>
        <p:nvSpPr>
          <p:cNvPr id="46091" name="Rectangle 11"/>
          <p:cNvSpPr>
            <a:spLocks noChangeArrowheads="1"/>
          </p:cNvSpPr>
          <p:nvPr/>
        </p:nvSpPr>
        <p:spPr bwMode="auto">
          <a:xfrm>
            <a:off x="7924800" y="37274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2" name="Rectangle 12"/>
          <p:cNvSpPr>
            <a:spLocks noChangeArrowheads="1"/>
          </p:cNvSpPr>
          <p:nvPr/>
        </p:nvSpPr>
        <p:spPr bwMode="auto">
          <a:xfrm>
            <a:off x="72199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3" name="Rectangle 13"/>
          <p:cNvSpPr>
            <a:spLocks noChangeArrowheads="1"/>
          </p:cNvSpPr>
          <p:nvPr/>
        </p:nvSpPr>
        <p:spPr bwMode="auto">
          <a:xfrm>
            <a:off x="64960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4" name="Rectangle 14"/>
          <p:cNvSpPr>
            <a:spLocks noChangeArrowheads="1"/>
          </p:cNvSpPr>
          <p:nvPr/>
        </p:nvSpPr>
        <p:spPr bwMode="auto">
          <a:xfrm>
            <a:off x="5791200" y="37274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solidFill>
                  <a:srgbClr val="FDFF38"/>
                </a:solidFill>
                <a:effectLst>
                  <a:outerShdw blurRad="38100" dist="38100" dir="2700000" algn="tl">
                    <a:srgbClr val="000000">
                      <a:alpha val="43137"/>
                    </a:srgbClr>
                  </a:outerShdw>
                </a:effectLst>
                <a:latin typeface="Arial" pitchFamily="34" charset="0"/>
              </a:rPr>
              <a:t>COMPONENTES</a:t>
            </a:r>
          </a:p>
        </p:txBody>
      </p:sp>
      <p:sp>
        <p:nvSpPr>
          <p:cNvPr id="46095" name="Rectangle 15"/>
          <p:cNvSpPr>
            <a:spLocks noChangeArrowheads="1"/>
          </p:cNvSpPr>
          <p:nvPr/>
        </p:nvSpPr>
        <p:spPr bwMode="auto">
          <a:xfrm>
            <a:off x="7924800" y="47942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6" name="Rectangle 16"/>
          <p:cNvSpPr>
            <a:spLocks noChangeArrowheads="1"/>
          </p:cNvSpPr>
          <p:nvPr/>
        </p:nvSpPr>
        <p:spPr bwMode="auto">
          <a:xfrm>
            <a:off x="72199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7" name="Rectangle 17"/>
          <p:cNvSpPr>
            <a:spLocks noChangeArrowheads="1"/>
          </p:cNvSpPr>
          <p:nvPr/>
        </p:nvSpPr>
        <p:spPr bwMode="auto">
          <a:xfrm>
            <a:off x="64960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effectLst>
                <a:outerShdw blurRad="38100" dist="38100" dir="2700000" algn="tl">
                  <a:srgbClr val="000000">
                    <a:alpha val="43137"/>
                  </a:srgbClr>
                </a:outerShdw>
              </a:effectLst>
            </a:endParaRPr>
          </a:p>
        </p:txBody>
      </p:sp>
      <p:sp>
        <p:nvSpPr>
          <p:cNvPr id="46098" name="Rectangle 18"/>
          <p:cNvSpPr>
            <a:spLocks noChangeArrowheads="1"/>
          </p:cNvSpPr>
          <p:nvPr/>
        </p:nvSpPr>
        <p:spPr bwMode="auto">
          <a:xfrm>
            <a:off x="5791200" y="47942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dirty="0">
                <a:solidFill>
                  <a:srgbClr val="FDFF38"/>
                </a:solidFill>
                <a:effectLst>
                  <a:outerShdw blurRad="38100" dist="38100" dir="2700000" algn="tl">
                    <a:srgbClr val="000000">
                      <a:alpha val="43137"/>
                    </a:srgbClr>
                  </a:outerShdw>
                </a:effectLst>
                <a:latin typeface="Arial" pitchFamily="34" charset="0"/>
              </a:rPr>
              <a:t>ACTIVIDADES</a:t>
            </a:r>
          </a:p>
        </p:txBody>
      </p:sp>
      <p:sp>
        <p:nvSpPr>
          <p:cNvPr id="37907" name="Rectangle 19"/>
          <p:cNvSpPr>
            <a:spLocks noChangeArrowheads="1"/>
          </p:cNvSpPr>
          <p:nvPr/>
        </p:nvSpPr>
        <p:spPr bwMode="auto">
          <a:xfrm>
            <a:off x="838200" y="1981201"/>
            <a:ext cx="5791200" cy="691280"/>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latin typeface="+mn-lt"/>
              </a:rPr>
              <a:t>¿Qué debe ser producido por el proyecto?</a:t>
            </a:r>
          </a:p>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latin typeface="+mn-lt"/>
              </a:rPr>
              <a:t>(Bienes y servicios)</a:t>
            </a:r>
          </a:p>
        </p:txBody>
      </p:sp>
      <p:cxnSp>
        <p:nvCxnSpPr>
          <p:cNvPr id="46100" name="AutoShape 20"/>
          <p:cNvCxnSpPr>
            <a:cxnSpLocks noChangeShapeType="1"/>
            <a:stCxn id="46094" idx="1"/>
            <a:endCxn id="37907" idx="2"/>
          </p:cNvCxnSpPr>
          <p:nvPr/>
        </p:nvCxnSpPr>
        <p:spPr bwMode="auto">
          <a:xfrm rot="10800000">
            <a:off x="3733800" y="2672482"/>
            <a:ext cx="2057400" cy="1582019"/>
          </a:xfrm>
          <a:prstGeom prst="curvedConnector2">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148483" name="Rectangle 3"/>
          <p:cNvSpPr>
            <a:spLocks noChangeArrowheads="1"/>
          </p:cNvSpPr>
          <p:nvPr/>
        </p:nvSpPr>
        <p:spPr bwMode="auto">
          <a:xfrm>
            <a:off x="539262"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MARCO LOGICO</a:t>
            </a:r>
          </a:p>
        </p:txBody>
      </p:sp>
      <p:sp>
        <p:nvSpPr>
          <p:cNvPr id="148484" name="Rectangle 4"/>
          <p:cNvSpPr>
            <a:spLocks noChangeArrowheads="1"/>
          </p:cNvSpPr>
          <p:nvPr/>
        </p:nvSpPr>
        <p:spPr bwMode="auto">
          <a:xfrm>
            <a:off x="5873261"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dirty="0">
                <a:solidFill>
                  <a:schemeClr val="tx1"/>
                </a:solidFill>
                <a:effectLst>
                  <a:outerShdw blurRad="38100" dist="38100" dir="2700000" algn="tl">
                    <a:srgbClr val="000000">
                      <a:alpha val="43137"/>
                    </a:srgbClr>
                  </a:outerShdw>
                </a:effectLst>
                <a:cs typeface="+mn-cs"/>
              </a:rPr>
              <a:t>COMPONENTES</a:t>
            </a:r>
          </a:p>
        </p:txBody>
      </p:sp>
      <p:sp>
        <p:nvSpPr>
          <p:cNvPr id="47109" name="Rectangle 5"/>
          <p:cNvSpPr>
            <a:spLocks noChangeArrowheads="1"/>
          </p:cNvSpPr>
          <p:nvPr/>
        </p:nvSpPr>
        <p:spPr bwMode="auto">
          <a:xfrm>
            <a:off x="351693" y="1395413"/>
            <a:ext cx="8298474" cy="5105400"/>
          </a:xfrm>
          <a:prstGeom prst="rect">
            <a:avLst/>
          </a:prstGeom>
          <a:solidFill>
            <a:srgbClr val="037C03"/>
          </a:solidFill>
          <a:ln w="12700">
            <a:solidFill>
              <a:schemeClr val="tx1"/>
            </a:solidFill>
            <a:miter lim="800000"/>
            <a:headEnd/>
            <a:tailEnd/>
          </a:ln>
        </p:spPr>
        <p:txBody>
          <a:bodyPr wrap="none" lIns="92075" tIns="46038" rIns="92075" bIns="46038"/>
          <a:lstStyle/>
          <a:p>
            <a:pPr algn="ctr" defTabSz="762000" eaLnBrk="0" hangingPunct="0"/>
            <a:endParaRPr lang="es-ES_tradnl" sz="14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Los Componentes son las obras, estudios, servicios y capacitación </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específicos que se requiere que produzca el  gerente de proyecto</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con el presupuesto que se le asigna.</a:t>
            </a:r>
          </a:p>
          <a:p>
            <a:pPr algn="ctr" defTabSz="762000" eaLnBrk="0" hangingPunct="0">
              <a:lnSpc>
                <a:spcPct val="90000"/>
              </a:lnSpc>
            </a:pPr>
            <a:endParaRPr lang="es-ES_tradnl" sz="18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Cada uno de los Componentes del proyecto tiene que ser necesario </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para lograr el Propósito, y es razonable suponer que si los Componentes</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se producen adecuadamente, se logrará el Propósito.</a:t>
            </a:r>
          </a:p>
          <a:p>
            <a:pPr algn="ctr" defTabSz="762000" eaLnBrk="0" hangingPunct="0">
              <a:lnSpc>
                <a:spcPct val="90000"/>
              </a:lnSpc>
            </a:pPr>
            <a:endParaRPr lang="es-ES_tradnl" sz="18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Se debe hacer una lista de los Componentes en orden</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de importancia para el logro del Propósito del proyecto.</a:t>
            </a:r>
          </a:p>
          <a:p>
            <a:pPr algn="ctr" defTabSz="762000" eaLnBrk="0" hangingPunct="0">
              <a:lnSpc>
                <a:spcPct val="90000"/>
              </a:lnSpc>
            </a:pPr>
            <a:endParaRPr lang="es-ES_tradnl" sz="18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El gerente de proyecto es responsable de la producción de los Componentes</a:t>
            </a:r>
          </a:p>
          <a:p>
            <a:pPr algn="ctr" defTabSz="762000" eaLnBrk="0" hangingPunct="0">
              <a:lnSpc>
                <a:spcPct val="90000"/>
              </a:lnSpc>
            </a:pPr>
            <a:endParaRPr lang="es-ES_tradnl" sz="18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Los Componentes son el contenido del contrato del proyecto.</a:t>
            </a:r>
          </a:p>
          <a:p>
            <a:pPr algn="ctr" defTabSz="762000" eaLnBrk="0" hangingPunct="0">
              <a:lnSpc>
                <a:spcPct val="90000"/>
              </a:lnSpc>
            </a:pPr>
            <a:endParaRPr lang="es-ES_tradnl" sz="1800" b="1">
              <a:solidFill>
                <a:schemeClr val="tx1"/>
              </a:solidFill>
              <a:effectLst>
                <a:outerShdw blurRad="38100" dist="38100" dir="2700000" algn="tl">
                  <a:srgbClr val="000000">
                    <a:alpha val="43137"/>
                  </a:srgbClr>
                </a:outerShdw>
              </a:effectLst>
            </a:endParaRP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En el marco lógico, los Componentes se definen</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como resultados, vale decir como obras terminadas,</a:t>
            </a:r>
          </a:p>
          <a:p>
            <a:pPr algn="ctr" defTabSz="762000" eaLnBrk="0" hangingPunct="0">
              <a:lnSpc>
                <a:spcPct val="90000"/>
              </a:lnSpc>
            </a:pPr>
            <a:r>
              <a:rPr lang="es-ES_tradnl" sz="1800" b="1">
                <a:solidFill>
                  <a:schemeClr val="tx1"/>
                </a:solidFill>
                <a:effectLst>
                  <a:outerShdw blurRad="38100" dist="38100" dir="2700000" algn="tl">
                    <a:srgbClr val="000000">
                      <a:alpha val="43137"/>
                    </a:srgbClr>
                  </a:outerShdw>
                </a:effectLst>
              </a:rPr>
              <a:t>estudios terminados, capacitación</a:t>
            </a:r>
            <a:r>
              <a:rPr lang="es-ES_tradnl" sz="1600" b="1">
                <a:solidFill>
                  <a:schemeClr val="tx1"/>
                </a:solidFill>
                <a:effectLst>
                  <a:outerShdw blurRad="38100" dist="38100" dir="2700000" algn="tl">
                    <a:srgbClr val="000000">
                      <a:alpha val="43137"/>
                    </a:srgbClr>
                  </a:outerShdw>
                </a:effectLst>
              </a:rPr>
              <a:t> </a:t>
            </a:r>
            <a:r>
              <a:rPr lang="es-ES_tradnl" sz="1800" b="1">
                <a:solidFill>
                  <a:schemeClr val="tx1"/>
                </a:solidFill>
                <a:effectLst>
                  <a:outerShdw blurRad="38100" dist="38100" dir="2700000" algn="tl">
                    <a:srgbClr val="000000">
                      <a:alpha val="43137"/>
                    </a:srgbClr>
                  </a:outerShdw>
                </a:effectLst>
              </a:rPr>
              <a:t>terminada</a:t>
            </a:r>
            <a:r>
              <a:rPr lang="es-ES_tradnl" sz="1600" b="1">
                <a:solidFill>
                  <a:schemeClr val="tx1"/>
                </a:solidFill>
                <a:effectLst>
                  <a:outerShdw blurRad="38100" dist="38100" dir="2700000" algn="tl">
                    <a:srgbClr val="000000">
                      <a:alpha val="43137"/>
                    </a:srgbClr>
                  </a:outerShdw>
                </a:effectLst>
              </a:rPr>
              <a:t>.</a:t>
            </a:r>
          </a:p>
          <a:p>
            <a:pPr algn="ctr" defTabSz="762000" eaLnBrk="0" hangingPunct="0"/>
            <a:endParaRPr lang="es-ES_tradnl" sz="1600" b="1">
              <a:solidFill>
                <a:schemeClr val="tx1"/>
              </a:solidFill>
              <a:effectLst>
                <a:outerShdw blurRad="38100" dist="38100" dir="2700000" algn="tl">
                  <a:srgbClr val="000000">
                    <a:alpha val="43137"/>
                  </a:srgbClr>
                </a:outerShdw>
              </a:effectLst>
            </a:endParaRPr>
          </a:p>
        </p:txBody>
      </p:sp>
    </p:spTree>
  </p:cSld>
  <p:clrMapOvr>
    <a:masterClrMapping/>
  </p:clrMapOvr>
  <p:transition>
    <p:zoom/>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3"/>
          <p:cNvSpPr>
            <a:spLocks noChangeArrowheads="1"/>
          </p:cNvSpPr>
          <p:nvPr/>
        </p:nvSpPr>
        <p:spPr bwMode="auto">
          <a:xfrm>
            <a:off x="793066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1" name="Rectangle 4"/>
          <p:cNvSpPr>
            <a:spLocks noChangeArrowheads="1"/>
          </p:cNvSpPr>
          <p:nvPr/>
        </p:nvSpPr>
        <p:spPr bwMode="auto">
          <a:xfrm>
            <a:off x="72258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2" name="Rectangle 5"/>
          <p:cNvSpPr>
            <a:spLocks noChangeArrowheads="1"/>
          </p:cNvSpPr>
          <p:nvPr/>
        </p:nvSpPr>
        <p:spPr bwMode="auto">
          <a:xfrm>
            <a:off x="6501912" y="16065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3" name="Rectangle 6"/>
          <p:cNvSpPr>
            <a:spLocks noChangeArrowheads="1"/>
          </p:cNvSpPr>
          <p:nvPr/>
        </p:nvSpPr>
        <p:spPr bwMode="auto">
          <a:xfrm>
            <a:off x="5797062" y="16065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algn="ctr" defTabSz="762000" eaLnBrk="0" hangingPunct="0"/>
            <a:r>
              <a:rPr lang="es-ES_tradnl" sz="2000" b="1">
                <a:solidFill>
                  <a:srgbClr val="FDFF38"/>
                </a:solidFill>
              </a:rPr>
              <a:t>FIN</a:t>
            </a:r>
          </a:p>
        </p:txBody>
      </p:sp>
      <p:sp>
        <p:nvSpPr>
          <p:cNvPr id="48134" name="Rectangle 7"/>
          <p:cNvSpPr>
            <a:spLocks noChangeArrowheads="1"/>
          </p:cNvSpPr>
          <p:nvPr/>
        </p:nvSpPr>
        <p:spPr bwMode="auto">
          <a:xfrm>
            <a:off x="793066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5" name="Rectangle 8"/>
          <p:cNvSpPr>
            <a:spLocks noChangeArrowheads="1"/>
          </p:cNvSpPr>
          <p:nvPr/>
        </p:nvSpPr>
        <p:spPr bwMode="auto">
          <a:xfrm>
            <a:off x="72258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6" name="Rectangle 9"/>
          <p:cNvSpPr>
            <a:spLocks noChangeArrowheads="1"/>
          </p:cNvSpPr>
          <p:nvPr/>
        </p:nvSpPr>
        <p:spPr bwMode="auto">
          <a:xfrm>
            <a:off x="6501912" y="2673350"/>
            <a:ext cx="750277"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7" name="Rectangle 10"/>
          <p:cNvSpPr>
            <a:spLocks noChangeArrowheads="1"/>
          </p:cNvSpPr>
          <p:nvPr/>
        </p:nvSpPr>
        <p:spPr bwMode="auto">
          <a:xfrm>
            <a:off x="5797062" y="2673350"/>
            <a:ext cx="750277"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a:solidFill>
                  <a:srgbClr val="FDFF38"/>
                </a:solidFill>
              </a:rPr>
              <a:t>PROPOSITO</a:t>
            </a:r>
          </a:p>
        </p:txBody>
      </p:sp>
      <p:sp>
        <p:nvSpPr>
          <p:cNvPr id="48138" name="Rectangle 11"/>
          <p:cNvSpPr>
            <a:spLocks noChangeArrowheads="1"/>
          </p:cNvSpPr>
          <p:nvPr/>
        </p:nvSpPr>
        <p:spPr bwMode="auto">
          <a:xfrm>
            <a:off x="7924800" y="37274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39" name="Rectangle 12"/>
          <p:cNvSpPr>
            <a:spLocks noChangeArrowheads="1"/>
          </p:cNvSpPr>
          <p:nvPr/>
        </p:nvSpPr>
        <p:spPr bwMode="auto">
          <a:xfrm>
            <a:off x="72199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40" name="Rectangle 13"/>
          <p:cNvSpPr>
            <a:spLocks noChangeArrowheads="1"/>
          </p:cNvSpPr>
          <p:nvPr/>
        </p:nvSpPr>
        <p:spPr bwMode="auto">
          <a:xfrm>
            <a:off x="6496051" y="37274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41" name="Rectangle 14"/>
          <p:cNvSpPr>
            <a:spLocks noChangeArrowheads="1"/>
          </p:cNvSpPr>
          <p:nvPr/>
        </p:nvSpPr>
        <p:spPr bwMode="auto">
          <a:xfrm>
            <a:off x="5791200" y="37274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a:solidFill>
                  <a:srgbClr val="FDFF38"/>
                </a:solidFill>
              </a:rPr>
              <a:t>COMPONENTES</a:t>
            </a:r>
          </a:p>
        </p:txBody>
      </p:sp>
      <p:sp>
        <p:nvSpPr>
          <p:cNvPr id="48142" name="Rectangle 15"/>
          <p:cNvSpPr>
            <a:spLocks noChangeArrowheads="1"/>
          </p:cNvSpPr>
          <p:nvPr/>
        </p:nvSpPr>
        <p:spPr bwMode="auto">
          <a:xfrm>
            <a:off x="7924800" y="4794250"/>
            <a:ext cx="748812"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43" name="Rectangle 16"/>
          <p:cNvSpPr>
            <a:spLocks noChangeArrowheads="1"/>
          </p:cNvSpPr>
          <p:nvPr/>
        </p:nvSpPr>
        <p:spPr bwMode="auto">
          <a:xfrm>
            <a:off x="72199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44" name="Rectangle 17"/>
          <p:cNvSpPr>
            <a:spLocks noChangeArrowheads="1"/>
          </p:cNvSpPr>
          <p:nvPr/>
        </p:nvSpPr>
        <p:spPr bwMode="auto">
          <a:xfrm>
            <a:off x="6496051" y="4794250"/>
            <a:ext cx="748811" cy="1054100"/>
          </a:xfrm>
          <a:prstGeom prst="rect">
            <a:avLst/>
          </a:prstGeom>
          <a:solidFill>
            <a:schemeClr val="bg2"/>
          </a:solidFill>
          <a:ln w="12700">
            <a:solidFill>
              <a:schemeClr val="tx1"/>
            </a:solidFill>
            <a:miter lim="800000"/>
            <a:headEnd/>
            <a:tailEnd/>
          </a:ln>
        </p:spPr>
        <p:txBody>
          <a:bodyPr wrap="none" anchor="ctr"/>
          <a:lstStyle/>
          <a:p>
            <a:pPr algn="ctr" eaLnBrk="0" hangingPunct="0"/>
            <a:endParaRPr lang="es-AR" b="1"/>
          </a:p>
        </p:txBody>
      </p:sp>
      <p:sp>
        <p:nvSpPr>
          <p:cNvPr id="48145" name="Rectangle 18"/>
          <p:cNvSpPr>
            <a:spLocks noChangeArrowheads="1"/>
          </p:cNvSpPr>
          <p:nvPr/>
        </p:nvSpPr>
        <p:spPr bwMode="auto">
          <a:xfrm>
            <a:off x="5791200" y="4794250"/>
            <a:ext cx="748812" cy="1054100"/>
          </a:xfrm>
          <a:prstGeom prst="rect">
            <a:avLst/>
          </a:prstGeom>
          <a:solidFill>
            <a:schemeClr val="bg2"/>
          </a:solidFill>
          <a:ln w="12700">
            <a:solidFill>
              <a:schemeClr val="tx1"/>
            </a:solidFill>
            <a:miter lim="800000"/>
            <a:headEnd/>
            <a:tailEnd/>
          </a:ln>
        </p:spPr>
        <p:txBody>
          <a:bodyPr wrap="none" lIns="92075" tIns="46038" rIns="92075" bIns="46038" anchor="ctr"/>
          <a:lstStyle/>
          <a:p>
            <a:pPr defTabSz="762000" eaLnBrk="0" hangingPunct="0"/>
            <a:r>
              <a:rPr lang="es-ES_tradnl" sz="2000" b="1">
                <a:solidFill>
                  <a:srgbClr val="FDFF38"/>
                </a:solidFill>
              </a:rPr>
              <a:t>ACTIVIDADES</a:t>
            </a:r>
          </a:p>
        </p:txBody>
      </p:sp>
      <p:sp>
        <p:nvSpPr>
          <p:cNvPr id="39954" name="Rectangle 19"/>
          <p:cNvSpPr>
            <a:spLocks noChangeArrowheads="1"/>
          </p:cNvSpPr>
          <p:nvPr/>
        </p:nvSpPr>
        <p:spPr bwMode="auto">
          <a:xfrm>
            <a:off x="281354" y="3429000"/>
            <a:ext cx="5791200" cy="979488"/>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ES_tradnl" sz="2400" b="1" dirty="0">
                <a:solidFill>
                  <a:schemeClr val="tx1"/>
                </a:solidFill>
              </a:rPr>
              <a:t>¿Cómo deben ser producidos los bienes y servicios?</a:t>
            </a:r>
          </a:p>
          <a:p>
            <a:pPr algn="ctr" defTabSz="762000" eaLnBrk="0" hangingPunct="0">
              <a:lnSpc>
                <a:spcPct val="80000"/>
              </a:lnSpc>
              <a:defRPr/>
            </a:pPr>
            <a:r>
              <a:rPr lang="es-ES_tradnl" sz="2400" b="1" dirty="0">
                <a:solidFill>
                  <a:schemeClr val="tx1"/>
                </a:solidFill>
              </a:rPr>
              <a:t>(Insumos)</a:t>
            </a:r>
          </a:p>
        </p:txBody>
      </p:sp>
      <p:cxnSp>
        <p:nvCxnSpPr>
          <p:cNvPr id="48147" name="AutoShape 20"/>
          <p:cNvCxnSpPr>
            <a:cxnSpLocks noChangeShapeType="1"/>
            <a:stCxn id="48145" idx="1"/>
            <a:endCxn id="39954" idx="2"/>
          </p:cNvCxnSpPr>
          <p:nvPr/>
        </p:nvCxnSpPr>
        <p:spPr bwMode="auto">
          <a:xfrm rot="10800000">
            <a:off x="3176954" y="4408488"/>
            <a:ext cx="2614246" cy="912812"/>
          </a:xfrm>
          <a:prstGeom prst="curvedConnector2">
            <a:avLst/>
          </a:prstGeom>
          <a:noFill/>
          <a:ln w="9525">
            <a:solidFill>
              <a:srgbClr val="000000"/>
            </a:solidFill>
            <a:round/>
            <a:headEnd/>
            <a:tailEnd type="arrow" w="lg" len="lg"/>
          </a:ln>
        </p:spPr>
      </p:cxnSp>
      <p:sp>
        <p:nvSpPr>
          <p:cNvPr id="25" name="24 Título"/>
          <p:cNvSpPr>
            <a:spLocks noGrp="1"/>
          </p:cNvSpPr>
          <p:nvPr>
            <p:ph type="title"/>
          </p:nvPr>
        </p:nvSpPr>
        <p:spPr>
          <a:xfrm>
            <a:off x="0" y="11430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latin typeface="+mn-lt"/>
                <a:ea typeface="+mn-ea"/>
                <a:cs typeface="Arial" pitchFamily="34" charset="0"/>
              </a:rPr>
              <a:t>El Marco Lógico – 4° fila</a:t>
            </a:r>
            <a:endParaRPr lang="es-AR" sz="4400" b="1" dirty="0" smtClean="0">
              <a:latin typeface="+mn-lt"/>
              <a:ea typeface="+mn-ea"/>
              <a:cs typeface="Arial" pitchFamily="34" charset="0"/>
            </a:endParaRPr>
          </a:p>
        </p:txBody>
      </p:sp>
    </p:spTree>
  </p:cSld>
  <p:clrMapOvr>
    <a:masterClrMapping/>
  </p:clrMapOvr>
  <p:transition spd="slow">
    <p:dissolv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ChangeArrowheads="1"/>
          </p:cNvSpPr>
          <p:nvPr/>
        </p:nvSpPr>
        <p:spPr bwMode="auto">
          <a:xfrm>
            <a:off x="234462" y="234950"/>
            <a:ext cx="8598877" cy="6388100"/>
          </a:xfrm>
          <a:prstGeom prst="rect">
            <a:avLst/>
          </a:prstGeom>
          <a:solidFill>
            <a:schemeClr val="accent2">
              <a:lumMod val="75000"/>
            </a:schemeClr>
          </a:solidFill>
          <a:ln w="12700">
            <a:solidFill>
              <a:schemeClr val="tx1"/>
            </a:solidFill>
            <a:miter lim="800000"/>
            <a:headEnd/>
            <a:tailEnd/>
          </a:ln>
          <a:effectLst>
            <a:outerShdw dist="107763" dir="2700000" algn="ctr" rotWithShape="0">
              <a:schemeClr val="bg2"/>
            </a:outerShdw>
          </a:effectLst>
        </p:spPr>
        <p:txBody>
          <a:bodyPr wrap="none" anchor="ctr"/>
          <a:lstStyle/>
          <a:p>
            <a:pPr algn="ctr" eaLnBrk="0" hangingPunct="0">
              <a:defRPr/>
            </a:pPr>
            <a:endParaRPr lang="es-AR" b="1">
              <a:effectLst>
                <a:outerShdw blurRad="38100" dist="38100" dir="2700000" algn="tl">
                  <a:srgbClr val="000000">
                    <a:alpha val="43137"/>
                  </a:srgbClr>
                </a:outerShdw>
              </a:effectLst>
              <a:cs typeface="+mn-cs"/>
            </a:endParaRPr>
          </a:p>
        </p:txBody>
      </p:sp>
      <p:sp>
        <p:nvSpPr>
          <p:cNvPr id="150531" name="Rectangle 3"/>
          <p:cNvSpPr>
            <a:spLocks noChangeArrowheads="1"/>
          </p:cNvSpPr>
          <p:nvPr/>
        </p:nvSpPr>
        <p:spPr bwMode="auto">
          <a:xfrm>
            <a:off x="539262"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a:solidFill>
                  <a:schemeClr val="tx1"/>
                </a:solidFill>
                <a:effectLst>
                  <a:outerShdw blurRad="38100" dist="38100" dir="2700000" algn="tl">
                    <a:srgbClr val="000000">
                      <a:alpha val="43137"/>
                    </a:srgbClr>
                  </a:outerShdw>
                </a:effectLst>
                <a:cs typeface="+mn-cs"/>
              </a:rPr>
              <a:t>ESTRUCTURA DEL</a:t>
            </a:r>
          </a:p>
          <a:p>
            <a:pPr algn="ctr" defTabSz="762000" eaLnBrk="0" hangingPunct="0">
              <a:defRPr/>
            </a:pPr>
            <a:r>
              <a:rPr lang="es-ES_tradnl" sz="2000" b="1">
                <a:solidFill>
                  <a:schemeClr val="tx1"/>
                </a:solidFill>
                <a:effectLst>
                  <a:outerShdw blurRad="38100" dist="38100" dir="2700000" algn="tl">
                    <a:srgbClr val="000000">
                      <a:alpha val="43137"/>
                    </a:srgbClr>
                  </a:outerShdw>
                </a:effectLst>
                <a:cs typeface="+mn-cs"/>
              </a:rPr>
              <a:t>MARCO LOGICO</a:t>
            </a:r>
          </a:p>
        </p:txBody>
      </p:sp>
      <p:sp>
        <p:nvSpPr>
          <p:cNvPr id="150532" name="Rectangle 4"/>
          <p:cNvSpPr>
            <a:spLocks noChangeArrowheads="1"/>
          </p:cNvSpPr>
          <p:nvPr/>
        </p:nvSpPr>
        <p:spPr bwMode="auto">
          <a:xfrm>
            <a:off x="5873261" y="387350"/>
            <a:ext cx="2807677" cy="749300"/>
          </a:xfrm>
          <a:prstGeom prst="rect">
            <a:avLst/>
          </a:prstGeom>
          <a:solidFill>
            <a:schemeClr val="bg1"/>
          </a:solidFill>
          <a:ln w="12700">
            <a:solidFill>
              <a:schemeClr val="tx1"/>
            </a:solidFill>
            <a:miter lim="800000"/>
            <a:headEnd/>
            <a:tailEnd/>
          </a:ln>
          <a:effectLst>
            <a:outerShdw dist="107763" dir="2700000" algn="ctr" rotWithShape="0">
              <a:schemeClr val="bg2"/>
            </a:outerShdw>
          </a:effectLst>
        </p:spPr>
        <p:txBody>
          <a:bodyPr wrap="none" lIns="92075" tIns="46038" rIns="92075" bIns="46038" anchor="ctr"/>
          <a:lstStyle/>
          <a:p>
            <a:pPr algn="ctr" defTabSz="762000" eaLnBrk="0" hangingPunct="0">
              <a:defRPr/>
            </a:pPr>
            <a:r>
              <a:rPr lang="es-ES_tradnl" sz="2000" b="1">
                <a:solidFill>
                  <a:schemeClr val="tx1"/>
                </a:solidFill>
                <a:effectLst>
                  <a:outerShdw blurRad="38100" dist="38100" dir="2700000" algn="tl">
                    <a:srgbClr val="000000">
                      <a:alpha val="43137"/>
                    </a:srgbClr>
                  </a:outerShdw>
                </a:effectLst>
                <a:cs typeface="+mn-cs"/>
              </a:rPr>
              <a:t>ACTIVIDADES</a:t>
            </a:r>
          </a:p>
        </p:txBody>
      </p:sp>
      <p:sp>
        <p:nvSpPr>
          <p:cNvPr id="49157" name="Rectangle 5"/>
          <p:cNvSpPr>
            <a:spLocks noChangeArrowheads="1"/>
          </p:cNvSpPr>
          <p:nvPr/>
        </p:nvSpPr>
        <p:spPr bwMode="auto">
          <a:xfrm>
            <a:off x="533400" y="1447800"/>
            <a:ext cx="8229600" cy="4343400"/>
          </a:xfrm>
          <a:prstGeom prst="rect">
            <a:avLst/>
          </a:prstGeom>
          <a:solidFill>
            <a:srgbClr val="037C03"/>
          </a:solidFill>
          <a:ln w="12700">
            <a:solidFill>
              <a:schemeClr val="tx1"/>
            </a:solidFill>
            <a:miter lim="800000"/>
            <a:headEnd/>
            <a:tailEnd/>
          </a:ln>
        </p:spPr>
        <p:txBody>
          <a:bodyPr wrap="none" lIns="92075" tIns="46038" rIns="92075" bIns="46038"/>
          <a:lstStyle/>
          <a:p>
            <a:pPr marL="190500" indent="-190500" algn="ctr" defTabSz="762000" eaLnBrk="0" hangingPunct="0"/>
            <a:endParaRPr lang="es-ES_tradnl" sz="2400" b="1">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Son aquellas acciones que el ejecutor tiene que</a:t>
            </a: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llevar a cabo para producir cada componente.</a:t>
            </a:r>
          </a:p>
          <a:p>
            <a:pPr marL="190500" indent="-190500" algn="ctr" defTabSz="762000" eaLnBrk="0" hangingPunct="0"/>
            <a:endParaRPr lang="es-ES_tradnl" sz="2400" b="1">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Es importante elaborar una lista detallada de</a:t>
            </a: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actividades debido a que es el punto de </a:t>
            </a: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partida del plan de ejecución.</a:t>
            </a:r>
          </a:p>
          <a:p>
            <a:pPr marL="190500" indent="-190500" algn="ctr" defTabSz="762000" eaLnBrk="0" hangingPunct="0"/>
            <a:endParaRPr lang="es-ES_tradnl" sz="2400" b="1">
              <a:solidFill>
                <a:schemeClr val="tx1"/>
              </a:solidFill>
              <a:effectLst>
                <a:outerShdw blurRad="38100" dist="38100" dir="2700000" algn="tl">
                  <a:srgbClr val="000000">
                    <a:alpha val="43137"/>
                  </a:srgbClr>
                </a:outerShdw>
              </a:effectLst>
            </a:endParaRP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Cada actividad puede consignarse en un gráfico Gantt</a:t>
            </a:r>
          </a:p>
          <a:p>
            <a:pPr marL="190500" indent="-190500" algn="ctr" defTabSz="762000" eaLnBrk="0" hangingPunct="0"/>
            <a:r>
              <a:rPr lang="es-ES_tradnl" sz="2400" b="1">
                <a:solidFill>
                  <a:schemeClr val="tx1"/>
                </a:solidFill>
                <a:effectLst>
                  <a:outerShdw blurRad="38100" dist="38100" dir="2700000" algn="tl">
                    <a:srgbClr val="000000">
                      <a:alpha val="43137"/>
                    </a:srgbClr>
                  </a:outerShdw>
                </a:effectLst>
              </a:rPr>
              <a:t>(diagrama de barras)</a:t>
            </a: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rot="5400000">
            <a:off x="3396212"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Resumen narrativo</a:t>
            </a:r>
            <a:endParaRPr lang="es-AR" sz="3200" b="1">
              <a:solidFill>
                <a:schemeClr val="tx1"/>
              </a:solidFill>
              <a:effectLst>
                <a:outerShdw blurRad="38100" dist="38100" dir="2700000" algn="tl">
                  <a:srgbClr val="000000">
                    <a:alpha val="43137"/>
                  </a:srgbClr>
                </a:outerShdw>
              </a:effectLst>
            </a:endParaRPr>
          </a:p>
        </p:txBody>
      </p:sp>
      <p:sp>
        <p:nvSpPr>
          <p:cNvPr id="41987" name="Rectangle 19"/>
          <p:cNvSpPr>
            <a:spLocks noChangeArrowheads="1"/>
          </p:cNvSpPr>
          <p:nvPr/>
        </p:nvSpPr>
        <p:spPr bwMode="auto">
          <a:xfrm>
            <a:off x="21982" y="5357814"/>
            <a:ext cx="6132634" cy="1274837"/>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Es la narración en participio pasado de los niveles de objetivos de fin, propósito y componentes. Las actividades se escriben en infinitivo.</a:t>
            </a:r>
          </a:p>
        </p:txBody>
      </p:sp>
      <p:sp>
        <p:nvSpPr>
          <p:cNvPr id="25" name="24 Título"/>
          <p:cNvSpPr>
            <a:spLocks noGrp="1"/>
          </p:cNvSpPr>
          <p:nvPr>
            <p:ph type="title"/>
          </p:nvPr>
        </p:nvSpPr>
        <p:spPr>
          <a:xfrm>
            <a:off x="0" y="11430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El Marco Lógico – 1° Columna</a:t>
            </a: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
        <p:nvSpPr>
          <p:cNvPr id="50181" name="Rectangle 3"/>
          <p:cNvSpPr>
            <a:spLocks noChangeArrowheads="1"/>
          </p:cNvSpPr>
          <p:nvPr/>
        </p:nvSpPr>
        <p:spPr bwMode="auto">
          <a:xfrm rot="5400000">
            <a:off x="4385347"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Indicadores</a:t>
            </a:r>
            <a:endParaRPr lang="es-AR" sz="3200" b="1">
              <a:solidFill>
                <a:schemeClr val="tx1"/>
              </a:solidFill>
              <a:effectLst>
                <a:outerShdw blurRad="38100" dist="38100" dir="2700000" algn="tl">
                  <a:srgbClr val="000000">
                    <a:alpha val="43137"/>
                  </a:srgbClr>
                </a:outerShdw>
              </a:effectLst>
            </a:endParaRPr>
          </a:p>
        </p:txBody>
      </p:sp>
      <p:sp>
        <p:nvSpPr>
          <p:cNvPr id="50182" name="Rectangle 3"/>
          <p:cNvSpPr>
            <a:spLocks noChangeArrowheads="1"/>
          </p:cNvSpPr>
          <p:nvPr/>
        </p:nvSpPr>
        <p:spPr bwMode="auto">
          <a:xfrm rot="5400000">
            <a:off x="5308540"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Medios de verificación</a:t>
            </a:r>
            <a:endParaRPr lang="es-AR" sz="3200" b="1">
              <a:solidFill>
                <a:schemeClr val="tx1"/>
              </a:solidFill>
              <a:effectLst>
                <a:outerShdw blurRad="38100" dist="38100" dir="2700000" algn="tl">
                  <a:srgbClr val="000000">
                    <a:alpha val="43137"/>
                  </a:srgbClr>
                </a:outerShdw>
              </a:effectLst>
            </a:endParaRPr>
          </a:p>
        </p:txBody>
      </p:sp>
      <p:sp>
        <p:nvSpPr>
          <p:cNvPr id="50183" name="Rectangle 3"/>
          <p:cNvSpPr>
            <a:spLocks noChangeArrowheads="1"/>
          </p:cNvSpPr>
          <p:nvPr/>
        </p:nvSpPr>
        <p:spPr bwMode="auto">
          <a:xfrm rot="5400000">
            <a:off x="6165813"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Supuestos</a:t>
            </a:r>
            <a:endParaRPr lang="es-AR" sz="3200" b="1">
              <a:solidFill>
                <a:schemeClr val="tx1"/>
              </a:solidFill>
              <a:effectLst>
                <a:outerShdw blurRad="38100" dist="38100" dir="2700000" algn="tl">
                  <a:srgbClr val="000000">
                    <a:alpha val="43137"/>
                  </a:srgbClr>
                </a:outerShdw>
              </a:effectLst>
            </a:endParaRPr>
          </a:p>
        </p:txBody>
      </p:sp>
      <p:cxnSp>
        <p:nvCxnSpPr>
          <p:cNvPr id="50184" name="AutoShape 20"/>
          <p:cNvCxnSpPr>
            <a:cxnSpLocks noChangeShapeType="1"/>
          </p:cNvCxnSpPr>
          <p:nvPr/>
        </p:nvCxnSpPr>
        <p:spPr bwMode="auto">
          <a:xfrm rot="5400000">
            <a:off x="2351576" y="2148255"/>
            <a:ext cx="4143375" cy="2275743"/>
          </a:xfrm>
          <a:prstGeom prst="curvedConnector3">
            <a:avLst>
              <a:gd name="adj1" fmla="val -9620"/>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rot="5400000">
            <a:off x="3396212"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Resumen narrativo</a:t>
            </a:r>
            <a:endParaRPr lang="es-AR" sz="3200" b="1">
              <a:solidFill>
                <a:schemeClr val="tx1"/>
              </a:solidFill>
              <a:effectLst>
                <a:outerShdw blurRad="38100" dist="38100" dir="2700000" algn="tl">
                  <a:srgbClr val="000000">
                    <a:alpha val="43137"/>
                  </a:srgbClr>
                </a:outerShdw>
              </a:effectLst>
            </a:endParaRPr>
          </a:p>
        </p:txBody>
      </p:sp>
      <p:sp>
        <p:nvSpPr>
          <p:cNvPr id="43011" name="Rectangle 19"/>
          <p:cNvSpPr>
            <a:spLocks noChangeArrowheads="1"/>
          </p:cNvSpPr>
          <p:nvPr/>
        </p:nvSpPr>
        <p:spPr bwMode="auto">
          <a:xfrm>
            <a:off x="21982" y="5357814"/>
            <a:ext cx="6132634" cy="688975"/>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ES_tradnl" sz="2400" b="1" dirty="0">
                <a:solidFill>
                  <a:schemeClr val="tx1"/>
                </a:solidFill>
                <a:effectLst>
                  <a:outerShdw blurRad="38100" dist="38100" dir="2700000" algn="tl">
                    <a:srgbClr val="000000">
                      <a:alpha val="43137"/>
                    </a:srgbClr>
                  </a:outerShdw>
                </a:effectLst>
              </a:rPr>
              <a:t>Es la expresión cuantitativa o cualitativa utilizada para medir el logro de un objetivo</a:t>
            </a:r>
          </a:p>
        </p:txBody>
      </p:sp>
      <p:sp>
        <p:nvSpPr>
          <p:cNvPr id="25" name="24 Título"/>
          <p:cNvSpPr>
            <a:spLocks noGrp="1"/>
          </p:cNvSpPr>
          <p:nvPr>
            <p:ph type="title"/>
          </p:nvPr>
        </p:nvSpPr>
        <p:spPr>
          <a:xfrm>
            <a:off x="0" y="11430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El Marco Lógico – 2° Columna</a:t>
            </a: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
        <p:nvSpPr>
          <p:cNvPr id="51205" name="Rectangle 3"/>
          <p:cNvSpPr>
            <a:spLocks noChangeArrowheads="1"/>
          </p:cNvSpPr>
          <p:nvPr/>
        </p:nvSpPr>
        <p:spPr bwMode="auto">
          <a:xfrm rot="5400000">
            <a:off x="4385347"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Indicadores</a:t>
            </a:r>
            <a:endParaRPr lang="es-AR" sz="3200" b="1">
              <a:solidFill>
                <a:schemeClr val="tx1"/>
              </a:solidFill>
              <a:effectLst>
                <a:outerShdw blurRad="38100" dist="38100" dir="2700000" algn="tl">
                  <a:srgbClr val="000000">
                    <a:alpha val="43137"/>
                  </a:srgbClr>
                </a:outerShdw>
              </a:effectLst>
            </a:endParaRPr>
          </a:p>
        </p:txBody>
      </p:sp>
      <p:sp>
        <p:nvSpPr>
          <p:cNvPr id="51206" name="Rectangle 3"/>
          <p:cNvSpPr>
            <a:spLocks noChangeArrowheads="1"/>
          </p:cNvSpPr>
          <p:nvPr/>
        </p:nvSpPr>
        <p:spPr bwMode="auto">
          <a:xfrm rot="5400000">
            <a:off x="5308540"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Medios de verificación</a:t>
            </a:r>
            <a:endParaRPr lang="es-AR" sz="3200" b="1">
              <a:solidFill>
                <a:schemeClr val="tx1"/>
              </a:solidFill>
              <a:effectLst>
                <a:outerShdw blurRad="38100" dist="38100" dir="2700000" algn="tl">
                  <a:srgbClr val="000000">
                    <a:alpha val="43137"/>
                  </a:srgbClr>
                </a:outerShdw>
              </a:effectLst>
            </a:endParaRPr>
          </a:p>
        </p:txBody>
      </p:sp>
      <p:sp>
        <p:nvSpPr>
          <p:cNvPr id="51207" name="Rectangle 3"/>
          <p:cNvSpPr>
            <a:spLocks noChangeArrowheads="1"/>
          </p:cNvSpPr>
          <p:nvPr/>
        </p:nvSpPr>
        <p:spPr bwMode="auto">
          <a:xfrm rot="5400000">
            <a:off x="6181909"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dirty="0">
                <a:solidFill>
                  <a:schemeClr val="tx1"/>
                </a:solidFill>
                <a:effectLst>
                  <a:outerShdw blurRad="38100" dist="38100" dir="2700000" algn="tl">
                    <a:srgbClr val="000000">
                      <a:alpha val="43137"/>
                    </a:srgbClr>
                  </a:outerShdw>
                </a:effectLst>
              </a:rPr>
              <a:t>Supuestos</a:t>
            </a:r>
            <a:endParaRPr lang="es-AR" sz="3200" b="1" dirty="0">
              <a:solidFill>
                <a:schemeClr val="tx1"/>
              </a:solidFill>
              <a:effectLst>
                <a:outerShdw blurRad="38100" dist="38100" dir="2700000" algn="tl">
                  <a:srgbClr val="000000">
                    <a:alpha val="43137"/>
                  </a:srgbClr>
                </a:outerShdw>
              </a:effectLst>
            </a:endParaRPr>
          </a:p>
        </p:txBody>
      </p:sp>
      <p:cxnSp>
        <p:nvCxnSpPr>
          <p:cNvPr id="51208" name="AutoShape 20"/>
          <p:cNvCxnSpPr>
            <a:cxnSpLocks noChangeShapeType="1"/>
            <a:stCxn id="51205" idx="1"/>
          </p:cNvCxnSpPr>
          <p:nvPr/>
        </p:nvCxnSpPr>
        <p:spPr bwMode="auto">
          <a:xfrm rot="-5400000" flipH="1" flipV="1">
            <a:off x="2779286" y="1358596"/>
            <a:ext cx="4071937" cy="3783623"/>
          </a:xfrm>
          <a:prstGeom prst="curvedConnector4">
            <a:avLst>
              <a:gd name="adj1" fmla="val -9972"/>
              <a:gd name="adj2" fmla="val 91963"/>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a:xfrm>
            <a:off x="-285784" y="158732"/>
            <a:ext cx="9929850" cy="769938"/>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000" b="1" dirty="0" smtClean="0">
                <a:effectLst>
                  <a:outerShdw blurRad="38100" dist="38100" dir="2700000" algn="tl">
                    <a:srgbClr val="000000">
                      <a:alpha val="43137"/>
                    </a:srgbClr>
                  </a:outerShdw>
                </a:effectLst>
                <a:latin typeface="+mn-lt"/>
                <a:ea typeface="+mn-ea"/>
                <a:cs typeface="Arial" pitchFamily="34" charset="0"/>
              </a:rPr>
              <a:t>Características: Indicadores Inteligentes</a:t>
            </a:r>
            <a:endParaRPr lang="es-ES" sz="4000" b="1" dirty="0" smtClean="0">
              <a:effectLst>
                <a:outerShdw blurRad="38100" dist="38100" dir="2700000" algn="tl">
                  <a:srgbClr val="000000">
                    <a:alpha val="43137"/>
                  </a:srgbClr>
                </a:outerShdw>
              </a:effectLst>
              <a:latin typeface="+mn-lt"/>
              <a:ea typeface="+mn-ea"/>
              <a:cs typeface="Arial" pitchFamily="34" charset="0"/>
            </a:endParaRPr>
          </a:p>
        </p:txBody>
      </p:sp>
      <p:sp>
        <p:nvSpPr>
          <p:cNvPr id="45059" name="Text Box 5"/>
          <p:cNvSpPr txBox="1">
            <a:spLocks noChangeArrowheads="1"/>
          </p:cNvSpPr>
          <p:nvPr/>
        </p:nvSpPr>
        <p:spPr bwMode="auto">
          <a:xfrm>
            <a:off x="0" y="1100124"/>
            <a:ext cx="9144000" cy="400050"/>
          </a:xfrm>
          <a:prstGeom prst="rect">
            <a:avLst/>
          </a:prstGeom>
          <a:noFill/>
          <a:ln w="9525">
            <a:noFill/>
            <a:miter lim="800000"/>
            <a:headEnd/>
            <a:tailEnd/>
          </a:ln>
        </p:spPr>
        <p:txBody>
          <a:bodyPr>
            <a:spAutoFit/>
          </a:bodyPr>
          <a:lstStyle/>
          <a:p>
            <a:pPr algn="ctr" eaLnBrk="0" hangingPunct="0">
              <a:spcBef>
                <a:spcPct val="50000"/>
              </a:spcBef>
              <a:defRPr/>
            </a:pPr>
            <a:r>
              <a:rPr lang="es-ES_tradnl" sz="2000" dirty="0">
                <a:solidFill>
                  <a:schemeClr val="tx1"/>
                </a:solidFill>
                <a:latin typeface="+mn-lt"/>
              </a:rPr>
              <a:t>(viene de la sigla SMART en inglés)</a:t>
            </a:r>
            <a:endParaRPr lang="es-ES" sz="2000" dirty="0">
              <a:solidFill>
                <a:schemeClr val="tx1"/>
              </a:solidFill>
              <a:latin typeface="+mn-lt"/>
            </a:endParaRPr>
          </a:p>
        </p:txBody>
      </p:sp>
      <p:sp>
        <p:nvSpPr>
          <p:cNvPr id="52228" name="2 Marcador de contenido"/>
          <p:cNvSpPr>
            <a:spLocks noGrp="1"/>
          </p:cNvSpPr>
          <p:nvPr>
            <p:ph idx="1"/>
          </p:nvPr>
        </p:nvSpPr>
        <p:spPr>
          <a:xfrm>
            <a:off x="76964" y="1831996"/>
            <a:ext cx="8638440" cy="4525962"/>
          </a:xfrm>
        </p:spPr>
        <p:txBody>
          <a:bodyPr>
            <a:normAutofit fontScale="70000" lnSpcReduction="20000"/>
          </a:bodyPr>
          <a:lstStyle/>
          <a:p>
            <a:pPr algn="just"/>
            <a:r>
              <a:rPr lang="es-ES_tradnl" sz="2800" b="1" dirty="0" smtClean="0">
                <a:effectLst>
                  <a:outerShdw blurRad="38100" dist="38100" dir="2700000" algn="tl">
                    <a:srgbClr val="000000">
                      <a:alpha val="43137"/>
                    </a:srgbClr>
                  </a:outerShdw>
                </a:effectLst>
              </a:rPr>
              <a:t>Específico (</a:t>
            </a:r>
            <a:r>
              <a:rPr lang="es-ES_tradnl" sz="2800" b="1" i="1" dirty="0" err="1" smtClean="0">
                <a:effectLst>
                  <a:outerShdw blurRad="38100" dist="38100" dir="2700000" algn="tl">
                    <a:srgbClr val="000000">
                      <a:alpha val="43137"/>
                    </a:srgbClr>
                  </a:outerShdw>
                </a:effectLst>
              </a:rPr>
              <a:t>Specific</a:t>
            </a:r>
            <a:r>
              <a:rPr lang="es-ES_tradnl" sz="2800" b="1" dirty="0" smtClean="0">
                <a:effectLst>
                  <a:outerShdw blurRad="38100" dist="38100" dir="2700000" algn="tl">
                    <a:srgbClr val="000000">
                      <a:alpha val="43137"/>
                    </a:srgbClr>
                  </a:outerShdw>
                </a:effectLst>
              </a:rPr>
              <a:t>): corresponde a información explícitamente particular al objetivo que se quiere observar y que permita al observador verificar si el mismo se ha cumplido o no. </a:t>
            </a:r>
          </a:p>
          <a:p>
            <a:pPr algn="just"/>
            <a:endParaRPr lang="es-ES_tradnl" sz="2800" b="1" dirty="0" smtClean="0">
              <a:effectLst>
                <a:outerShdw blurRad="38100" dist="38100" dir="2700000" algn="tl">
                  <a:srgbClr val="000000">
                    <a:alpha val="43137"/>
                  </a:srgbClr>
                </a:outerShdw>
              </a:effectLst>
            </a:endParaRPr>
          </a:p>
          <a:p>
            <a:pPr algn="just"/>
            <a:r>
              <a:rPr lang="es-ES_tradnl" sz="2800" b="1" dirty="0" smtClean="0">
                <a:effectLst>
                  <a:outerShdw blurRad="38100" dist="38100" dir="2700000" algn="tl">
                    <a:srgbClr val="000000">
                      <a:alpha val="43137"/>
                    </a:srgbClr>
                  </a:outerShdw>
                </a:effectLst>
              </a:rPr>
              <a:t>Medible (</a:t>
            </a:r>
            <a:r>
              <a:rPr lang="es-ES_tradnl" sz="2800" b="1" i="1" dirty="0" err="1" smtClean="0">
                <a:effectLst>
                  <a:outerShdw blurRad="38100" dist="38100" dir="2700000" algn="tl">
                    <a:srgbClr val="000000">
                      <a:alpha val="43137"/>
                    </a:srgbClr>
                  </a:outerShdw>
                </a:effectLst>
              </a:rPr>
              <a:t>Measurable</a:t>
            </a:r>
            <a:r>
              <a:rPr lang="es-ES_tradnl" sz="2800" b="1" dirty="0" smtClean="0">
                <a:effectLst>
                  <a:outerShdw blurRad="38100" dist="38100" dir="2700000" algn="tl">
                    <a:srgbClr val="000000">
                      <a:alpha val="43137"/>
                    </a:srgbClr>
                  </a:outerShdw>
                </a:effectLst>
              </a:rPr>
              <a:t>): se refiere a características que permiten medir el indicador de manera objetiva.</a:t>
            </a:r>
          </a:p>
          <a:p>
            <a:pPr algn="just"/>
            <a:endParaRPr lang="es-ES_tradnl" sz="2800" b="1" dirty="0" smtClean="0">
              <a:effectLst>
                <a:outerShdw blurRad="38100" dist="38100" dir="2700000" algn="tl">
                  <a:srgbClr val="000000">
                    <a:alpha val="43137"/>
                  </a:srgbClr>
                </a:outerShdw>
              </a:effectLst>
            </a:endParaRPr>
          </a:p>
          <a:p>
            <a:pPr algn="just"/>
            <a:r>
              <a:rPr lang="es-ES_tradnl" sz="2800" b="1" dirty="0" smtClean="0">
                <a:effectLst>
                  <a:outerShdw blurRad="38100" dist="38100" dir="2700000" algn="tl">
                    <a:srgbClr val="000000">
                      <a:alpha val="43137"/>
                    </a:srgbClr>
                  </a:outerShdw>
                </a:effectLst>
              </a:rPr>
              <a:t>Realizable (</a:t>
            </a:r>
            <a:r>
              <a:rPr lang="es-ES_tradnl" sz="2800" b="1" i="1" dirty="0" err="1" smtClean="0">
                <a:effectLst>
                  <a:outerShdw blurRad="38100" dist="38100" dir="2700000" algn="tl">
                    <a:srgbClr val="000000">
                      <a:alpha val="43137"/>
                    </a:srgbClr>
                  </a:outerShdw>
                </a:effectLst>
              </a:rPr>
              <a:t>Achievable</a:t>
            </a:r>
            <a:r>
              <a:rPr lang="es-ES_tradnl" sz="2800" b="1" dirty="0" smtClean="0">
                <a:effectLst>
                  <a:outerShdw blurRad="38100" dist="38100" dir="2700000" algn="tl">
                    <a:srgbClr val="000000">
                      <a:alpha val="43137"/>
                    </a:srgbClr>
                  </a:outerShdw>
                </a:effectLst>
              </a:rPr>
              <a:t>): se refiera a la probabilidad de lograr el indicador en todos sus aspectos.</a:t>
            </a:r>
          </a:p>
          <a:p>
            <a:pPr algn="just"/>
            <a:endParaRPr lang="es-ES_tradnl" sz="2800" b="1" dirty="0" smtClean="0">
              <a:effectLst>
                <a:outerShdw blurRad="38100" dist="38100" dir="2700000" algn="tl">
                  <a:srgbClr val="000000">
                    <a:alpha val="43137"/>
                  </a:srgbClr>
                </a:outerShdw>
              </a:effectLst>
            </a:endParaRPr>
          </a:p>
          <a:p>
            <a:pPr algn="just"/>
            <a:r>
              <a:rPr lang="es-ES_tradnl" sz="2800" b="1" dirty="0" smtClean="0">
                <a:effectLst>
                  <a:outerShdw blurRad="38100" dist="38100" dir="2700000" algn="tl">
                    <a:srgbClr val="000000">
                      <a:alpha val="43137"/>
                    </a:srgbClr>
                  </a:outerShdw>
                </a:effectLst>
              </a:rPr>
              <a:t>Pertinente (</a:t>
            </a:r>
            <a:r>
              <a:rPr lang="es-ES_tradnl" sz="2800" b="1" i="1" dirty="0" err="1" smtClean="0">
                <a:effectLst>
                  <a:outerShdw blurRad="38100" dist="38100" dir="2700000" algn="tl">
                    <a:srgbClr val="000000">
                      <a:alpha val="43137"/>
                    </a:srgbClr>
                  </a:outerShdw>
                </a:effectLst>
              </a:rPr>
              <a:t>Relevant</a:t>
            </a:r>
            <a:r>
              <a:rPr lang="es-ES_tradnl" sz="2800" b="1" dirty="0" smtClean="0">
                <a:effectLst>
                  <a:outerShdw blurRad="38100" dist="38100" dir="2700000" algn="tl">
                    <a:srgbClr val="000000">
                      <a:alpha val="43137"/>
                    </a:srgbClr>
                  </a:outerShdw>
                </a:effectLst>
              </a:rPr>
              <a:t>): el indicador debe ser el más apropiado para la medición de un determinado objetivo.</a:t>
            </a:r>
          </a:p>
          <a:p>
            <a:pPr algn="just">
              <a:buNone/>
            </a:pPr>
            <a:endParaRPr lang="es-ES_tradnl" sz="2800" b="1" dirty="0" smtClean="0">
              <a:effectLst>
                <a:outerShdw blurRad="38100" dist="38100" dir="2700000" algn="tl">
                  <a:srgbClr val="000000">
                    <a:alpha val="43137"/>
                  </a:srgbClr>
                </a:outerShdw>
              </a:effectLst>
            </a:endParaRPr>
          </a:p>
          <a:p>
            <a:pPr algn="just"/>
            <a:r>
              <a:rPr lang="es-ES_tradnl" sz="2800" b="1" dirty="0" smtClean="0">
                <a:effectLst>
                  <a:outerShdw blurRad="38100" dist="38100" dir="2700000" algn="tl">
                    <a:srgbClr val="000000">
                      <a:alpha val="43137"/>
                    </a:srgbClr>
                  </a:outerShdw>
                </a:effectLst>
              </a:rPr>
              <a:t>Enmarcado en el tiempo (</a:t>
            </a:r>
            <a:r>
              <a:rPr lang="es-ES_tradnl" sz="2800" b="1" i="1" dirty="0" smtClean="0">
                <a:effectLst>
                  <a:outerShdw blurRad="38100" dist="38100" dir="2700000" algn="tl">
                    <a:srgbClr val="000000">
                      <a:alpha val="43137"/>
                    </a:srgbClr>
                  </a:outerShdw>
                </a:effectLst>
              </a:rPr>
              <a:t>Time </a:t>
            </a:r>
            <a:r>
              <a:rPr lang="es-ES_tradnl" sz="2800" b="1" i="1" dirty="0" err="1" smtClean="0">
                <a:effectLst>
                  <a:outerShdw blurRad="38100" dist="38100" dir="2700000" algn="tl">
                    <a:srgbClr val="000000">
                      <a:alpha val="43137"/>
                    </a:srgbClr>
                  </a:outerShdw>
                </a:effectLst>
              </a:rPr>
              <a:t>bound</a:t>
            </a:r>
            <a:r>
              <a:rPr lang="es-ES_tradnl" sz="2800" b="1" dirty="0" smtClean="0">
                <a:effectLst>
                  <a:outerShdw blurRad="38100" dist="38100" dir="2700000" algn="tl">
                    <a:srgbClr val="000000">
                      <a:alpha val="43137"/>
                    </a:srgbClr>
                  </a:outerShdw>
                </a:effectLst>
              </a:rPr>
              <a:t>): debe especificar el período de tiempo en el cual se alcanzará el objetivo.</a:t>
            </a:r>
          </a:p>
          <a:p>
            <a:pPr algn="just"/>
            <a:endParaRPr lang="es-ES_tradnl" sz="2800" b="1" dirty="0" smtClean="0">
              <a:effectLst>
                <a:outerShdw blurRad="38100" dist="38100" dir="2700000" algn="tl">
                  <a:srgbClr val="000000">
                    <a:alpha val="43137"/>
                  </a:srgbClr>
                </a:outerShdw>
              </a:effectLst>
            </a:endParaRPr>
          </a:p>
          <a:p>
            <a:pPr algn="just"/>
            <a:endParaRPr lang="es-ES_tradnl" sz="2800" b="1" dirty="0" smtClean="0">
              <a:effectLst>
                <a:outerShdw blurRad="38100" dist="38100" dir="2700000" algn="tl">
                  <a:srgbClr val="000000">
                    <a:alpha val="43137"/>
                  </a:srgbClr>
                </a:outerShdw>
              </a:effectLst>
            </a:endParaRPr>
          </a:p>
          <a:p>
            <a:pPr algn="just"/>
            <a:endParaRPr lang="es-AR" sz="28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857224" y="571480"/>
            <a:ext cx="7643866" cy="857256"/>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28596" y="1714488"/>
            <a:ext cx="8072494" cy="1000132"/>
          </a:xfrm>
          <a:prstGeom prst="rect">
            <a:avLst/>
          </a:prstGeom>
          <a:noFill/>
          <a:ln w="9525">
            <a:noFill/>
            <a:miter lim="800000"/>
            <a:headEnd/>
            <a:tailEnd/>
          </a:ln>
          <a:effectLst/>
        </p:spPr>
      </p:pic>
      <p:pic>
        <p:nvPicPr>
          <p:cNvPr id="6148" name="Picture 4"/>
          <p:cNvPicPr>
            <a:picLocks noChangeAspect="1" noChangeArrowheads="1"/>
          </p:cNvPicPr>
          <p:nvPr/>
        </p:nvPicPr>
        <p:blipFill>
          <a:blip r:embed="rId4"/>
          <a:srcRect/>
          <a:stretch>
            <a:fillRect/>
          </a:stretch>
        </p:blipFill>
        <p:spPr bwMode="auto">
          <a:xfrm>
            <a:off x="857224" y="2857496"/>
            <a:ext cx="7500990" cy="1214446"/>
          </a:xfrm>
          <a:prstGeom prst="rect">
            <a:avLst/>
          </a:prstGeom>
          <a:noFill/>
          <a:ln w="9525">
            <a:noFill/>
            <a:miter lim="800000"/>
            <a:headEnd/>
            <a:tailEnd/>
          </a:ln>
          <a:effectLst/>
        </p:spPr>
      </p:pic>
      <p:pic>
        <p:nvPicPr>
          <p:cNvPr id="6149" name="Picture 5"/>
          <p:cNvPicPr>
            <a:picLocks noChangeAspect="1" noChangeArrowheads="1"/>
          </p:cNvPicPr>
          <p:nvPr/>
        </p:nvPicPr>
        <p:blipFill>
          <a:blip r:embed="rId5"/>
          <a:srcRect/>
          <a:stretch>
            <a:fillRect/>
          </a:stretch>
        </p:blipFill>
        <p:spPr bwMode="auto">
          <a:xfrm>
            <a:off x="785786" y="4429132"/>
            <a:ext cx="7572428" cy="128588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4626" name="Rectangle 2"/>
          <p:cNvSpPr>
            <a:spLocks noGrp="1" noChangeArrowheads="1"/>
          </p:cNvSpPr>
          <p:nvPr>
            <p:ph type="title"/>
          </p:nvPr>
        </p:nvSpPr>
        <p:spPr>
          <a:xfrm>
            <a:off x="0" y="142852"/>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Los indicadores</a:t>
            </a:r>
          </a:p>
        </p:txBody>
      </p:sp>
      <p:sp>
        <p:nvSpPr>
          <p:cNvPr id="154627" name="Rectangle 3"/>
          <p:cNvSpPr>
            <a:spLocks noGrp="1" noChangeArrowheads="1"/>
          </p:cNvSpPr>
          <p:nvPr>
            <p:ph idx="1"/>
          </p:nvPr>
        </p:nvSpPr>
        <p:spPr>
          <a:xfrm>
            <a:off x="76232" y="1143001"/>
            <a:ext cx="8853486" cy="4875213"/>
          </a:xfrm>
        </p:spPr>
        <p:txBody>
          <a:bodyPr>
            <a:normAutofit lnSpcReduction="10000"/>
          </a:bodyPr>
          <a:lstStyle/>
          <a:p>
            <a:pPr marL="420624" indent="-384048" fontAlgn="auto">
              <a:spcAft>
                <a:spcPts val="0"/>
              </a:spcAft>
              <a:buFont typeface="Wingdings 2"/>
              <a:buChar char=""/>
              <a:defRPr/>
            </a:pPr>
            <a:r>
              <a:rPr lang="es-ES_tradnl" b="1" dirty="0" smtClean="0">
                <a:effectLst>
                  <a:outerShdw blurRad="38100" dist="38100" dir="2700000" algn="tl">
                    <a:srgbClr val="000000">
                      <a:alpha val="43137"/>
                    </a:srgbClr>
                  </a:outerShdw>
                </a:effectLst>
              </a:rPr>
              <a:t>Muestran cómo puede ser medido el éxito de un proyecto.</a:t>
            </a:r>
          </a:p>
          <a:p>
            <a:pPr marL="420624" indent="-384048" fontAlgn="auto">
              <a:spcAft>
                <a:spcPts val="0"/>
              </a:spcAft>
              <a:buFont typeface="Wingdings 2"/>
              <a:buChar char=""/>
              <a:defRPr/>
            </a:pPr>
            <a:r>
              <a:rPr lang="es-ES_tradnl" b="1" dirty="0" smtClean="0">
                <a:effectLst>
                  <a:outerShdw blurRad="38100" dist="38100" dir="2700000" algn="tl">
                    <a:srgbClr val="000000">
                      <a:alpha val="43137"/>
                    </a:srgbClr>
                  </a:outerShdw>
                </a:effectLst>
              </a:rPr>
              <a:t>Especifican de manera precisa cada objetivo (Componente, Propósito, Fin).</a:t>
            </a:r>
          </a:p>
          <a:p>
            <a:pPr marL="420624" indent="-384048" fontAlgn="auto">
              <a:spcAft>
                <a:spcPts val="0"/>
              </a:spcAft>
              <a:buFont typeface="Wingdings 2"/>
              <a:buChar char=""/>
              <a:defRPr/>
            </a:pPr>
            <a:r>
              <a:rPr lang="es-ES_tradnl" b="1" dirty="0" smtClean="0">
                <a:effectLst>
                  <a:outerShdw blurRad="38100" dist="38100" dir="2700000" algn="tl">
                    <a:srgbClr val="000000">
                      <a:alpha val="43137"/>
                    </a:srgbClr>
                  </a:outerShdw>
                </a:effectLst>
              </a:rPr>
              <a:t>Establecen metas para medir si se ha cumplido un objetivo.</a:t>
            </a:r>
          </a:p>
          <a:p>
            <a:pPr marL="420624" indent="-384048" fontAlgn="auto">
              <a:spcAft>
                <a:spcPts val="0"/>
              </a:spcAft>
              <a:buFont typeface="Wingdings 2"/>
              <a:buChar char=""/>
              <a:defRPr/>
            </a:pPr>
            <a:r>
              <a:rPr lang="es-ES_tradnl" b="1" dirty="0" smtClean="0">
                <a:effectLst>
                  <a:outerShdw blurRad="38100" dist="38100" dir="2700000" algn="tl">
                    <a:srgbClr val="000000">
                      <a:alpha val="43137"/>
                    </a:srgbClr>
                  </a:outerShdw>
                </a:effectLst>
              </a:rPr>
              <a:t>En el nivel de las actividades proporcionan el presupuesto del proyecto.</a:t>
            </a:r>
          </a:p>
          <a:p>
            <a:pPr marL="420624" indent="-384048" fontAlgn="auto">
              <a:spcAft>
                <a:spcPts val="0"/>
              </a:spcAft>
              <a:buFont typeface="Wingdings 2"/>
              <a:buChar char=""/>
              <a:defRPr/>
            </a:pPr>
            <a:r>
              <a:rPr lang="es-ES_tradnl" b="1" dirty="0" smtClean="0">
                <a:effectLst>
                  <a:outerShdw blurRad="38100" dist="38100" dir="2700000" algn="tl">
                    <a:srgbClr val="000000">
                      <a:alpha val="43137"/>
                    </a:srgbClr>
                  </a:outerShdw>
                </a:effectLst>
              </a:rPr>
              <a:t>Proporcionan la base para el monitoreo y la evaluación.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animEffect transition="in" filter="barn(outVertical)">
                                      <p:cBhvr>
                                        <p:cTn id="7" dur="500"/>
                                        <p:tgtEl>
                                          <p:spTgt spid="15462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37" fill="hold" grpId="0" nodeType="clickEffect">
                                  <p:stCondLst>
                                    <p:cond delay="0"/>
                                  </p:stCondLst>
                                  <p:childTnLst>
                                    <p:set>
                                      <p:cBhvr>
                                        <p:cTn id="11" dur="1" fill="hold">
                                          <p:stCondLst>
                                            <p:cond delay="0"/>
                                          </p:stCondLst>
                                        </p:cTn>
                                        <p:tgtEl>
                                          <p:spTgt spid="154627">
                                            <p:txEl>
                                              <p:pRg st="1" end="1"/>
                                            </p:txEl>
                                          </p:spTgt>
                                        </p:tgtEl>
                                        <p:attrNameLst>
                                          <p:attrName>style.visibility</p:attrName>
                                        </p:attrNameLst>
                                      </p:cBhvr>
                                      <p:to>
                                        <p:strVal val="visible"/>
                                      </p:to>
                                    </p:set>
                                    <p:animEffect transition="in" filter="barn(outVertical)">
                                      <p:cBhvr>
                                        <p:cTn id="12" dur="500"/>
                                        <p:tgtEl>
                                          <p:spTgt spid="15462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37" fill="hold" grpId="0" nodeType="clickEffect">
                                  <p:stCondLst>
                                    <p:cond delay="0"/>
                                  </p:stCondLst>
                                  <p:childTnLst>
                                    <p:set>
                                      <p:cBhvr>
                                        <p:cTn id="16" dur="1" fill="hold">
                                          <p:stCondLst>
                                            <p:cond delay="0"/>
                                          </p:stCondLst>
                                        </p:cTn>
                                        <p:tgtEl>
                                          <p:spTgt spid="154627">
                                            <p:txEl>
                                              <p:pRg st="2" end="2"/>
                                            </p:txEl>
                                          </p:spTgt>
                                        </p:tgtEl>
                                        <p:attrNameLst>
                                          <p:attrName>style.visibility</p:attrName>
                                        </p:attrNameLst>
                                      </p:cBhvr>
                                      <p:to>
                                        <p:strVal val="visible"/>
                                      </p:to>
                                    </p:set>
                                    <p:animEffect transition="in" filter="barn(outVertical)">
                                      <p:cBhvr>
                                        <p:cTn id="17" dur="500"/>
                                        <p:tgtEl>
                                          <p:spTgt spid="15462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grpId="0" nodeType="clickEffect">
                                  <p:stCondLst>
                                    <p:cond delay="0"/>
                                  </p:stCondLst>
                                  <p:childTnLst>
                                    <p:set>
                                      <p:cBhvr>
                                        <p:cTn id="21" dur="1" fill="hold">
                                          <p:stCondLst>
                                            <p:cond delay="0"/>
                                          </p:stCondLst>
                                        </p:cTn>
                                        <p:tgtEl>
                                          <p:spTgt spid="154627">
                                            <p:txEl>
                                              <p:pRg st="3" end="3"/>
                                            </p:txEl>
                                          </p:spTgt>
                                        </p:tgtEl>
                                        <p:attrNameLst>
                                          <p:attrName>style.visibility</p:attrName>
                                        </p:attrNameLst>
                                      </p:cBhvr>
                                      <p:to>
                                        <p:strVal val="visible"/>
                                      </p:to>
                                    </p:set>
                                    <p:animEffect transition="in" filter="barn(outVertical)">
                                      <p:cBhvr>
                                        <p:cTn id="22" dur="500"/>
                                        <p:tgtEl>
                                          <p:spTgt spid="15462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37" fill="hold" grpId="0" nodeType="clickEffect">
                                  <p:stCondLst>
                                    <p:cond delay="0"/>
                                  </p:stCondLst>
                                  <p:childTnLst>
                                    <p:set>
                                      <p:cBhvr>
                                        <p:cTn id="26" dur="1" fill="hold">
                                          <p:stCondLst>
                                            <p:cond delay="0"/>
                                          </p:stCondLst>
                                        </p:cTn>
                                        <p:tgtEl>
                                          <p:spTgt spid="154627">
                                            <p:txEl>
                                              <p:pRg st="4" end="4"/>
                                            </p:txEl>
                                          </p:spTgt>
                                        </p:tgtEl>
                                        <p:attrNameLst>
                                          <p:attrName>style.visibility</p:attrName>
                                        </p:attrNameLst>
                                      </p:cBhvr>
                                      <p:to>
                                        <p:strVal val="visible"/>
                                      </p:to>
                                    </p:set>
                                    <p:animEffect transition="in" filter="barn(outVertical)">
                                      <p:cBhvr>
                                        <p:cTn id="27" dur="500"/>
                                        <p:tgtEl>
                                          <p:spTgt spid="154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62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0" y="52389"/>
            <a:ext cx="9144000" cy="769937"/>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Más sobre indicadores:</a:t>
            </a:r>
          </a:p>
        </p:txBody>
      </p:sp>
      <p:sp>
        <p:nvSpPr>
          <p:cNvPr id="156675" name="Rectangle 3"/>
          <p:cNvSpPr>
            <a:spLocks noGrp="1" noChangeArrowheads="1"/>
          </p:cNvSpPr>
          <p:nvPr>
            <p:ph idx="1"/>
          </p:nvPr>
        </p:nvSpPr>
        <p:spPr>
          <a:xfrm>
            <a:off x="285720" y="1262064"/>
            <a:ext cx="8572560" cy="3309937"/>
          </a:xfrm>
        </p:spPr>
        <p:txBody>
          <a:bodyPr>
            <a:noAutofit/>
          </a:bodyPr>
          <a:lstStyle/>
          <a:p>
            <a:pPr marL="420624" indent="-384048" fontAlgn="auto">
              <a:spcBef>
                <a:spcPct val="0"/>
              </a:spcBef>
              <a:spcAft>
                <a:spcPts val="0"/>
              </a:spcAft>
              <a:buFont typeface="Wingdings 2"/>
              <a:buChar char=""/>
              <a:defRPr/>
            </a:pPr>
            <a:r>
              <a:rPr lang="es-ES_tradnl" sz="2000" b="1" dirty="0" smtClean="0">
                <a:effectLst>
                  <a:outerShdw blurRad="38100" dist="38100" dir="2700000" algn="tl">
                    <a:srgbClr val="000000">
                      <a:alpha val="43137"/>
                    </a:srgbClr>
                  </a:outerShdw>
                </a:effectLst>
              </a:rPr>
              <a:t>puede haber mas de un indicador para cada objetivo o supuesto</a:t>
            </a:r>
          </a:p>
          <a:p>
            <a:pPr marL="420624" indent="-384048" fontAlgn="auto">
              <a:spcBef>
                <a:spcPct val="0"/>
              </a:spcBef>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Bef>
                <a:spcPct val="0"/>
              </a:spcBef>
              <a:spcAft>
                <a:spcPts val="0"/>
              </a:spcAft>
              <a:buFont typeface="Wingdings 2"/>
              <a:buChar char=""/>
              <a:defRPr/>
            </a:pPr>
            <a:r>
              <a:rPr lang="es-ES_tradnl" sz="2000" b="1" dirty="0" smtClean="0">
                <a:effectLst>
                  <a:outerShdw blurRad="38100" dist="38100" dir="2700000" algn="tl">
                    <a:srgbClr val="000000">
                      <a:alpha val="43137"/>
                    </a:srgbClr>
                  </a:outerShdw>
                </a:effectLst>
              </a:rPr>
              <a:t>puede proporcionarse metas intermedias (p.ej. anuales)</a:t>
            </a:r>
          </a:p>
          <a:p>
            <a:pPr marL="420624" indent="-384048" fontAlgn="auto">
              <a:spcBef>
                <a:spcPct val="0"/>
              </a:spcBef>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Bef>
                <a:spcPct val="0"/>
              </a:spcBef>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Bef>
                <a:spcPct val="0"/>
              </a:spcBef>
              <a:spcAft>
                <a:spcPts val="0"/>
              </a:spcAft>
              <a:buFont typeface="Wingdings 2"/>
              <a:buChar char=""/>
              <a:defRPr/>
            </a:pPr>
            <a:r>
              <a:rPr lang="es-ES_tradnl" sz="2000" b="1" dirty="0" smtClean="0">
                <a:effectLst>
                  <a:outerShdw blurRad="38100" dist="38100" dir="2700000" algn="tl">
                    <a:srgbClr val="000000">
                      <a:alpha val="43137"/>
                    </a:srgbClr>
                  </a:outerShdw>
                </a:effectLst>
              </a:rPr>
              <a:t>si es muy complicado de medir, caro o muy a largo plazo puede considerarse un proxy o sustituto</a:t>
            </a:r>
          </a:p>
          <a:p>
            <a:pPr marL="420624" indent="-384048" fontAlgn="auto">
              <a:spcBef>
                <a:spcPct val="0"/>
              </a:spcBef>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Aft>
                <a:spcPts val="0"/>
              </a:spcAft>
              <a:buFont typeface="Wingdings 2"/>
              <a:buChar char=""/>
              <a:defRPr/>
            </a:pPr>
            <a:r>
              <a:rPr lang="es-ES_tradnl" sz="2000" b="1" dirty="0" smtClean="0">
                <a:effectLst>
                  <a:outerShdw blurRad="38100" dist="38100" dir="2700000" algn="tl">
                    <a:srgbClr val="000000">
                      <a:alpha val="43137"/>
                    </a:srgbClr>
                  </a:outerShdw>
                </a:effectLst>
              </a:rPr>
              <a:t>se debe especificar la cantidad mínima necesaria para concluir que el objetivo se ha logrado.</a:t>
            </a:r>
          </a:p>
          <a:p>
            <a:pPr marL="420624" indent="-384048" fontAlgn="auto">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Aft>
                <a:spcPts val="0"/>
              </a:spcAft>
              <a:buFont typeface="Wingdings 2"/>
              <a:buChar char=""/>
              <a:defRPr/>
            </a:pPr>
            <a:r>
              <a:rPr lang="es-ES_tradnl" sz="2000" b="1" dirty="0" smtClean="0">
                <a:effectLst>
                  <a:outerShdw blurRad="38100" dist="38100" dir="2700000" algn="tl">
                    <a:srgbClr val="000000">
                      <a:alpha val="43137"/>
                    </a:srgbClr>
                  </a:outerShdw>
                </a:effectLst>
              </a:rPr>
              <a:t>los indicadores deben medir el cambio atribuible al proyecto</a:t>
            </a:r>
          </a:p>
          <a:p>
            <a:pPr marL="420624" indent="-384048" fontAlgn="auto">
              <a:spcAft>
                <a:spcPts val="0"/>
              </a:spcAft>
              <a:buFont typeface="Wingdings 2"/>
              <a:buChar char=""/>
              <a:defRPr/>
            </a:pPr>
            <a:endParaRPr lang="es-ES_tradnl" sz="2000" b="1" dirty="0" smtClean="0">
              <a:effectLst>
                <a:outerShdw blurRad="38100" dist="38100" dir="2700000" algn="tl">
                  <a:srgbClr val="000000">
                    <a:alpha val="43137"/>
                  </a:srgbClr>
                </a:outerShdw>
              </a:effectLst>
            </a:endParaRPr>
          </a:p>
          <a:p>
            <a:pPr marL="420624" indent="-384048" fontAlgn="auto">
              <a:spcAft>
                <a:spcPts val="0"/>
              </a:spcAft>
              <a:buFont typeface="Wingdings 2"/>
              <a:buChar char=""/>
              <a:defRPr/>
            </a:pPr>
            <a:r>
              <a:rPr lang="es-ES_tradnl" sz="2000" b="1" dirty="0" smtClean="0">
                <a:effectLst>
                  <a:outerShdw blurRad="38100" dist="38100" dir="2700000" algn="tl">
                    <a:srgbClr val="000000">
                      <a:alpha val="43137"/>
                    </a:srgbClr>
                  </a:outerShdw>
                </a:effectLst>
              </a:rPr>
              <a:t>deben obtenerse a costo razonable preferiblemente de las fuentes de datos existentes.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56675">
                                            <p:txEl>
                                              <p:pRg st="0" end="0"/>
                                            </p:txEl>
                                          </p:spTgt>
                                        </p:tgtEl>
                                        <p:attrNameLst>
                                          <p:attrName>style.visibility</p:attrName>
                                        </p:attrNameLst>
                                      </p:cBhvr>
                                      <p:to>
                                        <p:strVal val="visible"/>
                                      </p:to>
                                    </p:set>
                                    <p:anim calcmode="lin" valueType="num">
                                      <p:cBhvr additive="base">
                                        <p:cTn id="7" dur="500" fill="hold"/>
                                        <p:tgtEl>
                                          <p:spTgt spid="156675">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56675">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56675">
                                            <p:txEl>
                                              <p:pRg st="2" end="2"/>
                                            </p:txEl>
                                          </p:spTgt>
                                        </p:tgtEl>
                                        <p:attrNameLst>
                                          <p:attrName>style.visibility</p:attrName>
                                        </p:attrNameLst>
                                      </p:cBhvr>
                                      <p:to>
                                        <p:strVal val="visible"/>
                                      </p:to>
                                    </p:set>
                                    <p:anim calcmode="lin" valueType="num">
                                      <p:cBhvr additive="base">
                                        <p:cTn id="13" dur="500" fill="hold"/>
                                        <p:tgtEl>
                                          <p:spTgt spid="156675">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56675">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56675">
                                            <p:txEl>
                                              <p:pRg st="5" end="5"/>
                                            </p:txEl>
                                          </p:spTgt>
                                        </p:tgtEl>
                                        <p:attrNameLst>
                                          <p:attrName>style.visibility</p:attrName>
                                        </p:attrNameLst>
                                      </p:cBhvr>
                                      <p:to>
                                        <p:strVal val="visible"/>
                                      </p:to>
                                    </p:set>
                                    <p:anim calcmode="lin" valueType="num">
                                      <p:cBhvr additive="base">
                                        <p:cTn id="19" dur="500" fill="hold"/>
                                        <p:tgtEl>
                                          <p:spTgt spid="156675">
                                            <p:txEl>
                                              <p:pRg st="5" end="5"/>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56675">
                                            <p:txEl>
                                              <p:pRg st="5" end="5"/>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5" end="5"/>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6675">
                                            <p:txEl>
                                              <p:pRg st="7" end="7"/>
                                            </p:txEl>
                                          </p:spTgt>
                                        </p:tgtEl>
                                        <p:attrNameLst>
                                          <p:attrName>style.visibility</p:attrName>
                                        </p:attrNameLst>
                                      </p:cBhvr>
                                      <p:to>
                                        <p:strVal val="visible"/>
                                      </p:to>
                                    </p:set>
                                    <p:anim calcmode="lin" valueType="num">
                                      <p:cBhvr additive="base">
                                        <p:cTn id="25" dur="500" fill="hold"/>
                                        <p:tgtEl>
                                          <p:spTgt spid="156675">
                                            <p:txEl>
                                              <p:pRg st="7" end="7"/>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56675">
                                            <p:txEl>
                                              <p:pRg st="7" end="7"/>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7" end="7"/>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56675">
                                            <p:txEl>
                                              <p:pRg st="9" end="9"/>
                                            </p:txEl>
                                          </p:spTgt>
                                        </p:tgtEl>
                                        <p:attrNameLst>
                                          <p:attrName>style.visibility</p:attrName>
                                        </p:attrNameLst>
                                      </p:cBhvr>
                                      <p:to>
                                        <p:strVal val="visible"/>
                                      </p:to>
                                    </p:set>
                                    <p:anim calcmode="lin" valueType="num">
                                      <p:cBhvr additive="base">
                                        <p:cTn id="31" dur="500" fill="hold"/>
                                        <p:tgtEl>
                                          <p:spTgt spid="156675">
                                            <p:txEl>
                                              <p:pRg st="9" end="9"/>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56675">
                                            <p:txEl>
                                              <p:pRg st="9" end="9"/>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9" end="9"/>
                                            </p:txEl>
                                          </p:spTgt>
                                        </p:tgtEl>
                                        <p:attrNameLst>
                                          <p:attrName>ppt_c</p:attrName>
                                        </p:attrNameLst>
                                      </p:cBhvr>
                                      <p:to>
                                        <a:schemeClr val="tx1"/>
                                      </p:to>
                                    </p:animClr>
                                  </p:sub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6675">
                                            <p:txEl>
                                              <p:pRg st="11" end="11"/>
                                            </p:txEl>
                                          </p:spTgt>
                                        </p:tgtEl>
                                        <p:attrNameLst>
                                          <p:attrName>style.visibility</p:attrName>
                                        </p:attrNameLst>
                                      </p:cBhvr>
                                      <p:to>
                                        <p:strVal val="visible"/>
                                      </p:to>
                                    </p:set>
                                    <p:anim calcmode="lin" valueType="num">
                                      <p:cBhvr additive="base">
                                        <p:cTn id="37" dur="500" fill="hold"/>
                                        <p:tgtEl>
                                          <p:spTgt spid="156675">
                                            <p:txEl>
                                              <p:pRg st="11" end="11"/>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56675">
                                            <p:txEl>
                                              <p:pRg st="11" end="11"/>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156675">
                                            <p:txEl>
                                              <p:pRg st="11" end="11"/>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75"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Más sobre indicadores:</a:t>
            </a:r>
          </a:p>
        </p:txBody>
      </p:sp>
      <p:sp>
        <p:nvSpPr>
          <p:cNvPr id="6" name="Rectangle 3"/>
          <p:cNvSpPr>
            <a:spLocks noGrp="1" noChangeArrowheads="1"/>
          </p:cNvSpPr>
          <p:nvPr>
            <p:ph idx="1"/>
          </p:nvPr>
        </p:nvSpPr>
        <p:spPr>
          <a:xfrm>
            <a:off x="214282" y="1692296"/>
            <a:ext cx="8786874" cy="4737100"/>
          </a:xfrm>
        </p:spPr>
        <p:txBody>
          <a:bodyPr/>
          <a:lstStyle/>
          <a:p>
            <a:pPr>
              <a:lnSpc>
                <a:spcPct val="90000"/>
              </a:lnSpc>
            </a:pPr>
            <a:r>
              <a:rPr lang="es-ES_tradnl" sz="2200" b="1" dirty="0" smtClean="0">
                <a:effectLst>
                  <a:outerShdw blurRad="38100" dist="38100" dir="2700000" algn="tl">
                    <a:srgbClr val="000000">
                      <a:alpha val="43137"/>
                    </a:srgbClr>
                  </a:outerShdw>
                </a:effectLst>
              </a:rPr>
              <a:t>permiten que los gerentes de proyecto decidan si serán necesarios correcciones de rumbo para lograr el Propósito del proyecto.</a:t>
            </a:r>
          </a:p>
          <a:p>
            <a:pPr>
              <a:lnSpc>
                <a:spcPct val="90000"/>
              </a:lnSpc>
            </a:pPr>
            <a:endParaRPr lang="es-ES_tradnl" sz="2200" b="1" dirty="0" smtClean="0">
              <a:effectLst>
                <a:outerShdw blurRad="38100" dist="38100" dir="2700000" algn="tl">
                  <a:srgbClr val="000000">
                    <a:alpha val="43137"/>
                  </a:srgbClr>
                </a:outerShdw>
              </a:effectLst>
            </a:endParaRPr>
          </a:p>
          <a:p>
            <a:pPr>
              <a:lnSpc>
                <a:spcPct val="90000"/>
              </a:lnSpc>
            </a:pPr>
            <a:r>
              <a:rPr lang="es-ES_tradnl" sz="2200" b="1" dirty="0" smtClean="0">
                <a:effectLst>
                  <a:outerShdw blurRad="38100" dist="38100" dir="2700000" algn="tl">
                    <a:srgbClr val="000000">
                      <a:alpha val="43137"/>
                    </a:srgbClr>
                  </a:outerShdw>
                </a:effectLst>
              </a:rPr>
              <a:t>los indicadores de los Componentes son breves descripciones de los estudios, capacitación y obras físicas que suministra el proyecto.</a:t>
            </a:r>
          </a:p>
          <a:p>
            <a:pPr>
              <a:lnSpc>
                <a:spcPct val="90000"/>
              </a:lnSpc>
            </a:pPr>
            <a:endParaRPr lang="es-ES_tradnl" sz="2200" b="1" dirty="0" smtClean="0">
              <a:effectLst>
                <a:outerShdw blurRad="38100" dist="38100" dir="2700000" algn="tl">
                  <a:srgbClr val="000000">
                    <a:alpha val="43137"/>
                  </a:srgbClr>
                </a:outerShdw>
              </a:effectLst>
            </a:endParaRPr>
          </a:p>
          <a:p>
            <a:pPr>
              <a:lnSpc>
                <a:spcPct val="90000"/>
              </a:lnSpc>
            </a:pPr>
            <a:r>
              <a:rPr lang="es-ES_tradnl" sz="2200" b="1" dirty="0" smtClean="0">
                <a:effectLst>
                  <a:outerShdw blurRad="38100" dist="38100" dir="2700000" algn="tl">
                    <a:srgbClr val="000000">
                      <a:alpha val="43137"/>
                    </a:srgbClr>
                  </a:outerShdw>
                </a:effectLst>
              </a:rPr>
              <a:t>el presupuesto del proyecto aparece como el indicador de Actividad en la fila correspondiente.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 calcmode="lin" valueType="num">
                                      <p:cBhvr additive="base">
                                        <p:cTn id="13" dur="500" fill="hold"/>
                                        <p:tgtEl>
                                          <p:spTgt spid="6">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6">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anim calcmode="lin" valueType="num">
                                      <p:cBhvr additive="base">
                                        <p:cTn id="19" dur="500" fill="hold"/>
                                        <p:tgtEl>
                                          <p:spTgt spid="6">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6">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6">
                                            <p:txEl>
                                              <p:pRg st="4" end="4"/>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0"/>
            <a:ext cx="9144000" cy="1143000"/>
          </a:xfrm>
        </p:spPr>
        <p:txBody>
          <a:bodyPr>
            <a:noAutofit/>
          </a:bodyPr>
          <a:lstStyle/>
          <a:p>
            <a:pPr marL="420624" indent="-384048" algn="ctr" defTabSz="762000" fontAlgn="auto">
              <a:spcBef>
                <a:spcPct val="20000"/>
              </a:spcBef>
              <a:spcAft>
                <a:spcPts val="0"/>
              </a:spcAft>
              <a:buClr>
                <a:schemeClr val="accent1"/>
              </a:buClr>
              <a:buSzPct val="80000"/>
              <a:defRPr/>
            </a:pPr>
            <a:r>
              <a:rPr lang="es-AR" sz="4400" b="1" dirty="0" smtClean="0">
                <a:effectLst>
                  <a:outerShdw blurRad="38100" dist="38100" dir="2700000" algn="tl">
                    <a:srgbClr val="000000">
                      <a:alpha val="43137"/>
                    </a:srgbClr>
                  </a:outerShdw>
                </a:effectLst>
                <a:latin typeface="+mn-lt"/>
                <a:ea typeface="+mn-ea"/>
                <a:cs typeface="Arial" pitchFamily="34" charset="0"/>
              </a:rPr>
              <a:t>Tener en cuenta:</a:t>
            </a:r>
          </a:p>
        </p:txBody>
      </p:sp>
      <p:sp>
        <p:nvSpPr>
          <p:cNvPr id="4" name="Rectangle 3"/>
          <p:cNvSpPr>
            <a:spLocks noGrp="1" noChangeArrowheads="1"/>
          </p:cNvSpPr>
          <p:nvPr>
            <p:ph idx="1"/>
          </p:nvPr>
        </p:nvSpPr>
        <p:spPr>
          <a:xfrm>
            <a:off x="-32" y="1357298"/>
            <a:ext cx="9072626" cy="4951414"/>
          </a:xfrm>
        </p:spPr>
        <p:txBody>
          <a:bodyPr>
            <a:normAutofit fontScale="85000" lnSpcReduction="20000"/>
          </a:bodyPr>
          <a:lstStyle/>
          <a:p>
            <a:pPr marL="420624" indent="-384048" fontAlgn="auto">
              <a:lnSpc>
                <a:spcPct val="90000"/>
              </a:lnSpc>
              <a:spcAft>
                <a:spcPts val="0"/>
              </a:spcAft>
              <a:buFont typeface="Wingdings 2"/>
              <a:buChar char=""/>
              <a:defRPr/>
            </a:pPr>
            <a:r>
              <a:rPr lang="es-ES_tradnl" sz="2800" b="1" dirty="0" smtClean="0">
                <a:effectLst>
                  <a:outerShdw blurRad="38100" dist="38100" dir="2700000" algn="tl">
                    <a:srgbClr val="000000">
                      <a:alpha val="43137"/>
                    </a:srgbClr>
                  </a:outerShdw>
                </a:effectLst>
              </a:rPr>
              <a:t>Los indicadores de Propósito no son un resumen de Componentes, sino una medida del resultado de tener todos los Componentes en operación.</a:t>
            </a:r>
          </a:p>
          <a:p>
            <a:pPr marL="420624" indent="-384048" fontAlgn="auto">
              <a:lnSpc>
                <a:spcPct val="90000"/>
              </a:lnSpc>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420624" indent="-384048" fontAlgn="auto">
              <a:lnSpc>
                <a:spcPct val="90000"/>
              </a:lnSpc>
              <a:spcAft>
                <a:spcPts val="0"/>
              </a:spcAft>
              <a:buFont typeface="Wingdings 2"/>
              <a:buChar char=""/>
              <a:defRPr/>
            </a:pPr>
            <a:r>
              <a:rPr lang="es-ES_tradnl" sz="2800" b="1" dirty="0" smtClean="0">
                <a:effectLst>
                  <a:outerShdw blurRad="38100" dist="38100" dir="2700000" algn="tl">
                    <a:srgbClr val="000000">
                      <a:alpha val="43137"/>
                    </a:srgbClr>
                  </a:outerShdw>
                </a:effectLst>
              </a:rPr>
              <a:t>Los indicadores de Propósito midan lo que es importante.</a:t>
            </a:r>
          </a:p>
          <a:p>
            <a:pPr marL="420624" indent="-384048" fontAlgn="auto">
              <a:lnSpc>
                <a:spcPct val="90000"/>
              </a:lnSpc>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342900" indent="-342900" fontAlgn="auto">
              <a:spcAft>
                <a:spcPts val="0"/>
              </a:spcAft>
              <a:buFont typeface="Wingdings 2"/>
              <a:buChar char=""/>
              <a:defRPr/>
            </a:pPr>
            <a:r>
              <a:rPr lang="es-ES_tradnl" sz="2800" b="1" dirty="0" smtClean="0">
                <a:effectLst>
                  <a:outerShdw blurRad="38100" dist="38100" dir="2700000" algn="tl">
                    <a:srgbClr val="000000">
                      <a:alpha val="43137"/>
                    </a:srgbClr>
                  </a:outerShdw>
                </a:effectLst>
              </a:rPr>
              <a:t>Todos los indicadores estén especificados en términos de cantidad, calidad y tiempo </a:t>
            </a:r>
          </a:p>
          <a:p>
            <a:pPr marL="342900" indent="-342900" fontAlgn="auto">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342900" indent="-342900" fontAlgn="auto">
              <a:spcAft>
                <a:spcPts val="0"/>
              </a:spcAft>
              <a:buFont typeface="Wingdings 2"/>
              <a:buChar char=""/>
              <a:defRPr/>
            </a:pPr>
            <a:r>
              <a:rPr lang="es-ES_tradnl" sz="2800" b="1" dirty="0" smtClean="0">
                <a:effectLst>
                  <a:outerShdw blurRad="38100" dist="38100" dir="2700000" algn="tl">
                    <a:srgbClr val="000000">
                      <a:alpha val="43137"/>
                    </a:srgbClr>
                  </a:outerShdw>
                </a:effectLst>
              </a:rPr>
              <a:t>Los indicadores para cada nivel de objetivo sean diferentes a los indicadores de otros niveles</a:t>
            </a:r>
          </a:p>
          <a:p>
            <a:pPr marL="342900" indent="-342900" fontAlgn="auto">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342900" indent="-342900" fontAlgn="auto">
              <a:spcAft>
                <a:spcPts val="0"/>
              </a:spcAft>
              <a:buFont typeface="Wingdings 2"/>
              <a:buChar char=""/>
              <a:defRPr/>
            </a:pPr>
            <a:r>
              <a:rPr lang="es-ES_tradnl" sz="2800" b="1" dirty="0" smtClean="0">
                <a:effectLst>
                  <a:outerShdw blurRad="38100" dist="38100" dir="2700000" algn="tl">
                    <a:srgbClr val="000000">
                      <a:alpha val="43137"/>
                    </a:srgbClr>
                  </a:outerShdw>
                </a:effectLst>
              </a:rPr>
              <a:t>El presupuesto sea suficiente para llevar a cabo las actividades identificadas</a:t>
            </a:r>
          </a:p>
          <a:p>
            <a:pPr marL="342900" indent="-342900" fontAlgn="auto">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420624" indent="-384048" fontAlgn="auto">
              <a:lnSpc>
                <a:spcPct val="90000"/>
              </a:lnSpc>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a:p>
            <a:pPr marL="420624" indent="-384048" fontAlgn="auto">
              <a:lnSpc>
                <a:spcPct val="90000"/>
              </a:lnSpc>
              <a:spcAft>
                <a:spcPts val="0"/>
              </a:spcAft>
              <a:buFont typeface="Wingdings 2"/>
              <a:buChar char=""/>
              <a:defRPr/>
            </a:pPr>
            <a:endParaRPr lang="es-ES_tradnl" sz="2800" b="1" dirty="0" smtClean="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0" end="0"/>
                                            </p:txEl>
                                          </p:spTgt>
                                        </p:tgtEl>
                                        <p:attrNameLst>
                                          <p:attrName>ppt_c</p:attrName>
                                        </p:attrNameLst>
                                      </p:cBhvr>
                                      <p:to>
                                        <a:schemeClr val="tx1"/>
                                      </p:to>
                                    </p:animClr>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2" end="2"/>
                                            </p:txEl>
                                          </p:spTgt>
                                        </p:tgtEl>
                                        <p:attrNameLst>
                                          <p:attrName>ppt_c</p:attrName>
                                        </p:attrNameLst>
                                      </p:cBhvr>
                                      <p:to>
                                        <a:schemeClr val="tx1"/>
                                      </p:to>
                                    </p:animClr>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4" end="4"/>
                                            </p:txEl>
                                          </p:spTgt>
                                        </p:tgtEl>
                                        <p:attrNameLst>
                                          <p:attrName>ppt_c</p:attrName>
                                        </p:attrNameLst>
                                      </p:cBhvr>
                                      <p:to>
                                        <a:schemeClr val="tx1"/>
                                      </p:to>
                                    </p:animClr>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txEl>
                                              <p:pRg st="6" end="6"/>
                                            </p:txEl>
                                          </p:spTgt>
                                        </p:tgtEl>
                                        <p:attrNameLst>
                                          <p:attrName>style.visibility</p:attrName>
                                        </p:attrNameLst>
                                      </p:cBhvr>
                                      <p:to>
                                        <p:strVal val="visible"/>
                                      </p:to>
                                    </p:set>
                                    <p:anim calcmode="lin" valueType="num">
                                      <p:cBhvr additive="base">
                                        <p:cTn id="25" dur="500" fill="hold"/>
                                        <p:tgtEl>
                                          <p:spTgt spid="4">
                                            <p:txEl>
                                              <p:pRg st="6" end="6"/>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6" end="6"/>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6" end="6"/>
                                            </p:txEl>
                                          </p:spTgt>
                                        </p:tgtEl>
                                        <p:attrNameLst>
                                          <p:attrName>ppt_c</p:attrName>
                                        </p:attrNameLst>
                                      </p:cBhvr>
                                      <p:to>
                                        <a:schemeClr val="tx1"/>
                                      </p:to>
                                    </p:animClr>
                                  </p:sub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ppt_y"/>
                                          </p:val>
                                        </p:tav>
                                        <p:tav tm="100000">
                                          <p:val>
                                            <p:strVal val="#ppt_y"/>
                                          </p:val>
                                        </p:tav>
                                      </p:tavLst>
                                    </p:anim>
                                  </p:childTnLst>
                                  <p:subTnLst>
                                    <p:animClr>
                                      <p:cBhvr override="childStyle">
                                        <p:cTn dur="1" fill="hold" display="0" masterRel="nextClick" afterEffect="1"/>
                                        <p:tgtEl>
                                          <p:spTgt spid="4">
                                            <p:txEl>
                                              <p:pRg st="8" end="8"/>
                                            </p:txEl>
                                          </p:spTgt>
                                        </p:tgtEl>
                                        <p:attrNameLst>
                                          <p:attrName>ppt_c</p:attrName>
                                        </p:attrNameLst>
                                      </p:cBhvr>
                                      <p:to>
                                        <a:schemeClr val="tx1"/>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3"/>
          <p:cNvSpPr>
            <a:spLocks noChangeArrowheads="1"/>
          </p:cNvSpPr>
          <p:nvPr/>
        </p:nvSpPr>
        <p:spPr bwMode="auto">
          <a:xfrm rot="5400000">
            <a:off x="3396212"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Resumen narrativo</a:t>
            </a:r>
            <a:endParaRPr lang="es-AR" sz="3200" b="1">
              <a:solidFill>
                <a:schemeClr val="tx1"/>
              </a:solidFill>
              <a:effectLst>
                <a:outerShdw blurRad="38100" dist="38100" dir="2700000" algn="tl">
                  <a:srgbClr val="000000">
                    <a:alpha val="43137"/>
                  </a:srgbClr>
                </a:outerShdw>
              </a:effectLst>
            </a:endParaRPr>
          </a:p>
        </p:txBody>
      </p:sp>
      <p:sp>
        <p:nvSpPr>
          <p:cNvPr id="52227" name="Rectangle 19"/>
          <p:cNvSpPr>
            <a:spLocks noChangeArrowheads="1"/>
          </p:cNvSpPr>
          <p:nvPr/>
        </p:nvSpPr>
        <p:spPr bwMode="auto">
          <a:xfrm>
            <a:off x="21982" y="5357813"/>
            <a:ext cx="6132634" cy="982662"/>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AR" sz="2400" b="1" dirty="0">
                <a:solidFill>
                  <a:schemeClr val="tx1"/>
                </a:solidFill>
                <a:effectLst>
                  <a:outerShdw blurRad="38100" dist="38100" dir="2700000" algn="tl">
                    <a:srgbClr val="000000">
                      <a:alpha val="43137"/>
                    </a:srgbClr>
                  </a:outerShdw>
                </a:effectLst>
              </a:rPr>
              <a:t>Indica las fuentes de información y el método de medición para medir el comportamiento de cada indicador</a:t>
            </a:r>
            <a:endParaRPr lang="es-ES_tradnl" sz="2400" b="1" dirty="0">
              <a:solidFill>
                <a:schemeClr val="tx1"/>
              </a:solidFill>
              <a:effectLst>
                <a:outerShdw blurRad="38100" dist="38100" dir="2700000" algn="tl">
                  <a:srgbClr val="000000">
                    <a:alpha val="43137"/>
                  </a:srgbClr>
                </a:outerShdw>
              </a:effectLst>
            </a:endParaRPr>
          </a:p>
        </p:txBody>
      </p:sp>
      <p:sp>
        <p:nvSpPr>
          <p:cNvPr id="25" name="24 Título"/>
          <p:cNvSpPr>
            <a:spLocks noGrp="1"/>
          </p:cNvSpPr>
          <p:nvPr>
            <p:ph type="title"/>
          </p:nvPr>
        </p:nvSpPr>
        <p:spPr>
          <a:xfrm>
            <a:off x="0" y="11430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El Marco Lógico – 3° Columna</a:t>
            </a: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
        <p:nvSpPr>
          <p:cNvPr id="58373" name="Rectangle 3"/>
          <p:cNvSpPr>
            <a:spLocks noChangeArrowheads="1"/>
          </p:cNvSpPr>
          <p:nvPr/>
        </p:nvSpPr>
        <p:spPr bwMode="auto">
          <a:xfrm rot="5400000">
            <a:off x="4385347"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Indicadores</a:t>
            </a:r>
            <a:endParaRPr lang="es-AR" sz="3200" b="1">
              <a:solidFill>
                <a:schemeClr val="tx1"/>
              </a:solidFill>
              <a:effectLst>
                <a:outerShdw blurRad="38100" dist="38100" dir="2700000" algn="tl">
                  <a:srgbClr val="000000">
                    <a:alpha val="43137"/>
                  </a:srgbClr>
                </a:outerShdw>
              </a:effectLst>
            </a:endParaRPr>
          </a:p>
        </p:txBody>
      </p:sp>
      <p:sp>
        <p:nvSpPr>
          <p:cNvPr id="58374" name="Rectangle 3"/>
          <p:cNvSpPr>
            <a:spLocks noChangeArrowheads="1"/>
          </p:cNvSpPr>
          <p:nvPr/>
        </p:nvSpPr>
        <p:spPr bwMode="auto">
          <a:xfrm rot="5400000">
            <a:off x="5308540"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Medios de verificación</a:t>
            </a:r>
            <a:endParaRPr lang="es-AR" sz="3200" b="1">
              <a:solidFill>
                <a:schemeClr val="tx1"/>
              </a:solidFill>
              <a:effectLst>
                <a:outerShdw blurRad="38100" dist="38100" dir="2700000" algn="tl">
                  <a:srgbClr val="000000">
                    <a:alpha val="43137"/>
                  </a:srgbClr>
                </a:outerShdw>
              </a:effectLst>
            </a:endParaRPr>
          </a:p>
        </p:txBody>
      </p:sp>
      <p:sp>
        <p:nvSpPr>
          <p:cNvPr id="58375" name="Rectangle 3"/>
          <p:cNvSpPr>
            <a:spLocks noChangeArrowheads="1"/>
          </p:cNvSpPr>
          <p:nvPr/>
        </p:nvSpPr>
        <p:spPr bwMode="auto">
          <a:xfrm rot="5400000">
            <a:off x="6181909"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Supuestos</a:t>
            </a:r>
            <a:endParaRPr lang="es-AR" sz="3200" b="1">
              <a:solidFill>
                <a:schemeClr val="tx1"/>
              </a:solidFill>
              <a:effectLst>
                <a:outerShdw blurRad="38100" dist="38100" dir="2700000" algn="tl">
                  <a:srgbClr val="000000">
                    <a:alpha val="43137"/>
                  </a:srgbClr>
                </a:outerShdw>
              </a:effectLst>
            </a:endParaRPr>
          </a:p>
        </p:txBody>
      </p:sp>
      <p:cxnSp>
        <p:nvCxnSpPr>
          <p:cNvPr id="58376" name="AutoShape 20"/>
          <p:cNvCxnSpPr>
            <a:cxnSpLocks noChangeShapeType="1"/>
            <a:stCxn id="58374" idx="1"/>
          </p:cNvCxnSpPr>
          <p:nvPr/>
        </p:nvCxnSpPr>
        <p:spPr bwMode="auto">
          <a:xfrm rot="-5400000" flipH="1" flipV="1">
            <a:off x="3240882" y="897000"/>
            <a:ext cx="4071937" cy="4706815"/>
          </a:xfrm>
          <a:prstGeom prst="curvedConnector4">
            <a:avLst>
              <a:gd name="adj1" fmla="val -10310"/>
              <a:gd name="adj2" fmla="val 100481"/>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42852"/>
            <a:ext cx="9144000" cy="1446213"/>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Medios de verificación, cuestiones a considerar en el ML:</a:t>
            </a:r>
          </a:p>
        </p:txBody>
      </p:sp>
      <p:sp>
        <p:nvSpPr>
          <p:cNvPr id="59395" name="Rectangle 3"/>
          <p:cNvSpPr>
            <a:spLocks noGrp="1" noChangeArrowheads="1"/>
          </p:cNvSpPr>
          <p:nvPr>
            <p:ph idx="1"/>
          </p:nvPr>
        </p:nvSpPr>
        <p:spPr>
          <a:xfrm>
            <a:off x="142844" y="2000264"/>
            <a:ext cx="8858280" cy="3357562"/>
          </a:xfrm>
        </p:spPr>
        <p:txBody>
          <a:bodyPr>
            <a:normAutofit fontScale="92500"/>
          </a:bodyPr>
          <a:lstStyle/>
          <a:p>
            <a:r>
              <a:rPr lang="es-ES_tradnl" sz="3600" b="1" dirty="0" smtClean="0">
                <a:effectLst>
                  <a:outerShdw blurRad="38100" dist="38100" dir="2700000" algn="tl">
                    <a:srgbClr val="000000">
                      <a:alpha val="43137"/>
                    </a:srgbClr>
                  </a:outerShdw>
                </a:effectLst>
              </a:rPr>
              <a:t>¿Cómo se obtiene la evidencia?</a:t>
            </a:r>
          </a:p>
          <a:p>
            <a:pPr lvl="1"/>
            <a:r>
              <a:rPr lang="es-ES_tradnl" sz="3600" b="1" dirty="0" smtClean="0">
                <a:effectLst>
                  <a:outerShdw blurRad="38100" dist="38100" dir="2700000" algn="tl">
                    <a:srgbClr val="000000">
                      <a:alpha val="43137"/>
                    </a:srgbClr>
                  </a:outerShdw>
                </a:effectLst>
              </a:rPr>
              <a:t>Fuentes primarias (encuestas de campo)</a:t>
            </a:r>
          </a:p>
          <a:p>
            <a:pPr lvl="1"/>
            <a:r>
              <a:rPr lang="es-ES_tradnl" sz="3600" b="1" dirty="0" smtClean="0">
                <a:effectLst>
                  <a:outerShdw blurRad="38100" dist="38100" dir="2700000" algn="tl">
                    <a:srgbClr val="000000">
                      <a:alpha val="43137"/>
                    </a:srgbClr>
                  </a:outerShdw>
                </a:effectLst>
              </a:rPr>
              <a:t>Fuentes secundarias (datos de terceros)</a:t>
            </a:r>
          </a:p>
          <a:p>
            <a:r>
              <a:rPr lang="es-ES_tradnl" sz="3600" b="1" dirty="0" smtClean="0">
                <a:effectLst>
                  <a:outerShdw blurRad="38100" dist="38100" dir="2700000" algn="tl">
                    <a:srgbClr val="000000">
                      <a:alpha val="43137"/>
                    </a:srgbClr>
                  </a:outerShdw>
                </a:effectLst>
              </a:rPr>
              <a:t>¿Quién financiará las actividades de medición?</a:t>
            </a:r>
          </a:p>
          <a:p>
            <a:r>
              <a:rPr lang="es-ES_tradnl" sz="3600" b="1" dirty="0" smtClean="0">
                <a:effectLst>
                  <a:outerShdw blurRad="38100" dist="38100" dir="2700000" algn="tl">
                    <a:srgbClr val="000000">
                      <a:alpha val="43137"/>
                    </a:srgbClr>
                  </a:outerShdw>
                </a:effectLst>
              </a:rPr>
              <a:t>¿Quién ejecutará estas actividades?</a:t>
            </a:r>
          </a:p>
          <a:p>
            <a:pPr>
              <a:buFontTx/>
              <a:buNone/>
            </a:pPr>
            <a:endParaRPr lang="es-ES_tradnl" sz="3600"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3"/>
          <p:cNvSpPr>
            <a:spLocks noChangeArrowheads="1"/>
          </p:cNvSpPr>
          <p:nvPr/>
        </p:nvSpPr>
        <p:spPr bwMode="auto">
          <a:xfrm rot="5400000">
            <a:off x="3396212"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Resumen narrativo</a:t>
            </a:r>
            <a:endParaRPr lang="es-AR" sz="3200" b="1">
              <a:solidFill>
                <a:schemeClr val="tx1"/>
              </a:solidFill>
              <a:effectLst>
                <a:outerShdw blurRad="38100" dist="38100" dir="2700000" algn="tl">
                  <a:srgbClr val="000000">
                    <a:alpha val="43137"/>
                  </a:srgbClr>
                </a:outerShdw>
              </a:effectLst>
            </a:endParaRPr>
          </a:p>
        </p:txBody>
      </p:sp>
      <p:sp>
        <p:nvSpPr>
          <p:cNvPr id="55299" name="Rectangle 19"/>
          <p:cNvSpPr>
            <a:spLocks noChangeArrowheads="1"/>
          </p:cNvSpPr>
          <p:nvPr/>
        </p:nvSpPr>
        <p:spPr bwMode="auto">
          <a:xfrm>
            <a:off x="21982" y="5357814"/>
            <a:ext cx="6132634" cy="687387"/>
          </a:xfrm>
          <a:prstGeom prst="rect">
            <a:avLst/>
          </a:prstGeom>
          <a:gradFill rotWithShape="0">
            <a:gsLst>
              <a:gs pos="0">
                <a:srgbClr val="FC0128"/>
              </a:gs>
              <a:gs pos="100000">
                <a:srgbClr val="4B000C"/>
              </a:gs>
            </a:gsLst>
            <a:lin ang="5400000" scaled="1"/>
          </a:gradFill>
          <a:ln w="9525">
            <a:noFill/>
            <a:miter lim="800000"/>
            <a:headEnd/>
            <a:tailEnd/>
          </a:ln>
        </p:spPr>
        <p:txBody>
          <a:bodyPr lIns="92075" tIns="46038" rIns="92075" bIns="46038">
            <a:spAutoFit/>
          </a:bodyPr>
          <a:lstStyle/>
          <a:p>
            <a:pPr algn="ctr" defTabSz="762000" eaLnBrk="0" hangingPunct="0">
              <a:lnSpc>
                <a:spcPct val="80000"/>
              </a:lnSpc>
              <a:defRPr/>
            </a:pPr>
            <a:r>
              <a:rPr lang="es-AR" sz="2400" b="1" dirty="0">
                <a:solidFill>
                  <a:schemeClr val="tx1"/>
                </a:solidFill>
                <a:effectLst>
                  <a:outerShdw blurRad="38100" dist="38100" dir="2700000" algn="tl">
                    <a:srgbClr val="000000">
                      <a:alpha val="43137"/>
                    </a:srgbClr>
                  </a:outerShdw>
                </a:effectLst>
              </a:rPr>
              <a:t>Son hechos externos cuya ocurrencia es crítica para el éxito del proyecto</a:t>
            </a:r>
            <a:endParaRPr lang="es-ES_tradnl" sz="2400" b="1" dirty="0">
              <a:solidFill>
                <a:schemeClr val="tx1"/>
              </a:solidFill>
              <a:effectLst>
                <a:outerShdw blurRad="38100" dist="38100" dir="2700000" algn="tl">
                  <a:srgbClr val="000000">
                    <a:alpha val="43137"/>
                  </a:srgbClr>
                </a:outerShdw>
              </a:effectLst>
            </a:endParaRPr>
          </a:p>
        </p:txBody>
      </p:sp>
      <p:sp>
        <p:nvSpPr>
          <p:cNvPr id="25" name="24 Título"/>
          <p:cNvSpPr>
            <a:spLocks noGrp="1"/>
          </p:cNvSpPr>
          <p:nvPr>
            <p:ph type="title"/>
          </p:nvPr>
        </p:nvSpPr>
        <p:spPr>
          <a:xfrm>
            <a:off x="0" y="114300"/>
            <a:ext cx="9144000" cy="769938"/>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El Marco Lógico – 4° Columna</a:t>
            </a: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
        <p:nvSpPr>
          <p:cNvPr id="61445" name="Rectangle 3"/>
          <p:cNvSpPr>
            <a:spLocks noChangeArrowheads="1"/>
          </p:cNvSpPr>
          <p:nvPr/>
        </p:nvSpPr>
        <p:spPr bwMode="auto">
          <a:xfrm rot="5400000">
            <a:off x="4385347"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Indicadores</a:t>
            </a:r>
            <a:endParaRPr lang="es-AR" sz="3200" b="1">
              <a:solidFill>
                <a:schemeClr val="tx1"/>
              </a:solidFill>
              <a:effectLst>
                <a:outerShdw blurRad="38100" dist="38100" dir="2700000" algn="tl">
                  <a:srgbClr val="000000">
                    <a:alpha val="43137"/>
                  </a:srgbClr>
                </a:outerShdw>
              </a:effectLst>
            </a:endParaRPr>
          </a:p>
        </p:txBody>
      </p:sp>
      <p:sp>
        <p:nvSpPr>
          <p:cNvPr id="61446" name="Rectangle 3"/>
          <p:cNvSpPr>
            <a:spLocks noChangeArrowheads="1"/>
          </p:cNvSpPr>
          <p:nvPr/>
        </p:nvSpPr>
        <p:spPr bwMode="auto">
          <a:xfrm rot="5400000">
            <a:off x="5308540"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Medios de verificación</a:t>
            </a:r>
            <a:endParaRPr lang="es-AR" sz="3200" b="1">
              <a:solidFill>
                <a:schemeClr val="tx1"/>
              </a:solidFill>
              <a:effectLst>
                <a:outerShdw blurRad="38100" dist="38100" dir="2700000" algn="tl">
                  <a:srgbClr val="000000">
                    <a:alpha val="43137"/>
                  </a:srgbClr>
                </a:outerShdw>
              </a:effectLst>
            </a:endParaRPr>
          </a:p>
        </p:txBody>
      </p:sp>
      <p:sp>
        <p:nvSpPr>
          <p:cNvPr id="61447" name="Rectangle 3"/>
          <p:cNvSpPr>
            <a:spLocks noChangeArrowheads="1"/>
          </p:cNvSpPr>
          <p:nvPr/>
        </p:nvSpPr>
        <p:spPr bwMode="auto">
          <a:xfrm rot="5400000">
            <a:off x="6181909" y="3049650"/>
            <a:ext cx="4643437" cy="973015"/>
          </a:xfrm>
          <a:prstGeom prst="rect">
            <a:avLst/>
          </a:prstGeom>
          <a:solidFill>
            <a:schemeClr val="bg2"/>
          </a:solidFill>
          <a:ln w="12700">
            <a:solidFill>
              <a:schemeClr val="tx1"/>
            </a:solidFill>
            <a:miter lim="800000"/>
            <a:headEnd/>
            <a:tailEnd/>
          </a:ln>
        </p:spPr>
        <p:txBody>
          <a:bodyPr wrap="none" anchor="ctr"/>
          <a:lstStyle/>
          <a:p>
            <a:pPr algn="ctr" eaLnBrk="0" hangingPunct="0"/>
            <a:r>
              <a:rPr lang="es-MX" sz="3200" b="1">
                <a:solidFill>
                  <a:schemeClr val="tx1"/>
                </a:solidFill>
                <a:effectLst>
                  <a:outerShdw blurRad="38100" dist="38100" dir="2700000" algn="tl">
                    <a:srgbClr val="000000">
                      <a:alpha val="43137"/>
                    </a:srgbClr>
                  </a:outerShdw>
                </a:effectLst>
              </a:rPr>
              <a:t>Supuestos</a:t>
            </a:r>
            <a:endParaRPr lang="es-AR" sz="3200" b="1">
              <a:solidFill>
                <a:schemeClr val="tx1"/>
              </a:solidFill>
              <a:effectLst>
                <a:outerShdw blurRad="38100" dist="38100" dir="2700000" algn="tl">
                  <a:srgbClr val="000000">
                    <a:alpha val="43137"/>
                  </a:srgbClr>
                </a:outerShdw>
              </a:effectLst>
            </a:endParaRPr>
          </a:p>
        </p:txBody>
      </p:sp>
      <p:cxnSp>
        <p:nvCxnSpPr>
          <p:cNvPr id="61448" name="AutoShape 20"/>
          <p:cNvCxnSpPr>
            <a:cxnSpLocks noChangeShapeType="1"/>
            <a:stCxn id="61447" idx="1"/>
          </p:cNvCxnSpPr>
          <p:nvPr/>
        </p:nvCxnSpPr>
        <p:spPr bwMode="auto">
          <a:xfrm rot="-5400000" flipH="1" flipV="1">
            <a:off x="3677567" y="460315"/>
            <a:ext cx="4071937" cy="5580185"/>
          </a:xfrm>
          <a:prstGeom prst="curvedConnector4">
            <a:avLst>
              <a:gd name="adj1" fmla="val -5616"/>
              <a:gd name="adj2" fmla="val 98866"/>
            </a:avLst>
          </a:prstGeom>
          <a:noFill/>
          <a:ln w="38100">
            <a:solidFill>
              <a:srgbClr val="000000"/>
            </a:solidFill>
            <a:round/>
            <a:headEnd/>
            <a:tailEnd type="arrow" w="lg" len="lg"/>
          </a:ln>
        </p:spPr>
      </p:cxnSp>
    </p:spTree>
  </p:cSld>
  <p:clrMapOvr>
    <a:masterClrMapping/>
  </p:clrMapOvr>
  <p:transition spd="slow">
    <p:dissolv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ChangeArrowheads="1"/>
          </p:cNvSpPr>
          <p:nvPr/>
        </p:nvSpPr>
        <p:spPr bwMode="auto">
          <a:xfrm rot="1982324">
            <a:off x="-120161" y="2709863"/>
            <a:ext cx="4744915" cy="1016000"/>
          </a:xfrm>
          <a:prstGeom prst="rect">
            <a:avLst/>
          </a:prstGeom>
          <a:gradFill rotWithShape="0">
            <a:gsLst>
              <a:gs pos="0">
                <a:srgbClr val="00AE00"/>
              </a:gs>
              <a:gs pos="50000">
                <a:srgbClr val="00AE00">
                  <a:gamma/>
                  <a:shade val="9804"/>
                  <a:invGamma/>
                </a:srgbClr>
              </a:gs>
              <a:gs pos="100000">
                <a:srgbClr val="00AE00"/>
              </a:gs>
            </a:gsLst>
            <a:lin ang="2700000" scaled="1"/>
          </a:gradFill>
          <a:ln w="9525">
            <a:noFill/>
            <a:miter lim="800000"/>
            <a:headEnd/>
            <a:tailEnd/>
          </a:ln>
          <a:effectLst>
            <a:outerShdw dist="107763" dir="2700000" algn="ctr" rotWithShape="0">
              <a:schemeClr val="tx1"/>
            </a:outerShdw>
          </a:effectLst>
        </p:spPr>
        <p:txBody>
          <a:bodyPr lIns="92075" tIns="46038" rIns="92075" bIns="46038">
            <a:spAutoFit/>
          </a:bodyPr>
          <a:lstStyle/>
          <a:p>
            <a:pPr defTabSz="762000" eaLnBrk="0" hangingPunct="0">
              <a:defRPr/>
            </a:pPr>
            <a:r>
              <a:rPr lang="es-ES_tradnl" sz="6000" b="1" dirty="0">
                <a:latin typeface="Arial" pitchFamily="34" charset="0"/>
                <a:cs typeface="+mn-cs"/>
              </a:rPr>
              <a:t>ambientales</a:t>
            </a:r>
          </a:p>
        </p:txBody>
      </p:sp>
      <p:sp>
        <p:nvSpPr>
          <p:cNvPr id="61444" name="Rectangle 4"/>
          <p:cNvSpPr>
            <a:spLocks noChangeArrowheads="1"/>
          </p:cNvSpPr>
          <p:nvPr/>
        </p:nvSpPr>
        <p:spPr bwMode="auto">
          <a:xfrm rot="1800000">
            <a:off x="4255477" y="4508500"/>
            <a:ext cx="4252546" cy="1016000"/>
          </a:xfrm>
          <a:prstGeom prst="rect">
            <a:avLst/>
          </a:prstGeom>
          <a:gradFill rotWithShape="0">
            <a:gsLst>
              <a:gs pos="0">
                <a:srgbClr val="FC0128"/>
              </a:gs>
              <a:gs pos="100000">
                <a:srgbClr val="FC0128">
                  <a:gamma/>
                  <a:shade val="29804"/>
                  <a:invGamma/>
                </a:srgbClr>
              </a:gs>
            </a:gsLst>
            <a:lin ang="5400000" scaled="1"/>
          </a:gradFill>
          <a:ln w="9525">
            <a:noFill/>
            <a:miter lim="800000"/>
            <a:headEnd/>
            <a:tailEnd/>
          </a:ln>
          <a:effectLst>
            <a:outerShdw dist="107763" dir="2700000" algn="ctr" rotWithShape="0">
              <a:schemeClr val="tx1"/>
            </a:outerShdw>
          </a:effectLst>
        </p:spPr>
        <p:txBody>
          <a:bodyPr lIns="92075" tIns="46038" rIns="92075" bIns="46038">
            <a:spAutoFit/>
          </a:bodyPr>
          <a:lstStyle/>
          <a:p>
            <a:pPr defTabSz="762000" eaLnBrk="0" hangingPunct="0">
              <a:defRPr/>
            </a:pPr>
            <a:r>
              <a:rPr lang="es-ES_tradnl" sz="6000" b="1" dirty="0">
                <a:latin typeface="Arial" pitchFamily="34" charset="0"/>
                <a:cs typeface="+mn-cs"/>
              </a:rPr>
              <a:t>financieros</a:t>
            </a:r>
          </a:p>
        </p:txBody>
      </p:sp>
      <p:sp>
        <p:nvSpPr>
          <p:cNvPr id="61445" name="Rectangle 5"/>
          <p:cNvSpPr>
            <a:spLocks noChangeArrowheads="1"/>
          </p:cNvSpPr>
          <p:nvPr/>
        </p:nvSpPr>
        <p:spPr bwMode="auto">
          <a:xfrm rot="21265012">
            <a:off x="449874" y="5284788"/>
            <a:ext cx="5520103" cy="1016000"/>
          </a:xfrm>
          <a:prstGeom prst="rect">
            <a:avLst/>
          </a:prstGeom>
          <a:gradFill rotWithShape="0">
            <a:gsLst>
              <a:gs pos="0">
                <a:srgbClr val="618FFD"/>
              </a:gs>
              <a:gs pos="100000">
                <a:srgbClr val="618FFD">
                  <a:gamma/>
                  <a:shade val="29804"/>
                  <a:invGamma/>
                </a:srgbClr>
              </a:gs>
            </a:gsLst>
            <a:path path="rect">
              <a:fillToRect r="100000" b="100000"/>
            </a:path>
          </a:gradFill>
          <a:ln w="9525">
            <a:noFill/>
            <a:miter lim="800000"/>
            <a:headEnd/>
            <a:tailEnd/>
          </a:ln>
          <a:effectLst>
            <a:outerShdw dist="107763" dir="2700000" algn="ctr" rotWithShape="0">
              <a:schemeClr val="tx1"/>
            </a:outerShdw>
          </a:effectLst>
        </p:spPr>
        <p:txBody>
          <a:bodyPr lIns="92075" tIns="46038" rIns="92075" bIns="46038">
            <a:spAutoFit/>
          </a:bodyPr>
          <a:lstStyle/>
          <a:p>
            <a:pPr defTabSz="762000" eaLnBrk="0" hangingPunct="0">
              <a:defRPr/>
            </a:pPr>
            <a:r>
              <a:rPr lang="es-ES_tradnl" sz="6000" b="1">
                <a:latin typeface="Arial" pitchFamily="34" charset="0"/>
                <a:cs typeface="+mn-cs"/>
              </a:rPr>
              <a:t>institucionales</a:t>
            </a:r>
          </a:p>
        </p:txBody>
      </p:sp>
      <p:sp>
        <p:nvSpPr>
          <p:cNvPr id="61446" name="Rectangle 6"/>
          <p:cNvSpPr>
            <a:spLocks noChangeArrowheads="1"/>
          </p:cNvSpPr>
          <p:nvPr/>
        </p:nvSpPr>
        <p:spPr bwMode="auto">
          <a:xfrm rot="1380000">
            <a:off x="6096000" y="1413626"/>
            <a:ext cx="2939562" cy="369974"/>
          </a:xfrm>
          <a:prstGeom prst="rect">
            <a:avLst/>
          </a:prstGeom>
          <a:gradFill rotWithShape="0">
            <a:gsLst>
              <a:gs pos="0">
                <a:srgbClr val="919191"/>
              </a:gs>
              <a:gs pos="100000">
                <a:srgbClr val="919191">
                  <a:gamma/>
                  <a:shade val="29804"/>
                  <a:invGamma/>
                </a:srgbClr>
              </a:gs>
            </a:gsLst>
            <a:path path="shape">
              <a:fillToRect l="50000" t="50000" r="50000" b="50000"/>
            </a:path>
          </a:gradFill>
          <a:ln w="9525">
            <a:noFill/>
            <a:miter lim="800000"/>
            <a:headEnd/>
            <a:tailEnd/>
          </a:ln>
          <a:effectLst>
            <a:outerShdw dist="107763" dir="2700000" algn="ctr" rotWithShape="0">
              <a:schemeClr val="tx1"/>
            </a:outerShdw>
          </a:effectLst>
        </p:spPr>
        <p:txBody>
          <a:bodyPr lIns="92075" tIns="46038" rIns="92075" bIns="46038">
            <a:spAutoFit/>
          </a:bodyPr>
          <a:lstStyle/>
          <a:p>
            <a:pPr defTabSz="762000" eaLnBrk="0" hangingPunct="0">
              <a:defRPr/>
            </a:pPr>
            <a:r>
              <a:rPr lang="es-ES_tradnl" b="1">
                <a:latin typeface="Arial" pitchFamily="34" charset="0"/>
                <a:cs typeface="+mn-cs"/>
              </a:rPr>
              <a:t>sociales</a:t>
            </a:r>
          </a:p>
        </p:txBody>
      </p:sp>
      <p:sp>
        <p:nvSpPr>
          <p:cNvPr id="61447" name="Rectangle 7"/>
          <p:cNvSpPr>
            <a:spLocks noChangeArrowheads="1"/>
          </p:cNvSpPr>
          <p:nvPr/>
        </p:nvSpPr>
        <p:spPr bwMode="auto">
          <a:xfrm rot="21540000">
            <a:off x="5622616" y="3024036"/>
            <a:ext cx="3347070" cy="1016305"/>
          </a:xfrm>
          <a:prstGeom prst="rect">
            <a:avLst/>
          </a:prstGeom>
          <a:gradFill rotWithShape="0">
            <a:gsLst>
              <a:gs pos="0">
                <a:srgbClr val="FDFF38">
                  <a:gamma/>
                  <a:shade val="9804"/>
                  <a:invGamma/>
                </a:srgbClr>
              </a:gs>
              <a:gs pos="100000">
                <a:srgbClr val="FDFF38"/>
              </a:gs>
            </a:gsLst>
            <a:lin ang="5400000" scaled="1"/>
          </a:gradFill>
          <a:ln w="9525">
            <a:noFill/>
            <a:miter lim="800000"/>
            <a:headEnd/>
            <a:tailEnd/>
          </a:ln>
          <a:effectLst>
            <a:outerShdw dist="107763" dir="2700000" algn="ctr" rotWithShape="0">
              <a:schemeClr val="tx1"/>
            </a:outerShdw>
          </a:effectLst>
        </p:spPr>
        <p:txBody>
          <a:bodyPr wrap="none" lIns="92075" tIns="46038" rIns="92075" bIns="46038">
            <a:spAutoFit/>
          </a:bodyPr>
          <a:lstStyle/>
          <a:p>
            <a:pPr defTabSz="762000" eaLnBrk="0" hangingPunct="0">
              <a:defRPr/>
            </a:pPr>
            <a:r>
              <a:rPr lang="es-ES_tradnl" sz="6000" b="1" dirty="0">
                <a:latin typeface="Arial" pitchFamily="34" charset="0"/>
                <a:cs typeface="+mn-cs"/>
              </a:rPr>
              <a:t>políticos</a:t>
            </a:r>
          </a:p>
        </p:txBody>
      </p:sp>
      <p:sp>
        <p:nvSpPr>
          <p:cNvPr id="61448" name="Rectangle 8"/>
          <p:cNvSpPr>
            <a:spLocks noChangeArrowheads="1"/>
          </p:cNvSpPr>
          <p:nvPr/>
        </p:nvSpPr>
        <p:spPr bwMode="auto">
          <a:xfrm rot="301546">
            <a:off x="737567" y="1377798"/>
            <a:ext cx="5570436" cy="1016305"/>
          </a:xfrm>
          <a:prstGeom prst="rect">
            <a:avLst/>
          </a:prstGeom>
          <a:gradFill rotWithShape="0">
            <a:gsLst>
              <a:gs pos="0">
                <a:srgbClr val="712000">
                  <a:gamma/>
                  <a:shade val="29804"/>
                  <a:invGamma/>
                </a:srgbClr>
              </a:gs>
              <a:gs pos="100000">
                <a:srgbClr val="712000"/>
              </a:gs>
            </a:gsLst>
            <a:lin ang="5400000" scaled="1"/>
          </a:gradFill>
          <a:ln w="9525">
            <a:noFill/>
            <a:miter lim="800000"/>
            <a:headEnd/>
            <a:tailEnd/>
          </a:ln>
          <a:effectLst>
            <a:outerShdw dist="107763" dir="2700000" algn="ctr" rotWithShape="0">
              <a:schemeClr val="tx1"/>
            </a:outerShdw>
          </a:effectLst>
        </p:spPr>
        <p:txBody>
          <a:bodyPr wrap="none" lIns="92075" tIns="46038" rIns="92075" bIns="46038">
            <a:spAutoFit/>
          </a:bodyPr>
          <a:lstStyle/>
          <a:p>
            <a:pPr defTabSz="762000" eaLnBrk="0" hangingPunct="0">
              <a:defRPr/>
            </a:pPr>
            <a:r>
              <a:rPr lang="es-ES_tradnl" sz="6000" b="1" dirty="0">
                <a:latin typeface="Arial" pitchFamily="34" charset="0"/>
                <a:cs typeface="+mn-cs"/>
              </a:rPr>
              <a:t>climatológicos</a:t>
            </a:r>
          </a:p>
        </p:txBody>
      </p:sp>
      <p:sp>
        <p:nvSpPr>
          <p:cNvPr id="11" name="Rectangle 2"/>
          <p:cNvSpPr txBox="1">
            <a:spLocks noChangeArrowheads="1"/>
          </p:cNvSpPr>
          <p:nvPr/>
        </p:nvSpPr>
        <p:spPr bwMode="auto">
          <a:xfrm>
            <a:off x="-43962" y="19051"/>
            <a:ext cx="9144000" cy="771525"/>
          </a:xfrm>
          <a:prstGeom prst="rect">
            <a:avLst/>
          </a:prstGeom>
        </p:spPr>
        <p:txBody>
          <a:bodyPr lIns="45720" rIns="45720" anchor="ctr"/>
          <a:lstStyle/>
          <a:p>
            <a:pPr marL="420624" indent="-384048" algn="ctr" defTabSz="762000">
              <a:spcBef>
                <a:spcPct val="20000"/>
              </a:spcBef>
              <a:buClr>
                <a:schemeClr val="accent1"/>
              </a:buClr>
              <a:buSzPct val="80000"/>
              <a:defRPr/>
            </a:pPr>
            <a:r>
              <a:rPr lang="es-ES_tradnl" sz="2400" b="1" dirty="0">
                <a:solidFill>
                  <a:schemeClr val="tx1"/>
                </a:solidFill>
                <a:effectLst>
                  <a:outerShdw blurRad="38100" dist="38100" dir="2700000" algn="tl">
                    <a:srgbClr val="000000">
                      <a:alpha val="43137"/>
                    </a:srgbClr>
                  </a:outerShdw>
                </a:effectLst>
                <a:latin typeface="+mn-lt"/>
              </a:rPr>
              <a:t>Cada proyecto comprende riesgos</a:t>
            </a:r>
          </a:p>
        </p:txBody>
      </p:sp>
    </p:spTree>
  </p:cSld>
  <p:clrMapOvr>
    <a:masterClrMapping/>
  </p:clrMapOvr>
  <p:transition advClick="0" advTm="0"/>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214281" y="58738"/>
            <a:ext cx="8715437" cy="6248506"/>
          </a:xfrm>
          <a:prstGeom prst="rect">
            <a:avLst/>
          </a:prstGeom>
          <a:noFill/>
          <a:ln w="9525">
            <a:noFill/>
            <a:miter lim="800000"/>
            <a:headEnd/>
            <a:tailEnd/>
          </a:ln>
        </p:spPr>
        <p:txBody>
          <a:bodyPr wrap="square" lIns="92075" tIns="46038" rIns="92075" bIns="46038">
            <a:spAutoFit/>
          </a:bodyPr>
          <a:lstStyle/>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a:p>
            <a:pPr algn="ctr" defTabSz="762000" eaLnBrk="0" hangingPunct="0"/>
            <a:r>
              <a:rPr lang="es-ES_tradnl" sz="4000" b="1" dirty="0" smtClean="0">
                <a:solidFill>
                  <a:schemeClr val="tx1"/>
                </a:solidFill>
                <a:effectLst>
                  <a:outerShdw blurRad="38100" dist="38100" dir="2700000" algn="tl">
                    <a:srgbClr val="000000">
                      <a:alpha val="43137"/>
                    </a:srgbClr>
                  </a:outerShdw>
                </a:effectLst>
              </a:rPr>
              <a:t>El </a:t>
            </a:r>
            <a:r>
              <a:rPr lang="es-ES_tradnl" sz="4000" b="1" dirty="0">
                <a:solidFill>
                  <a:schemeClr val="hlink"/>
                </a:solidFill>
                <a:effectLst>
                  <a:outerShdw blurRad="38100" dist="38100" dir="2700000" algn="tl">
                    <a:srgbClr val="000000">
                      <a:alpha val="43137"/>
                    </a:srgbClr>
                  </a:outerShdw>
                </a:effectLst>
              </a:rPr>
              <a:t>riesgo </a:t>
            </a:r>
            <a:r>
              <a:rPr lang="es-ES_tradnl" sz="4000" b="1" dirty="0">
                <a:solidFill>
                  <a:schemeClr val="tx1"/>
                </a:solidFill>
                <a:effectLst>
                  <a:outerShdw blurRad="38100" dist="38100" dir="2700000" algn="tl">
                    <a:srgbClr val="000000">
                      <a:alpha val="43137"/>
                    </a:srgbClr>
                  </a:outerShdw>
                </a:effectLst>
              </a:rPr>
              <a:t>se expresa como un </a:t>
            </a:r>
          </a:p>
          <a:p>
            <a:pPr algn="ctr" defTabSz="762000" eaLnBrk="0" hangingPunct="0"/>
            <a:r>
              <a:rPr lang="es-ES_tradnl" sz="4000" b="1" dirty="0">
                <a:solidFill>
                  <a:schemeClr val="accent2"/>
                </a:solidFill>
                <a:effectLst>
                  <a:outerShdw blurRad="38100" dist="38100" dir="2700000" algn="tl">
                    <a:srgbClr val="000000">
                      <a:alpha val="43137"/>
                    </a:srgbClr>
                  </a:outerShdw>
                </a:effectLst>
              </a:rPr>
              <a:t>supuesto </a:t>
            </a:r>
            <a:r>
              <a:rPr lang="es-ES_tradnl" sz="4000" b="1" dirty="0">
                <a:solidFill>
                  <a:schemeClr val="tx1"/>
                </a:solidFill>
                <a:effectLst>
                  <a:outerShdw blurRad="38100" dist="38100" dir="2700000" algn="tl">
                    <a:srgbClr val="000000">
                      <a:alpha val="43137"/>
                    </a:srgbClr>
                  </a:outerShdw>
                </a:effectLst>
              </a:rPr>
              <a:t>que tiene que ocurrir para avanzar al nivel </a:t>
            </a:r>
          </a:p>
          <a:p>
            <a:pPr algn="ctr" defTabSz="762000" eaLnBrk="0" hangingPunct="0"/>
            <a:r>
              <a:rPr lang="es-ES_tradnl" sz="4000" b="1" dirty="0">
                <a:solidFill>
                  <a:schemeClr val="tx1"/>
                </a:solidFill>
                <a:effectLst>
                  <a:outerShdw blurRad="38100" dist="38100" dir="2700000" algn="tl">
                    <a:srgbClr val="000000">
                      <a:alpha val="43137"/>
                    </a:srgbClr>
                  </a:outerShdw>
                </a:effectLst>
              </a:rPr>
              <a:t>siguiente en la jerarquía de objetivos</a:t>
            </a:r>
          </a:p>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a:p>
            <a:pPr algn="ctr" defTabSz="762000" eaLnBrk="0" hangingPunct="0"/>
            <a:endParaRPr lang="es-ES_tradnl" sz="4000" b="1" dirty="0">
              <a:solidFill>
                <a:schemeClr val="tx1"/>
              </a:solidFill>
              <a:effectLst>
                <a:outerShdw blurRad="38100" dist="38100" dir="2700000" algn="tl">
                  <a:srgbClr val="000000">
                    <a:alpha val="43137"/>
                  </a:srgbClr>
                </a:outerShdw>
              </a:effectLst>
            </a:endParaRPr>
          </a:p>
        </p:txBody>
      </p:sp>
      <p:sp>
        <p:nvSpPr>
          <p:cNvPr id="5" name="Rectangle 2"/>
          <p:cNvSpPr txBox="1">
            <a:spLocks noChangeArrowheads="1"/>
          </p:cNvSpPr>
          <p:nvPr/>
        </p:nvSpPr>
        <p:spPr>
          <a:xfrm>
            <a:off x="0" y="300020"/>
            <a:ext cx="9144000" cy="771526"/>
          </a:xfrm>
          <a:prstGeom prst="rect">
            <a:avLst/>
          </a:prstGeom>
        </p:spPr>
        <p:txBody>
          <a:bodyPr lIns="45720" rIns="45720" anchor="ctr"/>
          <a:lstStyle/>
          <a:p>
            <a:pPr marL="420624" indent="-384048" algn="ctr" defTabSz="762000">
              <a:spcBef>
                <a:spcPct val="20000"/>
              </a:spcBef>
              <a:buClr>
                <a:schemeClr val="accent1"/>
              </a:buClr>
              <a:buSzPct val="80000"/>
              <a:defRPr/>
            </a:pPr>
            <a:r>
              <a:rPr lang="es-ES_tradnl" sz="2800" b="1" dirty="0">
                <a:solidFill>
                  <a:schemeClr val="tx1"/>
                </a:solidFill>
                <a:effectLst>
                  <a:outerShdw blurRad="38100" dist="38100" dir="2700000" algn="tl">
                    <a:srgbClr val="000000">
                      <a:alpha val="43137"/>
                    </a:srgbClr>
                  </a:outerShdw>
                </a:effectLst>
              </a:rPr>
              <a:t>Los supuestos:</a:t>
            </a:r>
          </a:p>
        </p:txBody>
      </p:sp>
    </p:spTree>
  </p:cSld>
  <p:clrMapOvr>
    <a:masterClrMapping/>
  </p:clrMapOvr>
  <p:transition spd="slow">
    <p:zoom/>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371494"/>
            <a:ext cx="7772400" cy="785813"/>
          </a:xfrm>
        </p:spPr>
        <p:txBody>
          <a:bodyPr>
            <a:noAutofit/>
          </a:bodyPr>
          <a:lstStyle/>
          <a:p>
            <a:pPr marL="420624" indent="-384048" algn="ctr" defTabSz="762000" fontAlgn="auto">
              <a:spcBef>
                <a:spcPct val="20000"/>
              </a:spcBef>
              <a:spcAft>
                <a:spcPts val="0"/>
              </a:spcAft>
              <a:buClr>
                <a:schemeClr val="accent1"/>
              </a:buClr>
              <a:buSzPct val="80000"/>
              <a:defRPr/>
            </a:pPr>
            <a:r>
              <a:rPr lang="es-ES_tradnl" sz="4400" b="1" dirty="0" smtClean="0">
                <a:effectLst>
                  <a:outerShdw blurRad="38100" dist="38100" dir="2700000" algn="tl">
                    <a:srgbClr val="000000">
                      <a:alpha val="43137"/>
                    </a:srgbClr>
                  </a:outerShdw>
                </a:effectLst>
                <a:latin typeface="+mn-lt"/>
                <a:ea typeface="+mn-ea"/>
                <a:cs typeface="Arial" pitchFamily="34" charset="0"/>
              </a:rPr>
              <a:t>Esclarecer los supuestos</a:t>
            </a:r>
          </a:p>
        </p:txBody>
      </p:sp>
      <p:sp>
        <p:nvSpPr>
          <p:cNvPr id="71683" name="Rectangle 3"/>
          <p:cNvSpPr>
            <a:spLocks noGrp="1" noChangeArrowheads="1"/>
          </p:cNvSpPr>
          <p:nvPr>
            <p:ph idx="1"/>
          </p:nvPr>
        </p:nvSpPr>
        <p:spPr>
          <a:xfrm>
            <a:off x="285751" y="1657368"/>
            <a:ext cx="8715405" cy="4343400"/>
          </a:xfrm>
          <a:ln>
            <a:solidFill>
              <a:schemeClr val="tx1"/>
            </a:solidFill>
          </a:ln>
        </p:spPr>
        <p:txBody>
          <a:bodyPr>
            <a:normAutofit fontScale="92500"/>
          </a:bodyPr>
          <a:lstStyle/>
          <a:p>
            <a:r>
              <a:rPr lang="es-ES_tradnl" sz="2800" b="1" dirty="0" smtClean="0">
                <a:effectLst>
                  <a:outerShdw blurRad="38100" dist="38100" dir="2700000" algn="tl">
                    <a:srgbClr val="000000">
                      <a:alpha val="43137"/>
                    </a:srgbClr>
                  </a:outerShdw>
                </a:effectLst>
              </a:rPr>
              <a:t>Mejora la comunicación entre el ejecutor y su entorno</a:t>
            </a:r>
          </a:p>
          <a:p>
            <a:pPr>
              <a:buFontTx/>
              <a:buNone/>
            </a:pPr>
            <a:endParaRPr lang="es-ES_tradnl" sz="2800" b="1" dirty="0" smtClean="0">
              <a:effectLst>
                <a:outerShdw blurRad="38100" dist="38100" dir="2700000" algn="tl">
                  <a:srgbClr val="000000">
                    <a:alpha val="43137"/>
                  </a:srgbClr>
                </a:outerShdw>
              </a:effectLst>
            </a:endParaRPr>
          </a:p>
          <a:p>
            <a:r>
              <a:rPr lang="es-ES_tradnl" sz="2800" b="1" dirty="0" smtClean="0">
                <a:effectLst>
                  <a:outerShdw blurRad="38100" dist="38100" dir="2700000" algn="tl">
                    <a:srgbClr val="000000">
                      <a:alpha val="43137"/>
                    </a:srgbClr>
                  </a:outerShdw>
                </a:effectLst>
              </a:rPr>
              <a:t>Identifica lo que está afuera de la responsabilidad del Gerente del Proyecto</a:t>
            </a:r>
          </a:p>
          <a:p>
            <a:pPr>
              <a:buFontTx/>
              <a:buNone/>
            </a:pPr>
            <a:endParaRPr lang="es-ES_tradnl" sz="2800" b="1" dirty="0" smtClean="0">
              <a:effectLst>
                <a:outerShdw blurRad="38100" dist="38100" dir="2700000" algn="tl">
                  <a:srgbClr val="000000">
                    <a:alpha val="43137"/>
                  </a:srgbClr>
                </a:outerShdw>
              </a:effectLst>
            </a:endParaRPr>
          </a:p>
          <a:p>
            <a:r>
              <a:rPr lang="es-ES_tradnl" sz="2800" b="1" dirty="0" smtClean="0">
                <a:effectLst>
                  <a:outerShdw blurRad="38100" dist="38100" dir="2700000" algn="tl">
                    <a:srgbClr val="000000">
                      <a:alpha val="43137"/>
                    </a:srgbClr>
                  </a:outerShdw>
                </a:effectLst>
              </a:rPr>
              <a:t>Proporciona un juicio compartido acerca de la probabilidad de éxito</a:t>
            </a:r>
          </a:p>
          <a:p>
            <a:pPr>
              <a:buFontTx/>
              <a:buNone/>
            </a:pPr>
            <a:endParaRPr lang="es-ES_tradnl" sz="2800" b="1" dirty="0" smtClean="0">
              <a:effectLst>
                <a:outerShdw blurRad="38100" dist="38100" dir="2700000" algn="tl">
                  <a:srgbClr val="000000">
                    <a:alpha val="43137"/>
                  </a:srgbClr>
                </a:outerShdw>
              </a:effectLst>
            </a:endParaRPr>
          </a:p>
          <a:p>
            <a:r>
              <a:rPr lang="es-ES_tradnl" sz="2800" b="1" dirty="0" smtClean="0">
                <a:effectLst>
                  <a:outerShdw blurRad="38100" dist="38100" dir="2700000" algn="tl">
                    <a:srgbClr val="000000">
                      <a:alpha val="43137"/>
                    </a:srgbClr>
                  </a:outerShdw>
                </a:effectLst>
              </a:rPr>
              <a:t>Permite anticipar las dificultades y tratar de minimizarlas</a:t>
            </a:r>
            <a:endParaRPr lang="es-ES_tradnl" sz="3200" b="1" dirty="0" smtClean="0">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Effect transition="in" filter="blinds(vertical)">
                                      <p:cBhvr>
                                        <p:cTn id="7" dur="500"/>
                                        <p:tgtEl>
                                          <p:spTgt spid="716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71683">
                                            <p:txEl>
                                              <p:pRg st="2" end="2"/>
                                            </p:txEl>
                                          </p:spTgt>
                                        </p:tgtEl>
                                        <p:attrNameLst>
                                          <p:attrName>style.visibility</p:attrName>
                                        </p:attrNameLst>
                                      </p:cBhvr>
                                      <p:to>
                                        <p:strVal val="visible"/>
                                      </p:to>
                                    </p:set>
                                    <p:animEffect transition="in" filter="blinds(vertical)">
                                      <p:cBhvr>
                                        <p:cTn id="12" dur="500"/>
                                        <p:tgtEl>
                                          <p:spTgt spid="7168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71683">
                                            <p:txEl>
                                              <p:pRg st="4" end="4"/>
                                            </p:txEl>
                                          </p:spTgt>
                                        </p:tgtEl>
                                        <p:attrNameLst>
                                          <p:attrName>style.visibility</p:attrName>
                                        </p:attrNameLst>
                                      </p:cBhvr>
                                      <p:to>
                                        <p:strVal val="visible"/>
                                      </p:to>
                                    </p:set>
                                    <p:animEffect transition="in" filter="blinds(vertical)">
                                      <p:cBhvr>
                                        <p:cTn id="17" dur="500"/>
                                        <p:tgtEl>
                                          <p:spTgt spid="7168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5" fill="hold" grpId="0" nodeType="clickEffect">
                                  <p:stCondLst>
                                    <p:cond delay="0"/>
                                  </p:stCondLst>
                                  <p:childTnLst>
                                    <p:set>
                                      <p:cBhvr>
                                        <p:cTn id="21" dur="1" fill="hold">
                                          <p:stCondLst>
                                            <p:cond delay="0"/>
                                          </p:stCondLst>
                                        </p:cTn>
                                        <p:tgtEl>
                                          <p:spTgt spid="71683">
                                            <p:txEl>
                                              <p:pRg st="6" end="6"/>
                                            </p:txEl>
                                          </p:spTgt>
                                        </p:tgtEl>
                                        <p:attrNameLst>
                                          <p:attrName>style.visibility</p:attrName>
                                        </p:attrNameLst>
                                      </p:cBhvr>
                                      <p:to>
                                        <p:strVal val="visible"/>
                                      </p:to>
                                    </p:set>
                                    <p:animEffect transition="in" filter="blinds(vertical)">
                                      <p:cBhvr>
                                        <p:cTn id="22" dur="500"/>
                                        <p:tgtEl>
                                          <p:spTgt spid="716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srcRect/>
          <a:stretch>
            <a:fillRect/>
          </a:stretch>
        </p:blipFill>
        <p:spPr bwMode="auto">
          <a:xfrm>
            <a:off x="714348" y="1428736"/>
            <a:ext cx="7215238" cy="3429024"/>
          </a:xfrm>
          <a:prstGeom prst="rect">
            <a:avLst/>
          </a:prstGeom>
          <a:noFill/>
          <a:ln w="9525">
            <a:noFill/>
            <a:miter lim="800000"/>
            <a:headEnd/>
            <a:tailEnd/>
          </a:ln>
          <a:effectLst/>
        </p:spPr>
      </p:pic>
      <p:sp>
        <p:nvSpPr>
          <p:cNvPr id="4" name="3 Rectángulo"/>
          <p:cNvSpPr/>
          <p:nvPr/>
        </p:nvSpPr>
        <p:spPr>
          <a:xfrm>
            <a:off x="1071538" y="1571612"/>
            <a:ext cx="714380" cy="2857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dirty="0">
              <a:solidFill>
                <a:schemeClr val="bg1"/>
              </a:solidFill>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idx="1"/>
          </p:nvPr>
        </p:nvSpPr>
        <p:spPr>
          <a:xfrm>
            <a:off x="-285784" y="142852"/>
            <a:ext cx="9144000" cy="769938"/>
          </a:xfrm>
        </p:spPr>
        <p:txBody>
          <a:bodyPr lIns="45720" rIns="45720" anchor="ctr">
            <a:noAutofit/>
          </a:bodyPr>
          <a:lstStyle/>
          <a:p>
            <a:pPr marL="420624" indent="-384048" algn="ctr" defTabSz="762000" fontAlgn="auto">
              <a:spcAft>
                <a:spcPts val="0"/>
              </a:spcAft>
              <a:buFont typeface="Wingdings 2"/>
              <a:buNone/>
              <a:defRPr/>
            </a:pPr>
            <a:r>
              <a:rPr lang="es-AR" sz="4400" b="1" dirty="0" smtClean="0">
                <a:effectLst>
                  <a:outerShdw blurRad="38100" dist="38100" dir="2700000" algn="tl">
                    <a:srgbClr val="000000">
                      <a:alpha val="43137"/>
                    </a:srgbClr>
                  </a:outerShdw>
                </a:effectLst>
                <a:cs typeface="Arial" pitchFamily="34" charset="0"/>
              </a:rPr>
              <a:t>Supuestos:  Cómo Analizarlos</a:t>
            </a:r>
          </a:p>
        </p:txBody>
      </p:sp>
      <p:sp>
        <p:nvSpPr>
          <p:cNvPr id="65539" name="Text Box 3"/>
          <p:cNvSpPr txBox="1">
            <a:spLocks noChangeArrowheads="1"/>
          </p:cNvSpPr>
          <p:nvPr/>
        </p:nvSpPr>
        <p:spPr bwMode="auto">
          <a:xfrm>
            <a:off x="373639" y="3940153"/>
            <a:ext cx="7825154" cy="862012"/>
          </a:xfrm>
          <a:prstGeom prst="rect">
            <a:avLst/>
          </a:prstGeom>
          <a:noFill/>
          <a:ln w="9525">
            <a:noFill/>
            <a:miter lim="800000"/>
            <a:headEnd/>
            <a:tailEnd/>
          </a:ln>
        </p:spPr>
        <p:txBody>
          <a:bodyPr lIns="0" tIns="0" rIns="0" bIns="0"/>
          <a:lstStyle/>
          <a:p>
            <a:pPr marL="103188" lvl="1" indent="306388" defTabSz="415925" eaLnBrk="0" hangingPunct="0">
              <a:buClr>
                <a:srgbClr val="FFE118"/>
              </a:buClr>
              <a:buSzPct val="90000"/>
              <a:buFont typeface="Monotype Sorts"/>
              <a:buNone/>
            </a:pPr>
            <a:r>
              <a:rPr lang="es-AR" sz="2400" b="1">
                <a:solidFill>
                  <a:schemeClr val="tx1"/>
                </a:solidFill>
                <a:effectLst>
                  <a:outerShdw blurRad="38100" dist="38100" dir="2700000" algn="tl">
                    <a:srgbClr val="000000">
                      <a:alpha val="43137"/>
                    </a:srgbClr>
                  </a:outerShdw>
                </a:effectLst>
              </a:rPr>
              <a:t>3. ¿Cuál es la probabilidad de que ocurra?</a:t>
            </a:r>
          </a:p>
          <a:p>
            <a:pPr marL="1230313" lvl="3" defTabSz="415925" eaLnBrk="0" hangingPunct="0">
              <a:buClr>
                <a:srgbClr val="FFE118"/>
              </a:buClr>
              <a:buSzPct val="90000"/>
              <a:buFont typeface="Monotype Sorts"/>
              <a:buNone/>
            </a:pPr>
            <a:endParaRPr lang="es-AR" sz="2200" b="1">
              <a:solidFill>
                <a:schemeClr val="tx1"/>
              </a:solidFill>
              <a:effectLst>
                <a:outerShdw blurRad="38100" dist="38100" dir="2700000" algn="tl">
                  <a:srgbClr val="000000">
                    <a:alpha val="43137"/>
                  </a:srgbClr>
                </a:outerShdw>
              </a:effectLst>
            </a:endParaRPr>
          </a:p>
        </p:txBody>
      </p:sp>
      <p:sp>
        <p:nvSpPr>
          <p:cNvPr id="65540" name="Text Box 4"/>
          <p:cNvSpPr txBox="1">
            <a:spLocks noChangeArrowheads="1"/>
          </p:cNvSpPr>
          <p:nvPr/>
        </p:nvSpPr>
        <p:spPr bwMode="auto">
          <a:xfrm>
            <a:off x="1308555" y="4433865"/>
            <a:ext cx="1239715" cy="300038"/>
          </a:xfrm>
          <a:prstGeom prst="rect">
            <a:avLst/>
          </a:prstGeom>
          <a:noFill/>
          <a:ln w="9525">
            <a:noFill/>
            <a:miter lim="800000"/>
            <a:headEnd/>
            <a:tailEnd/>
          </a:ln>
        </p:spPr>
        <p:txBody>
          <a:bodyPr lIns="0" tIns="0" rIns="0" bIns="0"/>
          <a:lstStyle/>
          <a:p>
            <a:pP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No es probable</a:t>
            </a:r>
            <a:endParaRPr lang="es-AR" sz="2200" b="1">
              <a:solidFill>
                <a:schemeClr val="tx1"/>
              </a:solidFill>
              <a:effectLst>
                <a:outerShdw blurRad="38100" dist="38100" dir="2700000" algn="tl">
                  <a:srgbClr val="000000">
                    <a:alpha val="43137"/>
                  </a:srgbClr>
                </a:outerShdw>
              </a:effectLst>
            </a:endParaRPr>
          </a:p>
        </p:txBody>
      </p:sp>
      <p:sp>
        <p:nvSpPr>
          <p:cNvPr id="65541" name="Text Box 5"/>
          <p:cNvSpPr txBox="1">
            <a:spLocks noChangeArrowheads="1"/>
          </p:cNvSpPr>
          <p:nvPr/>
        </p:nvSpPr>
        <p:spPr bwMode="auto">
          <a:xfrm>
            <a:off x="3028916" y="4438628"/>
            <a:ext cx="1956289" cy="635000"/>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Probable</a:t>
            </a:r>
          </a:p>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 Supuesto)</a:t>
            </a:r>
            <a:endParaRPr lang="es-AR" sz="2200" b="1">
              <a:solidFill>
                <a:schemeClr val="tx1"/>
              </a:solidFill>
              <a:effectLst>
                <a:outerShdw blurRad="38100" dist="38100" dir="2700000" algn="tl">
                  <a:srgbClr val="000000">
                    <a:alpha val="43137"/>
                  </a:srgbClr>
                </a:outerShdw>
              </a:effectLst>
            </a:endParaRPr>
          </a:p>
        </p:txBody>
      </p:sp>
      <p:sp>
        <p:nvSpPr>
          <p:cNvPr id="65542" name="Text Box 6"/>
          <p:cNvSpPr txBox="1">
            <a:spLocks noChangeArrowheads="1"/>
          </p:cNvSpPr>
          <p:nvPr/>
        </p:nvSpPr>
        <p:spPr bwMode="auto">
          <a:xfrm>
            <a:off x="5470247" y="4435453"/>
            <a:ext cx="3175489" cy="303212"/>
          </a:xfrm>
          <a:prstGeom prst="rect">
            <a:avLst/>
          </a:prstGeom>
          <a:noFill/>
          <a:ln w="9525">
            <a:noFill/>
            <a:miter lim="800000"/>
            <a:headEnd/>
            <a:tailEnd/>
          </a:ln>
        </p:spPr>
        <p:txBody>
          <a:bodyPr lIns="0" tIns="0" rIns="0" bIns="0"/>
          <a:lstStyle/>
          <a:p>
            <a:pP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Muy probable (no incluir)</a:t>
            </a:r>
            <a:endParaRPr lang="es-AR" sz="2200" b="1" i="1">
              <a:solidFill>
                <a:schemeClr val="tx1"/>
              </a:solidFill>
              <a:effectLst>
                <a:outerShdw blurRad="38100" dist="38100" dir="2700000" algn="tl">
                  <a:srgbClr val="000000">
                    <a:alpha val="43137"/>
                  </a:srgbClr>
                </a:outerShdw>
              </a:effectLst>
            </a:endParaRPr>
          </a:p>
        </p:txBody>
      </p:sp>
      <p:sp>
        <p:nvSpPr>
          <p:cNvPr id="65543" name="Text Box 7"/>
          <p:cNvSpPr txBox="1">
            <a:spLocks noChangeArrowheads="1"/>
          </p:cNvSpPr>
          <p:nvPr/>
        </p:nvSpPr>
        <p:spPr bwMode="auto">
          <a:xfrm>
            <a:off x="449839" y="5426053"/>
            <a:ext cx="7848600" cy="862012"/>
          </a:xfrm>
          <a:prstGeom prst="rect">
            <a:avLst/>
          </a:prstGeom>
          <a:noFill/>
          <a:ln w="9525">
            <a:noFill/>
            <a:miter lim="800000"/>
            <a:headEnd/>
            <a:tailEnd/>
          </a:ln>
        </p:spPr>
        <p:txBody>
          <a:bodyPr lIns="0" tIns="0" rIns="0" bIns="0"/>
          <a:lstStyle/>
          <a:p>
            <a:pPr marL="103188" lvl="1" indent="306388" defTabSz="415925" eaLnBrk="0" hangingPunct="0">
              <a:buClr>
                <a:srgbClr val="FFE118"/>
              </a:buClr>
              <a:buSzPct val="90000"/>
              <a:buFont typeface="Monotype Sorts"/>
              <a:buNone/>
            </a:pPr>
            <a:r>
              <a:rPr lang="es-AR" sz="2400" b="1">
                <a:solidFill>
                  <a:schemeClr val="tx1"/>
                </a:solidFill>
                <a:effectLst>
                  <a:outerShdw blurRad="38100" dist="38100" dir="2700000" algn="tl">
                    <a:srgbClr val="000000">
                      <a:alpha val="43137"/>
                    </a:srgbClr>
                  </a:outerShdw>
                </a:effectLst>
              </a:rPr>
              <a:t>4. ¿Puede ser rediseñado el proyecto?</a:t>
            </a:r>
          </a:p>
          <a:p>
            <a:pPr marL="1230313" lvl="3" defTabSz="415925" eaLnBrk="0" hangingPunct="0">
              <a:buClr>
                <a:srgbClr val="FFE118"/>
              </a:buClr>
              <a:buSzPct val="90000"/>
              <a:buFont typeface="Monotype Sorts"/>
              <a:buNone/>
            </a:pPr>
            <a:endParaRPr lang="es-AR" sz="2200" b="1">
              <a:solidFill>
                <a:schemeClr val="tx1"/>
              </a:solidFill>
              <a:effectLst>
                <a:outerShdw blurRad="38100" dist="38100" dir="2700000" algn="tl">
                  <a:srgbClr val="000000">
                    <a:alpha val="43137"/>
                  </a:srgbClr>
                </a:outerShdw>
              </a:effectLst>
            </a:endParaRPr>
          </a:p>
        </p:txBody>
      </p:sp>
      <p:sp>
        <p:nvSpPr>
          <p:cNvPr id="65544" name="Text Box 8"/>
          <p:cNvSpPr txBox="1">
            <a:spLocks noChangeArrowheads="1"/>
          </p:cNvSpPr>
          <p:nvPr/>
        </p:nvSpPr>
        <p:spPr bwMode="auto">
          <a:xfrm>
            <a:off x="3231139" y="5984854"/>
            <a:ext cx="2558562" cy="554037"/>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No</a:t>
            </a:r>
          </a:p>
          <a:p>
            <a:pPr algn="ctr" defTabSz="415925" eaLnBrk="0" hangingPunct="0">
              <a:buClr>
                <a:srgbClr val="FFE118"/>
              </a:buClr>
              <a:buSzPct val="90000"/>
              <a:buFont typeface="Monotype Sorts"/>
              <a:buNone/>
            </a:pPr>
            <a:r>
              <a:rPr lang="es-AR" sz="1500" b="1" i="1">
                <a:solidFill>
                  <a:schemeClr val="tx1"/>
                </a:solidFill>
                <a:effectLst>
                  <a:outerShdw blurRad="38100" dist="38100" dir="2700000" algn="tl">
                    <a:srgbClr val="000000">
                      <a:alpha val="43137"/>
                    </a:srgbClr>
                  </a:outerShdw>
                </a:effectLst>
              </a:rPr>
              <a:t>(supuesto fatal - Pare!)</a:t>
            </a:r>
            <a:endParaRPr lang="es-AR" sz="2200" b="1">
              <a:solidFill>
                <a:schemeClr val="tx1"/>
              </a:solidFill>
              <a:effectLst>
                <a:outerShdw blurRad="38100" dist="38100" dir="2700000" algn="tl">
                  <a:srgbClr val="000000">
                    <a:alpha val="43137"/>
                  </a:srgbClr>
                </a:outerShdw>
              </a:effectLst>
            </a:endParaRPr>
          </a:p>
        </p:txBody>
      </p:sp>
      <p:sp>
        <p:nvSpPr>
          <p:cNvPr id="65545" name="Text Box 9"/>
          <p:cNvSpPr txBox="1">
            <a:spLocks noChangeArrowheads="1"/>
          </p:cNvSpPr>
          <p:nvPr/>
        </p:nvSpPr>
        <p:spPr bwMode="auto">
          <a:xfrm>
            <a:off x="1085817" y="5984854"/>
            <a:ext cx="1849315" cy="554037"/>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Sí</a:t>
            </a:r>
          </a:p>
          <a:p>
            <a:pPr algn="ctr" defTabSz="415925" eaLnBrk="0" hangingPunct="0">
              <a:buClr>
                <a:srgbClr val="FFE118"/>
              </a:buClr>
              <a:buSzPct val="90000"/>
              <a:buFont typeface="Monotype Sorts"/>
              <a:buNone/>
            </a:pPr>
            <a:r>
              <a:rPr lang="es-AR" sz="1500" b="1" i="1">
                <a:solidFill>
                  <a:schemeClr val="tx1"/>
                </a:solidFill>
                <a:effectLst>
                  <a:outerShdw blurRad="38100" dist="38100" dir="2700000" algn="tl">
                    <a:srgbClr val="000000">
                      <a:alpha val="43137"/>
                    </a:srgbClr>
                  </a:outerShdw>
                </a:effectLst>
              </a:rPr>
              <a:t>(rediseñar el proyecto)</a:t>
            </a:r>
            <a:endParaRPr lang="es-AR" sz="2200" b="1">
              <a:solidFill>
                <a:schemeClr val="tx1"/>
              </a:solidFill>
              <a:effectLst>
                <a:outerShdw blurRad="38100" dist="38100" dir="2700000" algn="tl">
                  <a:srgbClr val="000000">
                    <a:alpha val="43137"/>
                  </a:srgbClr>
                </a:outerShdw>
              </a:effectLst>
            </a:endParaRPr>
          </a:p>
        </p:txBody>
      </p:sp>
      <p:sp>
        <p:nvSpPr>
          <p:cNvPr id="65546" name="Text Box 10"/>
          <p:cNvSpPr txBox="1">
            <a:spLocks noChangeArrowheads="1"/>
          </p:cNvSpPr>
          <p:nvPr/>
        </p:nvSpPr>
        <p:spPr bwMode="auto">
          <a:xfrm>
            <a:off x="130385" y="1206478"/>
            <a:ext cx="7872046" cy="863600"/>
          </a:xfrm>
          <a:prstGeom prst="rect">
            <a:avLst/>
          </a:prstGeom>
          <a:noFill/>
          <a:ln w="9525">
            <a:noFill/>
            <a:miter lim="800000"/>
            <a:headEnd/>
            <a:tailEnd/>
          </a:ln>
        </p:spPr>
        <p:txBody>
          <a:bodyPr lIns="0" tIns="0" rIns="0" bIns="0"/>
          <a:lstStyle/>
          <a:p>
            <a:pPr marL="103188" lvl="1" indent="306388" defTabSz="415925" eaLnBrk="0" hangingPunct="0">
              <a:buClr>
                <a:srgbClr val="FFE118"/>
              </a:buClr>
              <a:buSzPct val="90000"/>
              <a:buFont typeface="Monotype Sorts"/>
              <a:buNone/>
            </a:pPr>
            <a:r>
              <a:rPr lang="es-AR" sz="2400" b="1">
                <a:solidFill>
                  <a:schemeClr val="tx1"/>
                </a:solidFill>
                <a:effectLst>
                  <a:outerShdw blurRad="38100" dist="38100" dir="2700000" algn="tl">
                    <a:srgbClr val="000000">
                      <a:alpha val="43137"/>
                    </a:srgbClr>
                  </a:outerShdw>
                </a:effectLst>
              </a:rPr>
              <a:t>1. ¿Es externo al proyecto?</a:t>
            </a:r>
          </a:p>
          <a:p>
            <a:pPr marL="1230313" lvl="3" defTabSz="415925" eaLnBrk="0" hangingPunct="0">
              <a:buClr>
                <a:srgbClr val="FFE118"/>
              </a:buClr>
              <a:buSzPct val="90000"/>
              <a:buFont typeface="Monotype Sorts"/>
              <a:buNone/>
            </a:pPr>
            <a:endParaRPr lang="es-AR" sz="2200" b="1">
              <a:solidFill>
                <a:schemeClr val="tx1"/>
              </a:solidFill>
              <a:effectLst>
                <a:outerShdw blurRad="38100" dist="38100" dir="2700000" algn="tl">
                  <a:srgbClr val="000000">
                    <a:alpha val="43137"/>
                  </a:srgbClr>
                </a:outerShdw>
              </a:effectLst>
            </a:endParaRPr>
          </a:p>
        </p:txBody>
      </p:sp>
      <p:sp>
        <p:nvSpPr>
          <p:cNvPr id="65547" name="Text Box 11"/>
          <p:cNvSpPr txBox="1">
            <a:spLocks noChangeArrowheads="1"/>
          </p:cNvSpPr>
          <p:nvPr/>
        </p:nvSpPr>
        <p:spPr bwMode="auto">
          <a:xfrm>
            <a:off x="1790667" y="1685904"/>
            <a:ext cx="578826" cy="301625"/>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Sí</a:t>
            </a:r>
            <a:endParaRPr lang="es-AR" sz="2200" b="1">
              <a:solidFill>
                <a:schemeClr val="tx1"/>
              </a:solidFill>
              <a:effectLst>
                <a:outerShdw blurRad="38100" dist="38100" dir="2700000" algn="tl">
                  <a:srgbClr val="000000">
                    <a:alpha val="43137"/>
                  </a:srgbClr>
                </a:outerShdw>
              </a:effectLst>
            </a:endParaRPr>
          </a:p>
        </p:txBody>
      </p:sp>
      <p:sp>
        <p:nvSpPr>
          <p:cNvPr id="65548" name="Text Box 12"/>
          <p:cNvSpPr txBox="1">
            <a:spLocks noChangeArrowheads="1"/>
          </p:cNvSpPr>
          <p:nvPr/>
        </p:nvSpPr>
        <p:spPr bwMode="auto">
          <a:xfrm>
            <a:off x="2691878" y="1744641"/>
            <a:ext cx="4857750" cy="301625"/>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dirty="0">
                <a:solidFill>
                  <a:schemeClr val="tx1"/>
                </a:solidFill>
                <a:effectLst>
                  <a:outerShdw blurRad="38100" dist="38100" dir="2700000" algn="tl">
                    <a:srgbClr val="000000">
                      <a:alpha val="43137"/>
                    </a:srgbClr>
                  </a:outerShdw>
                </a:effectLst>
              </a:rPr>
              <a:t>No (no incluir </a:t>
            </a:r>
            <a:r>
              <a:rPr lang="es-AR" sz="1700" b="1" i="1" dirty="0">
                <a:solidFill>
                  <a:schemeClr val="tx1"/>
                </a:solidFill>
                <a:effectLst>
                  <a:outerShdw blurRad="38100" dist="38100" dir="2700000" algn="tl">
                    <a:srgbClr val="000000">
                      <a:alpha val="43137"/>
                    </a:srgbClr>
                  </a:outerShdw>
                </a:effectLst>
              </a:rPr>
              <a:t>)</a:t>
            </a:r>
            <a:endParaRPr lang="es-AR" sz="2200" b="1" dirty="0">
              <a:solidFill>
                <a:schemeClr val="tx1"/>
              </a:solidFill>
              <a:effectLst>
                <a:outerShdw blurRad="38100" dist="38100" dir="2700000" algn="tl">
                  <a:srgbClr val="000000">
                    <a:alpha val="43137"/>
                  </a:srgbClr>
                </a:outerShdw>
              </a:effectLst>
            </a:endParaRPr>
          </a:p>
        </p:txBody>
      </p:sp>
      <p:sp>
        <p:nvSpPr>
          <p:cNvPr id="65549" name="Text Box 13"/>
          <p:cNvSpPr txBox="1">
            <a:spLocks noChangeArrowheads="1"/>
          </p:cNvSpPr>
          <p:nvPr/>
        </p:nvSpPr>
        <p:spPr bwMode="auto">
          <a:xfrm>
            <a:off x="281320" y="2497116"/>
            <a:ext cx="7883769" cy="862013"/>
          </a:xfrm>
          <a:prstGeom prst="rect">
            <a:avLst/>
          </a:prstGeom>
          <a:noFill/>
          <a:ln w="9525">
            <a:noFill/>
            <a:miter lim="800000"/>
            <a:headEnd/>
            <a:tailEnd/>
          </a:ln>
        </p:spPr>
        <p:txBody>
          <a:bodyPr lIns="0" tIns="0" rIns="0" bIns="0"/>
          <a:lstStyle/>
          <a:p>
            <a:pPr marL="103188" lvl="1" indent="306388" defTabSz="415925" eaLnBrk="0" hangingPunct="0">
              <a:buClr>
                <a:srgbClr val="FFE118"/>
              </a:buClr>
              <a:buSzPct val="90000"/>
              <a:buFont typeface="Monotype Sorts"/>
              <a:buNone/>
            </a:pPr>
            <a:r>
              <a:rPr lang="es-AR" sz="2400" b="1" dirty="0">
                <a:solidFill>
                  <a:schemeClr val="tx1"/>
                </a:solidFill>
                <a:effectLst>
                  <a:outerShdw blurRad="38100" dist="38100" dir="2700000" algn="tl">
                    <a:srgbClr val="000000">
                      <a:alpha val="43137"/>
                    </a:srgbClr>
                  </a:outerShdw>
                </a:effectLst>
              </a:rPr>
              <a:t>2. ¿Es importante?</a:t>
            </a:r>
          </a:p>
          <a:p>
            <a:pPr marL="1230313" lvl="3" defTabSz="415925" eaLnBrk="0" hangingPunct="0">
              <a:buClr>
                <a:srgbClr val="FFE118"/>
              </a:buClr>
              <a:buSzPct val="90000"/>
              <a:buFont typeface="Monotype Sorts"/>
              <a:buNone/>
            </a:pPr>
            <a:endParaRPr lang="es-AR" sz="2200" b="1" dirty="0">
              <a:solidFill>
                <a:schemeClr val="tx1"/>
              </a:solidFill>
              <a:effectLst>
                <a:outerShdw blurRad="38100" dist="38100" dir="2700000" algn="tl">
                  <a:srgbClr val="000000">
                    <a:alpha val="43137"/>
                  </a:srgbClr>
                </a:outerShdw>
              </a:effectLst>
            </a:endParaRPr>
          </a:p>
        </p:txBody>
      </p:sp>
      <p:grpSp>
        <p:nvGrpSpPr>
          <p:cNvPr id="2" name="Group 14"/>
          <p:cNvGrpSpPr>
            <a:grpSpLocks/>
          </p:cNvGrpSpPr>
          <p:nvPr/>
        </p:nvGrpSpPr>
        <p:grpSpPr bwMode="auto">
          <a:xfrm>
            <a:off x="1721793" y="3089254"/>
            <a:ext cx="4356589" cy="306387"/>
            <a:chOff x="1526" y="2063"/>
            <a:chExt cx="3018" cy="219"/>
          </a:xfrm>
        </p:grpSpPr>
        <p:sp>
          <p:nvSpPr>
            <p:cNvPr id="65555" name="Text Box 15"/>
            <p:cNvSpPr txBox="1">
              <a:spLocks noChangeArrowheads="1"/>
            </p:cNvSpPr>
            <p:nvPr/>
          </p:nvSpPr>
          <p:spPr bwMode="auto">
            <a:xfrm>
              <a:off x="1526" y="2063"/>
              <a:ext cx="393" cy="215"/>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Sí</a:t>
              </a:r>
              <a:endParaRPr lang="es-AR" sz="2200" b="1">
                <a:solidFill>
                  <a:schemeClr val="tx1"/>
                </a:solidFill>
                <a:effectLst>
                  <a:outerShdw blurRad="38100" dist="38100" dir="2700000" algn="tl">
                    <a:srgbClr val="000000">
                      <a:alpha val="43137"/>
                    </a:srgbClr>
                  </a:outerShdw>
                </a:effectLst>
              </a:endParaRPr>
            </a:p>
          </p:txBody>
        </p:sp>
        <p:sp>
          <p:nvSpPr>
            <p:cNvPr id="65556" name="Text Box 16"/>
            <p:cNvSpPr txBox="1">
              <a:spLocks noChangeArrowheads="1"/>
            </p:cNvSpPr>
            <p:nvPr/>
          </p:nvSpPr>
          <p:spPr bwMode="auto">
            <a:xfrm>
              <a:off x="3087" y="2067"/>
              <a:ext cx="1457" cy="215"/>
            </a:xfrm>
            <a:prstGeom prst="rect">
              <a:avLst/>
            </a:prstGeom>
            <a:noFill/>
            <a:ln w="9525">
              <a:noFill/>
              <a:miter lim="800000"/>
              <a:headEnd/>
              <a:tailEnd/>
            </a:ln>
          </p:spPr>
          <p:txBody>
            <a:bodyPr lIns="0" tIns="0" rIns="0" bIns="0"/>
            <a:lstStyle/>
            <a:p>
              <a:pPr algn="ctr" defTabSz="415925" eaLnBrk="0" hangingPunct="0">
                <a:buClr>
                  <a:srgbClr val="FFE118"/>
                </a:buClr>
                <a:buSzPct val="90000"/>
                <a:buFont typeface="Monotype Sorts"/>
                <a:buNone/>
              </a:pPr>
              <a:r>
                <a:rPr lang="es-AR" sz="2000" b="1" i="1">
                  <a:solidFill>
                    <a:schemeClr val="tx1"/>
                  </a:solidFill>
                  <a:effectLst>
                    <a:outerShdw blurRad="38100" dist="38100" dir="2700000" algn="tl">
                      <a:srgbClr val="000000">
                        <a:alpha val="43137"/>
                      </a:srgbClr>
                    </a:outerShdw>
                  </a:effectLst>
                </a:rPr>
                <a:t>No </a:t>
              </a:r>
              <a:r>
                <a:rPr lang="es-AR" sz="1700" b="1" i="1">
                  <a:solidFill>
                    <a:schemeClr val="tx1"/>
                  </a:solidFill>
                  <a:effectLst>
                    <a:outerShdw blurRad="38100" dist="38100" dir="2700000" algn="tl">
                      <a:srgbClr val="000000">
                        <a:alpha val="43137"/>
                      </a:srgbClr>
                    </a:outerShdw>
                  </a:effectLst>
                </a:rPr>
                <a:t>(no incluir)</a:t>
              </a:r>
              <a:endParaRPr lang="es-AR" sz="2200" b="1">
                <a:solidFill>
                  <a:schemeClr val="tx1"/>
                </a:solidFill>
                <a:effectLst>
                  <a:outerShdw blurRad="38100" dist="38100" dir="2700000" algn="tl">
                    <a:srgbClr val="000000">
                      <a:alpha val="43137"/>
                    </a:srgbClr>
                  </a:outerShdw>
                </a:effectLst>
              </a:endParaRPr>
            </a:p>
          </p:txBody>
        </p:sp>
      </p:grpSp>
      <p:sp>
        <p:nvSpPr>
          <p:cNvPr id="65551" name="Line 17"/>
          <p:cNvSpPr>
            <a:spLocks noChangeShapeType="1"/>
          </p:cNvSpPr>
          <p:nvPr/>
        </p:nvSpPr>
        <p:spPr bwMode="auto">
          <a:xfrm>
            <a:off x="1992890" y="2014515"/>
            <a:ext cx="0" cy="412750"/>
          </a:xfrm>
          <a:prstGeom prst="line">
            <a:avLst/>
          </a:prstGeom>
          <a:noFill/>
          <a:ln w="18692">
            <a:solidFill>
              <a:srgbClr val="FFFFFF"/>
            </a:solidFill>
            <a:round/>
            <a:headEnd/>
            <a:tailEnd type="triangle" w="med" len="med"/>
          </a:ln>
        </p:spPr>
        <p:txBody>
          <a:bodyPr wrap="none" anchor="ctr"/>
          <a:lstStyle/>
          <a:p>
            <a:endParaRPr lang="es-ES_tradnl" b="1">
              <a:effectLst>
                <a:outerShdw blurRad="38100" dist="38100" dir="2700000" algn="tl">
                  <a:srgbClr val="000000">
                    <a:alpha val="43137"/>
                  </a:srgbClr>
                </a:outerShdw>
              </a:effectLst>
            </a:endParaRPr>
          </a:p>
        </p:txBody>
      </p:sp>
      <p:sp>
        <p:nvSpPr>
          <p:cNvPr id="65552" name="Line 18"/>
          <p:cNvSpPr>
            <a:spLocks noChangeShapeType="1"/>
          </p:cNvSpPr>
          <p:nvPr/>
        </p:nvSpPr>
        <p:spPr bwMode="auto">
          <a:xfrm>
            <a:off x="2643174" y="4643446"/>
            <a:ext cx="0" cy="412750"/>
          </a:xfrm>
          <a:prstGeom prst="line">
            <a:avLst/>
          </a:prstGeom>
          <a:noFill/>
          <a:ln w="18692">
            <a:solidFill>
              <a:schemeClr val="tx1"/>
            </a:solidFill>
            <a:round/>
            <a:headEnd/>
            <a:tailEnd type="triangle" w="med" len="med"/>
          </a:ln>
        </p:spPr>
        <p:txBody>
          <a:bodyPr wrap="none" anchor="ctr"/>
          <a:lstStyle/>
          <a:p>
            <a:endParaRPr lang="es-ES_tradnl" b="1">
              <a:effectLst>
                <a:outerShdw blurRad="38100" dist="38100" dir="2700000" algn="tl">
                  <a:srgbClr val="000000">
                    <a:alpha val="43137"/>
                  </a:srgbClr>
                </a:outerShdw>
              </a:effectLst>
            </a:endParaRPr>
          </a:p>
        </p:txBody>
      </p:sp>
      <p:sp>
        <p:nvSpPr>
          <p:cNvPr id="65553" name="Line 19"/>
          <p:cNvSpPr>
            <a:spLocks noChangeShapeType="1"/>
          </p:cNvSpPr>
          <p:nvPr/>
        </p:nvSpPr>
        <p:spPr bwMode="auto">
          <a:xfrm>
            <a:off x="1992890" y="2014515"/>
            <a:ext cx="0" cy="412750"/>
          </a:xfrm>
          <a:prstGeom prst="line">
            <a:avLst/>
          </a:prstGeom>
          <a:noFill/>
          <a:ln w="18692">
            <a:solidFill>
              <a:schemeClr val="tx1"/>
            </a:solidFill>
            <a:round/>
            <a:headEnd/>
            <a:tailEnd type="triangle" w="med" len="med"/>
          </a:ln>
        </p:spPr>
        <p:txBody>
          <a:bodyPr wrap="none" anchor="ctr"/>
          <a:lstStyle/>
          <a:p>
            <a:endParaRPr lang="es-ES_tradnl" b="1">
              <a:effectLst>
                <a:outerShdw blurRad="38100" dist="38100" dir="2700000" algn="tl">
                  <a:srgbClr val="000000">
                    <a:alpha val="43137"/>
                  </a:srgbClr>
                </a:outerShdw>
              </a:effectLst>
            </a:endParaRPr>
          </a:p>
        </p:txBody>
      </p:sp>
      <p:sp>
        <p:nvSpPr>
          <p:cNvPr id="65554" name="Line 20"/>
          <p:cNvSpPr>
            <a:spLocks noChangeShapeType="1"/>
          </p:cNvSpPr>
          <p:nvPr/>
        </p:nvSpPr>
        <p:spPr bwMode="auto">
          <a:xfrm>
            <a:off x="2000232" y="3500438"/>
            <a:ext cx="0" cy="412750"/>
          </a:xfrm>
          <a:prstGeom prst="line">
            <a:avLst/>
          </a:prstGeom>
          <a:noFill/>
          <a:ln w="18692">
            <a:solidFill>
              <a:schemeClr val="tx1"/>
            </a:solidFill>
            <a:round/>
            <a:headEnd/>
            <a:tailEnd type="triangle" w="med" len="med"/>
          </a:ln>
        </p:spPr>
        <p:txBody>
          <a:bodyPr wrap="none" anchor="ctr"/>
          <a:lstStyle/>
          <a:p>
            <a:endParaRPr lang="es-ES_tradnl" b="1">
              <a:effectLst>
                <a:outerShdw blurRad="38100" dist="38100" dir="2700000" algn="tl">
                  <a:srgbClr val="000000">
                    <a:alpha val="43137"/>
                  </a:srgbClr>
                </a:outerShdw>
              </a:effectLst>
            </a:endParaRPr>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285752" y="590882"/>
            <a:ext cx="8643998" cy="5909952"/>
          </a:xfrm>
          <a:prstGeom prst="rect">
            <a:avLst/>
          </a:prstGeom>
          <a:noFill/>
          <a:ln w="9525">
            <a:noFill/>
            <a:miter lim="800000"/>
            <a:headEnd/>
            <a:tailEnd/>
          </a:ln>
        </p:spPr>
        <p:txBody>
          <a:bodyPr wrap="square" lIns="92075" tIns="46038" rIns="92075" bIns="46038">
            <a:spAutoFit/>
          </a:bodyPr>
          <a:lstStyle/>
          <a:p>
            <a:pPr marL="457200" indent="-457200" defTabSz="762000" eaLnBrk="0" hangingPunct="0">
              <a:lnSpc>
                <a:spcPct val="90000"/>
              </a:lnSpc>
              <a:buFont typeface="Calibri" pitchFamily="34" charset="0"/>
              <a:buAutoNum type="arabicPeriod"/>
            </a:pPr>
            <a:endParaRPr lang="es-ES_tradnl" sz="2800" b="1" dirty="0">
              <a:solidFill>
                <a:schemeClr val="tx1"/>
              </a:solidFill>
              <a:effectLst>
                <a:outerShdw blurRad="38100" dist="38100" dir="2700000" algn="tl">
                  <a:srgbClr val="000000">
                    <a:alpha val="43137"/>
                  </a:srgbClr>
                </a:outerShdw>
              </a:effectLst>
            </a:endParaRPr>
          </a:p>
          <a:p>
            <a:pPr marL="457200" indent="-457200" defTabSz="762000" eaLnBrk="0" hangingPunct="0">
              <a:lnSpc>
                <a:spcPct val="90000"/>
              </a:lnSpc>
              <a:buFont typeface="Calibri" pitchFamily="34" charset="0"/>
              <a:buAutoNum type="arabicPeriod"/>
            </a:pPr>
            <a:r>
              <a:rPr lang="es-ES_tradnl" sz="2800" b="1" dirty="0">
                <a:solidFill>
                  <a:schemeClr val="tx1"/>
                </a:solidFill>
                <a:effectLst>
                  <a:outerShdw blurRad="38100" dist="38100" dir="2700000" algn="tl">
                    <a:srgbClr val="000000">
                      <a:alpha val="43137"/>
                    </a:srgbClr>
                  </a:outerShdw>
                </a:effectLst>
              </a:rPr>
              <a:t>La lógica vertical entre las Actividades, los Componentes, el Propósito y el Fin es realista en su totalidad.</a:t>
            </a:r>
          </a:p>
          <a:p>
            <a:pPr marL="457200" indent="-457200" defTabSz="762000" eaLnBrk="0" hangingPunct="0">
              <a:lnSpc>
                <a:spcPct val="90000"/>
              </a:lnSpc>
              <a:buFont typeface="Calibri" pitchFamily="34" charset="0"/>
              <a:buAutoNum type="arabicPeriod"/>
            </a:pPr>
            <a:r>
              <a:rPr lang="es-ES_tradnl" sz="2800" b="1" dirty="0">
                <a:solidFill>
                  <a:schemeClr val="tx1"/>
                </a:solidFill>
                <a:effectLst>
                  <a:outerShdw blurRad="38100" dist="38100" dir="2700000" algn="tl">
                    <a:srgbClr val="000000">
                      <a:alpha val="43137"/>
                    </a:srgbClr>
                  </a:outerShdw>
                </a:effectLst>
              </a:rPr>
              <a:t>El Propósito, junto con los supuestos a ese nivel, describen las condiciones necesarias, aún cuando no sean </a:t>
            </a:r>
            <a:r>
              <a:rPr lang="es-ES_tradnl" sz="2800" b="1" dirty="0" smtClean="0">
                <a:solidFill>
                  <a:schemeClr val="tx1"/>
                </a:solidFill>
                <a:effectLst>
                  <a:outerShdw blurRad="38100" dist="38100" dir="2700000" algn="tl">
                    <a:srgbClr val="000000">
                      <a:alpha val="43137"/>
                    </a:srgbClr>
                  </a:outerShdw>
                </a:effectLst>
              </a:rPr>
              <a:t>suficientes</a:t>
            </a:r>
            <a:r>
              <a:rPr lang="es-ES_tradnl" sz="2800" b="1" dirty="0">
                <a:solidFill>
                  <a:schemeClr val="tx1"/>
                </a:solidFill>
                <a:effectLst>
                  <a:outerShdw blurRad="38100" dist="38100" dir="2700000" algn="tl">
                    <a:srgbClr val="000000">
                      <a:alpha val="43137"/>
                    </a:srgbClr>
                  </a:outerShdw>
                </a:effectLst>
              </a:rPr>
              <a:t>, para lograr el Fin. </a:t>
            </a:r>
          </a:p>
          <a:p>
            <a:pPr marL="457200" indent="-457200" defTabSz="762000" eaLnBrk="0" hangingPunct="0">
              <a:lnSpc>
                <a:spcPct val="90000"/>
              </a:lnSpc>
              <a:buFont typeface="Calibri" pitchFamily="34" charset="0"/>
              <a:buAutoNum type="arabicPeriod"/>
            </a:pPr>
            <a:r>
              <a:rPr lang="es-ES_tradnl" sz="2800" b="1" dirty="0">
                <a:solidFill>
                  <a:schemeClr val="tx1"/>
                </a:solidFill>
                <a:effectLst>
                  <a:outerShdw blurRad="38100" dist="38100" dir="2700000" algn="tl">
                    <a:srgbClr val="000000">
                      <a:alpha val="43137"/>
                    </a:srgbClr>
                  </a:outerShdw>
                </a:effectLst>
              </a:rPr>
              <a:t>Los Componentes, junto con los supuestos a ese nivel, describen las condiciones necesarias y suficientes para lograr el Propósito.</a:t>
            </a:r>
          </a:p>
          <a:p>
            <a:pPr marL="457200" indent="-457200" defTabSz="762000" eaLnBrk="0" hangingPunct="0">
              <a:lnSpc>
                <a:spcPct val="90000"/>
              </a:lnSpc>
              <a:buFont typeface="Calibri" pitchFamily="34" charset="0"/>
              <a:buAutoNum type="arabicPeriod"/>
            </a:pPr>
            <a:r>
              <a:rPr lang="es-ES_tradnl" sz="2800" b="1" dirty="0">
                <a:solidFill>
                  <a:schemeClr val="tx1"/>
                </a:solidFill>
                <a:effectLst>
                  <a:outerShdw blurRad="38100" dist="38100" dir="2700000" algn="tl">
                    <a:srgbClr val="000000">
                      <a:alpha val="43137"/>
                    </a:srgbClr>
                  </a:outerShdw>
                </a:effectLst>
              </a:rPr>
              <a:t>La columna de medios de verificación identifica dónde puede hallarse la información para verificar cada indicador.</a:t>
            </a:r>
          </a:p>
          <a:p>
            <a:pPr marL="457200" indent="-457200" defTabSz="762000" eaLnBrk="0" hangingPunct="0">
              <a:lnSpc>
                <a:spcPct val="90000"/>
              </a:lnSpc>
              <a:buFont typeface="Calibri" pitchFamily="34" charset="0"/>
              <a:buAutoNum type="arabicPeriod"/>
            </a:pPr>
            <a:r>
              <a:rPr lang="es-ES_tradnl" sz="2800" b="1" dirty="0">
                <a:solidFill>
                  <a:schemeClr val="tx1"/>
                </a:solidFill>
                <a:effectLst>
                  <a:outerShdw blurRad="38100" dist="38100" dir="2700000" algn="tl">
                    <a:srgbClr val="000000">
                      <a:alpha val="43137"/>
                    </a:srgbClr>
                  </a:outerShdw>
                </a:effectLst>
              </a:rPr>
              <a:t>El marco lógico define la información necesaria para la evaluación del proyecto. </a:t>
            </a:r>
          </a:p>
        </p:txBody>
      </p:sp>
      <p:sp>
        <p:nvSpPr>
          <p:cNvPr id="3" name="Rectangle 2"/>
          <p:cNvSpPr txBox="1">
            <a:spLocks noChangeArrowheads="1"/>
          </p:cNvSpPr>
          <p:nvPr/>
        </p:nvSpPr>
        <p:spPr>
          <a:xfrm>
            <a:off x="32" y="85706"/>
            <a:ext cx="9144000" cy="771526"/>
          </a:xfrm>
          <a:prstGeom prst="rect">
            <a:avLst/>
          </a:prstGeom>
        </p:spPr>
        <p:txBody>
          <a:bodyPr lIns="45720" rIns="45720" anchor="ctr"/>
          <a:lstStyle/>
          <a:p>
            <a:pPr marL="420624" indent="-384048" algn="ctr" defTabSz="762000">
              <a:spcBef>
                <a:spcPct val="20000"/>
              </a:spcBef>
              <a:buClr>
                <a:schemeClr val="accent1"/>
              </a:buClr>
              <a:buSzPct val="80000"/>
              <a:defRPr/>
            </a:pPr>
            <a:r>
              <a:rPr lang="es-ES_tradnl" sz="2000" b="1" dirty="0">
                <a:solidFill>
                  <a:schemeClr val="tx1"/>
                </a:solidFill>
                <a:effectLst>
                  <a:outerShdw blurRad="38100" dist="38100" dir="2700000" algn="tl">
                    <a:srgbClr val="000000">
                      <a:alpha val="43137"/>
                    </a:srgbClr>
                  </a:outerShdw>
                </a:effectLst>
              </a:rPr>
              <a:t>Pautas de verificación del diseño del ML:</a:t>
            </a:r>
          </a:p>
        </p:txBody>
      </p:sp>
    </p:spTree>
  </p:cSld>
  <p:clrMapOvr>
    <a:masterClrMapping/>
  </p:clrMapOvr>
  <p:transition spd="slow">
    <p:zoom/>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685800" y="1857375"/>
            <a:ext cx="7772400" cy="1143000"/>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3. Sistema de seguimiento a partir del marco lógico </a:t>
            </a:r>
            <a:br>
              <a:rPr lang="es-MX" sz="4400" b="1" dirty="0" smtClean="0">
                <a:effectLst>
                  <a:outerShdw blurRad="38100" dist="38100" dir="2700000" algn="tl">
                    <a:srgbClr val="000000">
                      <a:alpha val="43137"/>
                    </a:srgbClr>
                  </a:outerShdw>
                </a:effectLst>
                <a:latin typeface="+mn-lt"/>
                <a:ea typeface="+mn-ea"/>
                <a:cs typeface="Arial" pitchFamily="34" charset="0"/>
              </a:rPr>
            </a:b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Text Box 2"/>
          <p:cNvSpPr txBox="1">
            <a:spLocks noChangeArrowheads="1"/>
          </p:cNvSpPr>
          <p:nvPr/>
        </p:nvSpPr>
        <p:spPr bwMode="auto">
          <a:xfrm>
            <a:off x="0" y="454026"/>
            <a:ext cx="9144000" cy="1323439"/>
          </a:xfrm>
          <a:prstGeom prst="rect">
            <a:avLst/>
          </a:prstGeom>
          <a:noFill/>
          <a:ln w="9525">
            <a:noFill/>
            <a:miter lim="800000"/>
            <a:headEnd/>
            <a:tailEnd/>
          </a:ln>
        </p:spPr>
        <p:txBody>
          <a:bodyPr>
            <a:spAutoFit/>
          </a:bodyPr>
          <a:lstStyle/>
          <a:p>
            <a:pPr algn="ctr" eaLnBrk="0" hangingPunct="0">
              <a:defRPr/>
            </a:pPr>
            <a:r>
              <a:rPr lang="es-ES_tradnl" sz="4000" b="1" dirty="0">
                <a:solidFill>
                  <a:schemeClr val="tx1"/>
                </a:solidFill>
                <a:effectLst>
                  <a:outerShdw blurRad="38100" dist="38100" dir="2700000" algn="tl">
                    <a:srgbClr val="000000">
                      <a:alpha val="43137"/>
                    </a:srgbClr>
                  </a:outerShdw>
                </a:effectLst>
                <a:latin typeface="+mj-lt"/>
              </a:rPr>
              <a:t>Se extraen los indicadores del marco lógico</a:t>
            </a:r>
            <a:endParaRPr lang="es-ES_tradnl" sz="1800" b="1" dirty="0">
              <a:solidFill>
                <a:schemeClr val="tx1"/>
              </a:solidFill>
              <a:effectLst>
                <a:outerShdw blurRad="38100" dist="38100" dir="2700000" algn="tl">
                  <a:srgbClr val="000000">
                    <a:alpha val="43137"/>
                  </a:srgbClr>
                </a:outerShdw>
              </a:effectLst>
              <a:latin typeface="+mj-lt"/>
            </a:endParaRPr>
          </a:p>
        </p:txBody>
      </p:sp>
      <p:graphicFrame>
        <p:nvGraphicFramePr>
          <p:cNvPr id="4098" name="Object 3"/>
          <p:cNvGraphicFramePr>
            <a:graphicFrameLocks noChangeAspect="1"/>
          </p:cNvGraphicFramePr>
          <p:nvPr/>
        </p:nvGraphicFramePr>
        <p:xfrm>
          <a:off x="355600" y="2449530"/>
          <a:ext cx="8348663" cy="3551238"/>
        </p:xfrm>
        <a:graphic>
          <a:graphicData uri="http://schemas.openxmlformats.org/presentationml/2006/ole">
            <p:oleObj spid="_x0000_s4098" name="Document" r:id="rId3" imgW="5843873" imgH="2441377" progId="Word.Document.8">
              <p:embed/>
            </p:oleObj>
          </a:graphicData>
        </a:graphic>
      </p:graphicFrame>
      <p:sp>
        <p:nvSpPr>
          <p:cNvPr id="4100" name="Line 4"/>
          <p:cNvSpPr>
            <a:spLocks noChangeShapeType="1"/>
          </p:cNvSpPr>
          <p:nvPr/>
        </p:nvSpPr>
        <p:spPr bwMode="auto">
          <a:xfrm>
            <a:off x="4143372" y="2786058"/>
            <a:ext cx="838200" cy="0"/>
          </a:xfrm>
          <a:prstGeom prst="line">
            <a:avLst/>
          </a:prstGeom>
          <a:noFill/>
          <a:ln w="50800">
            <a:solidFill>
              <a:srgbClr val="000000"/>
            </a:solidFill>
            <a:round/>
            <a:headEnd type="triangle" w="med" len="med"/>
            <a:tailEnd type="triangle" w="med" len="med"/>
          </a:ln>
        </p:spPr>
        <p:txBody>
          <a:bodyPr wrap="none" anchor="ctr"/>
          <a:lstStyle/>
          <a:p>
            <a:endParaRPr lang="es-ES_tradnl"/>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ext Box 2"/>
          <p:cNvSpPr txBox="1">
            <a:spLocks noChangeArrowheads="1"/>
          </p:cNvSpPr>
          <p:nvPr/>
        </p:nvSpPr>
        <p:spPr bwMode="auto">
          <a:xfrm>
            <a:off x="205154" y="71414"/>
            <a:ext cx="826677" cy="185738"/>
          </a:xfrm>
          <a:prstGeom prst="rect">
            <a:avLst/>
          </a:prstGeom>
          <a:noFill/>
          <a:ln w="9525">
            <a:noFill/>
            <a:miter lim="800000"/>
            <a:headEnd/>
            <a:tailEnd/>
          </a:ln>
        </p:spPr>
        <p:txBody>
          <a:bodyPr wrap="square" lIns="77578" tIns="38789" rIns="77578" bIns="38789">
            <a:spAutoFit/>
          </a:bodyPr>
          <a:lstStyle/>
          <a:p>
            <a:pPr algn="ctr" defTabSz="776288" eaLnBrk="0" hangingPunct="0">
              <a:spcBef>
                <a:spcPct val="50000"/>
              </a:spcBef>
            </a:pPr>
            <a:endParaRPr lang="es-ES" sz="700" b="1">
              <a:solidFill>
                <a:schemeClr val="folHlink"/>
              </a:solidFill>
              <a:effectLst>
                <a:outerShdw blurRad="38100" dist="38100" dir="2700000" algn="tl">
                  <a:srgbClr val="000000">
                    <a:alpha val="43137"/>
                  </a:srgbClr>
                </a:outerShdw>
              </a:effectLst>
            </a:endParaRPr>
          </a:p>
        </p:txBody>
      </p:sp>
      <p:sp>
        <p:nvSpPr>
          <p:cNvPr id="63491" name="AutoShape 3"/>
          <p:cNvSpPr>
            <a:spLocks noChangeArrowheads="1"/>
          </p:cNvSpPr>
          <p:nvPr/>
        </p:nvSpPr>
        <p:spPr bwMode="auto">
          <a:xfrm>
            <a:off x="191966" y="473052"/>
            <a:ext cx="5248261" cy="588962"/>
          </a:xfrm>
          <a:prstGeom prst="roundRect">
            <a:avLst>
              <a:gd name="adj" fmla="val 16667"/>
            </a:avLst>
          </a:prstGeom>
          <a:noFill/>
          <a:ln w="9525">
            <a:noFill/>
            <a:round/>
            <a:headEnd/>
            <a:tailEnd/>
          </a:ln>
        </p:spPr>
        <p:txBody>
          <a:bodyPr wrap="none" lIns="77578" tIns="38789" rIns="77578" bIns="38789" anchor="ctr"/>
          <a:lstStyle/>
          <a:p>
            <a:pPr algn="ctr" defTabSz="776288" eaLnBrk="0" hangingPunct="0">
              <a:defRPr/>
            </a:pPr>
            <a:r>
              <a:rPr lang="es-ES_tradnl" sz="3600" b="1" dirty="0">
                <a:solidFill>
                  <a:schemeClr val="tx1"/>
                </a:solidFill>
                <a:effectLst>
                  <a:outerShdw blurRad="38100" dist="38100" dir="2700000" algn="tl">
                    <a:srgbClr val="000000">
                      <a:alpha val="43137"/>
                    </a:srgbClr>
                  </a:outerShdw>
                </a:effectLst>
                <a:cs typeface="+mn-cs"/>
              </a:rPr>
              <a:t>Indicadores de procesos</a:t>
            </a:r>
            <a:endParaRPr lang="es-ES_tradnl" sz="2000" b="1" dirty="0">
              <a:solidFill>
                <a:schemeClr val="tx1"/>
              </a:solidFill>
              <a:effectLst>
                <a:outerShdw blurRad="38100" dist="38100" dir="2700000" algn="tl">
                  <a:srgbClr val="000000">
                    <a:alpha val="43137"/>
                  </a:srgbClr>
                </a:outerShdw>
              </a:effectLst>
              <a:cs typeface="+mn-cs"/>
            </a:endParaRPr>
          </a:p>
        </p:txBody>
      </p:sp>
      <p:sp>
        <p:nvSpPr>
          <p:cNvPr id="216068" name="Rectangle 4"/>
          <p:cNvSpPr>
            <a:spLocks noChangeArrowheads="1"/>
          </p:cNvSpPr>
          <p:nvPr/>
        </p:nvSpPr>
        <p:spPr bwMode="auto">
          <a:xfrm>
            <a:off x="458666" y="2154214"/>
            <a:ext cx="7970986" cy="3917950"/>
          </a:xfrm>
          <a:prstGeom prst="rect">
            <a:avLst/>
          </a:prstGeom>
          <a:noFill/>
          <a:ln w="9525">
            <a:noFill/>
            <a:miter lim="800000"/>
            <a:headEnd/>
            <a:tailEnd/>
          </a:ln>
        </p:spPr>
        <p:txBody>
          <a:bodyPr wrap="none" lIns="77578" tIns="38789" rIns="77578" bIns="38789" anchor="ctr"/>
          <a:lstStyle/>
          <a:p>
            <a:pPr defTabSz="776288" eaLnBrk="0" hangingPunct="0">
              <a:defRPr/>
            </a:pPr>
            <a:r>
              <a:rPr lang="es-ES" sz="2800" b="1" dirty="0">
                <a:solidFill>
                  <a:schemeClr val="tx1"/>
                </a:solidFill>
                <a:effectLst>
                  <a:outerShdw blurRad="38100" dist="38100" dir="2700000" algn="tl">
                    <a:srgbClr val="000000">
                      <a:alpha val="43137"/>
                    </a:srgbClr>
                  </a:outerShdw>
                </a:effectLst>
                <a:cs typeface="+mn-cs"/>
              </a:rPr>
              <a:t>Miden la ejecución presupuestaria.</a:t>
            </a:r>
          </a:p>
          <a:p>
            <a:pPr algn="ctr" defTabSz="776288" eaLnBrk="0" hangingPunct="0">
              <a:lnSpc>
                <a:spcPct val="50000"/>
              </a:lnSpc>
              <a:defRPr/>
            </a:pPr>
            <a:endParaRPr lang="es-ES" sz="2800" b="1" dirty="0">
              <a:solidFill>
                <a:schemeClr val="tx1"/>
              </a:solidFill>
              <a:effectLst>
                <a:outerShdw blurRad="38100" dist="38100" dir="2700000" algn="tl">
                  <a:srgbClr val="000000">
                    <a:alpha val="43137"/>
                  </a:srgbClr>
                </a:outerShdw>
              </a:effectLst>
              <a:cs typeface="+mn-cs"/>
            </a:endParaRPr>
          </a:p>
          <a:p>
            <a:pPr defTabSz="776288" eaLnBrk="0" hangingPunct="0">
              <a:buFontTx/>
              <a:buChar char="•"/>
              <a:defRPr/>
            </a:pPr>
            <a:r>
              <a:rPr lang="es-ES_tradnl" sz="2800" b="1" dirty="0">
                <a:solidFill>
                  <a:schemeClr val="tx1"/>
                </a:solidFill>
                <a:effectLst>
                  <a:outerShdw blurRad="38100" dist="38100" dir="2700000" algn="tl">
                    <a:srgbClr val="000000">
                      <a:alpha val="43137"/>
                    </a:srgbClr>
                  </a:outerShdw>
                </a:effectLst>
                <a:cs typeface="+mn-cs"/>
              </a:rPr>
              <a:t> </a:t>
            </a:r>
            <a:r>
              <a:rPr lang="es-ES" sz="2800" b="1" dirty="0">
                <a:solidFill>
                  <a:schemeClr val="tx1"/>
                </a:solidFill>
                <a:effectLst>
                  <a:outerShdw blurRad="38100" dist="38100" dir="2700000" algn="tl">
                    <a:srgbClr val="000000">
                      <a:alpha val="43137"/>
                    </a:srgbClr>
                  </a:outerShdw>
                </a:effectLst>
                <a:cs typeface="+mn-cs"/>
              </a:rPr>
              <a:t>DATOS A REGISTRAR:</a:t>
            </a:r>
          </a:p>
          <a:p>
            <a:pPr marL="387350" lvl="1" defTabSz="776288" eaLnBrk="0" hangingPunct="0">
              <a:lnSpc>
                <a:spcPct val="110000"/>
              </a:lnSpc>
              <a:buFontTx/>
              <a:buChar char="•"/>
              <a:defRPr/>
            </a:pPr>
            <a:r>
              <a:rPr lang="es-ES" sz="2800" b="1" dirty="0">
                <a:solidFill>
                  <a:schemeClr val="tx1"/>
                </a:solidFill>
                <a:effectLst>
                  <a:outerShdw blurRad="38100" dist="38100" dir="2700000" algn="tl">
                    <a:srgbClr val="000000">
                      <a:alpha val="43137"/>
                    </a:srgbClr>
                  </a:outerShdw>
                </a:effectLst>
                <a:cs typeface="+mn-cs"/>
              </a:rPr>
              <a:t>Monto ejecutado;</a:t>
            </a:r>
          </a:p>
          <a:p>
            <a:pPr marL="387350" lvl="1" defTabSz="776288" eaLnBrk="0" hangingPunct="0">
              <a:lnSpc>
                <a:spcPct val="110000"/>
              </a:lnSpc>
              <a:buFontTx/>
              <a:buChar char="•"/>
              <a:defRPr/>
            </a:pPr>
            <a:r>
              <a:rPr lang="es-ES" sz="2800" b="1" dirty="0">
                <a:solidFill>
                  <a:schemeClr val="tx1"/>
                </a:solidFill>
                <a:effectLst>
                  <a:outerShdw blurRad="38100" dist="38100" dir="2700000" algn="tl">
                    <a:srgbClr val="000000">
                      <a:alpha val="43137"/>
                    </a:srgbClr>
                  </a:outerShdw>
                </a:effectLst>
                <a:cs typeface="+mn-cs"/>
              </a:rPr>
              <a:t>Porcentaje en relación al total;</a:t>
            </a:r>
          </a:p>
          <a:p>
            <a:pPr marL="387350" lvl="1" defTabSz="776288" eaLnBrk="0" hangingPunct="0">
              <a:lnSpc>
                <a:spcPct val="110000"/>
              </a:lnSpc>
              <a:buFontTx/>
              <a:buChar char="•"/>
              <a:defRPr/>
            </a:pPr>
            <a:r>
              <a:rPr lang="es-ES" sz="2800" b="1" dirty="0">
                <a:solidFill>
                  <a:schemeClr val="tx1"/>
                </a:solidFill>
                <a:effectLst>
                  <a:outerShdw blurRad="38100" dist="38100" dir="2700000" algn="tl">
                    <a:srgbClr val="000000">
                      <a:alpha val="43137"/>
                    </a:srgbClr>
                  </a:outerShdw>
                </a:effectLst>
                <a:cs typeface="+mn-cs"/>
              </a:rPr>
              <a:t>Relación entre lo ejecutado y lo presupuestado</a:t>
            </a:r>
          </a:p>
          <a:p>
            <a:pPr defTabSz="776288" eaLnBrk="0" hangingPunct="0">
              <a:lnSpc>
                <a:spcPct val="120000"/>
              </a:lnSpc>
              <a:buFontTx/>
              <a:buChar char="•"/>
              <a:defRPr/>
            </a:pPr>
            <a:r>
              <a:rPr lang="es-ES_tradnl" sz="2800" b="1" dirty="0">
                <a:solidFill>
                  <a:schemeClr val="tx1"/>
                </a:solidFill>
                <a:effectLst>
                  <a:outerShdw blurRad="38100" dist="38100" dir="2700000" algn="tl">
                    <a:srgbClr val="000000">
                      <a:alpha val="43137"/>
                    </a:srgbClr>
                  </a:outerShdw>
                </a:effectLst>
                <a:cs typeface="+mn-cs"/>
              </a:rPr>
              <a:t> DESAGREGACION:</a:t>
            </a:r>
          </a:p>
          <a:p>
            <a:pPr marL="387350" lvl="1" defTabSz="776288" eaLnBrk="0" hangingPunct="0">
              <a:buFontTx/>
              <a:buChar char="•"/>
              <a:defRPr/>
            </a:pPr>
            <a:r>
              <a:rPr lang="es-ES" sz="2800" b="1" dirty="0">
                <a:solidFill>
                  <a:schemeClr val="tx1"/>
                </a:solidFill>
                <a:effectLst>
                  <a:outerShdw blurRad="38100" dist="38100" dir="2700000" algn="tl">
                    <a:srgbClr val="000000">
                      <a:alpha val="43137"/>
                    </a:srgbClr>
                  </a:outerShdw>
                </a:effectLst>
                <a:cs typeface="+mn-cs"/>
              </a:rPr>
              <a:t>por rubro;</a:t>
            </a:r>
          </a:p>
          <a:p>
            <a:pPr marL="387350" lvl="1" defTabSz="776288" eaLnBrk="0" hangingPunct="0">
              <a:buFontTx/>
              <a:buChar char="•"/>
              <a:defRPr/>
            </a:pPr>
            <a:r>
              <a:rPr lang="es-ES" sz="2800" b="1" dirty="0">
                <a:solidFill>
                  <a:schemeClr val="tx1"/>
                </a:solidFill>
                <a:effectLst>
                  <a:outerShdw blurRad="38100" dist="38100" dir="2700000" algn="tl">
                    <a:srgbClr val="000000">
                      <a:alpha val="43137"/>
                    </a:srgbClr>
                  </a:outerShdw>
                </a:effectLst>
                <a:cs typeface="+mn-cs"/>
              </a:rPr>
              <a:t>por fuente de financiamiento;</a:t>
            </a:r>
          </a:p>
          <a:p>
            <a:pPr marL="387350" lvl="1" defTabSz="776288" eaLnBrk="0" hangingPunct="0">
              <a:buFontTx/>
              <a:buChar char="•"/>
              <a:defRPr/>
            </a:pPr>
            <a:r>
              <a:rPr lang="es-ES" sz="2800" b="1" dirty="0">
                <a:solidFill>
                  <a:schemeClr val="tx1"/>
                </a:solidFill>
                <a:effectLst>
                  <a:outerShdw blurRad="38100" dist="38100" dir="2700000" algn="tl">
                    <a:srgbClr val="000000">
                      <a:alpha val="43137"/>
                    </a:srgbClr>
                  </a:outerShdw>
                </a:effectLst>
                <a:cs typeface="+mn-cs"/>
              </a:rPr>
              <a:t>por actividad y componente;</a:t>
            </a:r>
          </a:p>
          <a:p>
            <a:pPr marL="387350" lvl="1" defTabSz="776288" eaLnBrk="0" hangingPunct="0">
              <a:buFontTx/>
              <a:buChar char="•"/>
              <a:defRPr/>
            </a:pPr>
            <a:r>
              <a:rPr lang="es-ES" sz="2800" b="1" dirty="0">
                <a:solidFill>
                  <a:schemeClr val="tx1"/>
                </a:solidFill>
                <a:effectLst>
                  <a:outerShdw blurRad="38100" dist="38100" dir="2700000" algn="tl">
                    <a:srgbClr val="000000">
                      <a:alpha val="43137"/>
                    </a:srgbClr>
                  </a:outerShdw>
                </a:effectLst>
                <a:cs typeface="+mn-cs"/>
              </a:rPr>
              <a:t>por tiempo</a:t>
            </a:r>
            <a:endParaRPr lang="es-ES_tradnl" sz="2800" b="1" dirty="0">
              <a:solidFill>
                <a:schemeClr val="tx1"/>
              </a:solidFill>
              <a:effectLst>
                <a:outerShdw blurRad="38100" dist="38100" dir="2700000" algn="tl">
                  <a:srgbClr val="000000">
                    <a:alpha val="43137"/>
                  </a:srgbClr>
                </a:outerShdw>
              </a:effectLst>
              <a:cs typeface="+mn-cs"/>
            </a:endParaRPr>
          </a:p>
          <a:p>
            <a:pPr defTabSz="776288" eaLnBrk="0" hangingPunct="0">
              <a:defRPr/>
            </a:pPr>
            <a:endParaRPr lang="es-ES_tradnl" sz="2800" b="1" dirty="0">
              <a:solidFill>
                <a:schemeClr val="tx1"/>
              </a:solidFill>
              <a:effectLst>
                <a:outerShdw blurRad="38100" dist="38100" dir="2700000" algn="tl">
                  <a:srgbClr val="000000">
                    <a:alpha val="43137"/>
                  </a:srgbClr>
                </a:outerShdw>
              </a:effectLst>
              <a:cs typeface="+mn-cs"/>
            </a:endParaRPr>
          </a:p>
        </p:txBody>
      </p:sp>
      <p:sp>
        <p:nvSpPr>
          <p:cNvPr id="216069" name="AutoShape 5"/>
          <p:cNvSpPr>
            <a:spLocks noChangeArrowheads="1"/>
          </p:cNvSpPr>
          <p:nvPr/>
        </p:nvSpPr>
        <p:spPr bwMode="auto">
          <a:xfrm>
            <a:off x="6547339" y="1354115"/>
            <a:ext cx="1905149" cy="415925"/>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dirty="0">
                <a:solidFill>
                  <a:schemeClr val="tx1"/>
                </a:solidFill>
                <a:effectLst>
                  <a:outerShdw blurRad="38100" dist="38100" dir="2700000" algn="tl">
                    <a:srgbClr val="000000">
                      <a:alpha val="43137"/>
                    </a:srgbClr>
                  </a:outerShdw>
                </a:effectLst>
              </a:rPr>
              <a:t>PROCESOS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16068">
                                            <p:txEl>
                                              <p:pRg st="0" end="0"/>
                                            </p:txEl>
                                          </p:spTgt>
                                        </p:tgtEl>
                                        <p:attrNameLst>
                                          <p:attrName>style.visibility</p:attrName>
                                        </p:attrNameLst>
                                      </p:cBhvr>
                                      <p:to>
                                        <p:strVal val="visible"/>
                                      </p:to>
                                    </p:set>
                                    <p:anim calcmode="lin" valueType="num">
                                      <p:cBhvr additive="base">
                                        <p:cTn id="7" dur="500" fill="hold"/>
                                        <p:tgtEl>
                                          <p:spTgt spid="216068">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6068">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216068">
                                            <p:txEl>
                                              <p:pRg st="2" end="2"/>
                                            </p:txEl>
                                          </p:spTgt>
                                        </p:tgtEl>
                                        <p:attrNameLst>
                                          <p:attrName>style.visibility</p:attrName>
                                        </p:attrNameLst>
                                      </p:cBhvr>
                                      <p:to>
                                        <p:strVal val="visible"/>
                                      </p:to>
                                    </p:set>
                                    <p:anim calcmode="lin" valueType="num">
                                      <p:cBhvr additive="base">
                                        <p:cTn id="12" dur="500" fill="hold"/>
                                        <p:tgtEl>
                                          <p:spTgt spid="216068">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16068">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216068">
                                            <p:txEl>
                                              <p:pRg st="3" end="3"/>
                                            </p:txEl>
                                          </p:spTgt>
                                        </p:tgtEl>
                                        <p:attrNameLst>
                                          <p:attrName>style.visibility</p:attrName>
                                        </p:attrNameLst>
                                      </p:cBhvr>
                                      <p:to>
                                        <p:strVal val="visible"/>
                                      </p:to>
                                    </p:set>
                                    <p:anim calcmode="lin" valueType="num">
                                      <p:cBhvr additive="base">
                                        <p:cTn id="17" dur="500" fill="hold"/>
                                        <p:tgtEl>
                                          <p:spTgt spid="216068">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6068">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1000"/>
                                  </p:stCondLst>
                                  <p:childTnLst>
                                    <p:set>
                                      <p:cBhvr>
                                        <p:cTn id="21" dur="1" fill="hold">
                                          <p:stCondLst>
                                            <p:cond delay="0"/>
                                          </p:stCondLst>
                                        </p:cTn>
                                        <p:tgtEl>
                                          <p:spTgt spid="216068">
                                            <p:txEl>
                                              <p:pRg st="4" end="4"/>
                                            </p:txEl>
                                          </p:spTgt>
                                        </p:tgtEl>
                                        <p:attrNameLst>
                                          <p:attrName>style.visibility</p:attrName>
                                        </p:attrNameLst>
                                      </p:cBhvr>
                                      <p:to>
                                        <p:strVal val="visible"/>
                                      </p:to>
                                    </p:set>
                                    <p:anim calcmode="lin" valueType="num">
                                      <p:cBhvr additive="base">
                                        <p:cTn id="22" dur="500" fill="hold"/>
                                        <p:tgtEl>
                                          <p:spTgt spid="216068">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16068">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6" fill="hold" grpId="0" nodeType="afterEffect">
                                  <p:stCondLst>
                                    <p:cond delay="1000"/>
                                  </p:stCondLst>
                                  <p:childTnLst>
                                    <p:set>
                                      <p:cBhvr>
                                        <p:cTn id="26" dur="1" fill="hold">
                                          <p:stCondLst>
                                            <p:cond delay="0"/>
                                          </p:stCondLst>
                                        </p:cTn>
                                        <p:tgtEl>
                                          <p:spTgt spid="216068">
                                            <p:txEl>
                                              <p:pRg st="5" end="5"/>
                                            </p:txEl>
                                          </p:spTgt>
                                        </p:tgtEl>
                                        <p:attrNameLst>
                                          <p:attrName>style.visibility</p:attrName>
                                        </p:attrNameLst>
                                      </p:cBhvr>
                                      <p:to>
                                        <p:strVal val="visible"/>
                                      </p:to>
                                    </p:set>
                                    <p:anim calcmode="lin" valueType="num">
                                      <p:cBhvr additive="base">
                                        <p:cTn id="27" dur="500" fill="hold"/>
                                        <p:tgtEl>
                                          <p:spTgt spid="216068">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6068">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6" fill="hold" grpId="0" nodeType="afterEffect">
                                  <p:stCondLst>
                                    <p:cond delay="1000"/>
                                  </p:stCondLst>
                                  <p:childTnLst>
                                    <p:set>
                                      <p:cBhvr>
                                        <p:cTn id="31" dur="1" fill="hold">
                                          <p:stCondLst>
                                            <p:cond delay="0"/>
                                          </p:stCondLst>
                                        </p:cTn>
                                        <p:tgtEl>
                                          <p:spTgt spid="216068">
                                            <p:txEl>
                                              <p:pRg st="6" end="6"/>
                                            </p:txEl>
                                          </p:spTgt>
                                        </p:tgtEl>
                                        <p:attrNameLst>
                                          <p:attrName>style.visibility</p:attrName>
                                        </p:attrNameLst>
                                      </p:cBhvr>
                                      <p:to>
                                        <p:strVal val="visible"/>
                                      </p:to>
                                    </p:set>
                                    <p:anim calcmode="lin" valueType="num">
                                      <p:cBhvr additive="base">
                                        <p:cTn id="32" dur="500" fill="hold"/>
                                        <p:tgtEl>
                                          <p:spTgt spid="216068">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6068">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6" fill="hold" grpId="0" nodeType="afterEffect">
                                  <p:stCondLst>
                                    <p:cond delay="1000"/>
                                  </p:stCondLst>
                                  <p:childTnLst>
                                    <p:set>
                                      <p:cBhvr>
                                        <p:cTn id="36" dur="1" fill="hold">
                                          <p:stCondLst>
                                            <p:cond delay="0"/>
                                          </p:stCondLst>
                                        </p:cTn>
                                        <p:tgtEl>
                                          <p:spTgt spid="216068">
                                            <p:txEl>
                                              <p:pRg st="7" end="7"/>
                                            </p:txEl>
                                          </p:spTgt>
                                        </p:tgtEl>
                                        <p:attrNameLst>
                                          <p:attrName>style.visibility</p:attrName>
                                        </p:attrNameLst>
                                      </p:cBhvr>
                                      <p:to>
                                        <p:strVal val="visible"/>
                                      </p:to>
                                    </p:set>
                                    <p:anim calcmode="lin" valueType="num">
                                      <p:cBhvr additive="base">
                                        <p:cTn id="37" dur="500" fill="hold"/>
                                        <p:tgtEl>
                                          <p:spTgt spid="216068">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6068">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6" fill="hold" grpId="0" nodeType="afterEffect">
                                  <p:stCondLst>
                                    <p:cond delay="1000"/>
                                  </p:stCondLst>
                                  <p:childTnLst>
                                    <p:set>
                                      <p:cBhvr>
                                        <p:cTn id="41" dur="1" fill="hold">
                                          <p:stCondLst>
                                            <p:cond delay="0"/>
                                          </p:stCondLst>
                                        </p:cTn>
                                        <p:tgtEl>
                                          <p:spTgt spid="216068">
                                            <p:txEl>
                                              <p:pRg st="8" end="8"/>
                                            </p:txEl>
                                          </p:spTgt>
                                        </p:tgtEl>
                                        <p:attrNameLst>
                                          <p:attrName>style.visibility</p:attrName>
                                        </p:attrNameLst>
                                      </p:cBhvr>
                                      <p:to>
                                        <p:strVal val="visible"/>
                                      </p:to>
                                    </p:set>
                                    <p:anim calcmode="lin" valueType="num">
                                      <p:cBhvr additive="base">
                                        <p:cTn id="42" dur="500" fill="hold"/>
                                        <p:tgtEl>
                                          <p:spTgt spid="216068">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16068">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6" fill="hold" grpId="0" nodeType="afterEffect">
                                  <p:stCondLst>
                                    <p:cond delay="1000"/>
                                  </p:stCondLst>
                                  <p:childTnLst>
                                    <p:set>
                                      <p:cBhvr>
                                        <p:cTn id="46" dur="1" fill="hold">
                                          <p:stCondLst>
                                            <p:cond delay="0"/>
                                          </p:stCondLst>
                                        </p:cTn>
                                        <p:tgtEl>
                                          <p:spTgt spid="216068">
                                            <p:txEl>
                                              <p:pRg st="9" end="9"/>
                                            </p:txEl>
                                          </p:spTgt>
                                        </p:tgtEl>
                                        <p:attrNameLst>
                                          <p:attrName>style.visibility</p:attrName>
                                        </p:attrNameLst>
                                      </p:cBhvr>
                                      <p:to>
                                        <p:strVal val="visible"/>
                                      </p:to>
                                    </p:set>
                                    <p:anim calcmode="lin" valueType="num">
                                      <p:cBhvr additive="base">
                                        <p:cTn id="47" dur="500" fill="hold"/>
                                        <p:tgtEl>
                                          <p:spTgt spid="216068">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16068">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 presetClass="entr" presetSubtype="6" fill="hold" grpId="0" nodeType="afterEffect">
                                  <p:stCondLst>
                                    <p:cond delay="1000"/>
                                  </p:stCondLst>
                                  <p:childTnLst>
                                    <p:set>
                                      <p:cBhvr>
                                        <p:cTn id="51" dur="1" fill="hold">
                                          <p:stCondLst>
                                            <p:cond delay="0"/>
                                          </p:stCondLst>
                                        </p:cTn>
                                        <p:tgtEl>
                                          <p:spTgt spid="216068">
                                            <p:txEl>
                                              <p:pRg st="10" end="10"/>
                                            </p:txEl>
                                          </p:spTgt>
                                        </p:tgtEl>
                                        <p:attrNameLst>
                                          <p:attrName>style.visibility</p:attrName>
                                        </p:attrNameLst>
                                      </p:cBhvr>
                                      <p:to>
                                        <p:strVal val="visible"/>
                                      </p:to>
                                    </p:set>
                                    <p:anim calcmode="lin" valueType="num">
                                      <p:cBhvr additive="base">
                                        <p:cTn id="52" dur="500" fill="hold"/>
                                        <p:tgtEl>
                                          <p:spTgt spid="216068">
                                            <p:txEl>
                                              <p:pRg st="10" end="1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606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1" fill="hold" grpId="0" nodeType="clickEffect">
                                  <p:stCondLst>
                                    <p:cond delay="0"/>
                                  </p:stCondLst>
                                  <p:iterate type="wd">
                                    <p:tmPct val="100000"/>
                                  </p:iterate>
                                  <p:childTnLst>
                                    <p:set>
                                      <p:cBhvr>
                                        <p:cTn id="57" dur="1" fill="hold">
                                          <p:stCondLst>
                                            <p:cond delay="0"/>
                                          </p:stCondLst>
                                        </p:cTn>
                                        <p:tgtEl>
                                          <p:spTgt spid="216069"/>
                                        </p:tgtEl>
                                        <p:attrNameLst>
                                          <p:attrName>style.visibility</p:attrName>
                                        </p:attrNameLst>
                                      </p:cBhvr>
                                      <p:to>
                                        <p:strVal val="visible"/>
                                      </p:to>
                                    </p:set>
                                    <p:anim calcmode="lin" valueType="num">
                                      <p:cBhvr additive="base">
                                        <p:cTn id="58" dur="300" fill="hold"/>
                                        <p:tgtEl>
                                          <p:spTgt spid="216069"/>
                                        </p:tgtEl>
                                        <p:attrNameLst>
                                          <p:attrName>ppt_x</p:attrName>
                                        </p:attrNameLst>
                                      </p:cBhvr>
                                      <p:tavLst>
                                        <p:tav tm="0">
                                          <p:val>
                                            <p:strVal val="#ppt_x"/>
                                          </p:val>
                                        </p:tav>
                                        <p:tav tm="100000">
                                          <p:val>
                                            <p:strVal val="#ppt_x"/>
                                          </p:val>
                                        </p:tav>
                                      </p:tavLst>
                                    </p:anim>
                                    <p:anim calcmode="lin" valueType="num">
                                      <p:cBhvr additive="base">
                                        <p:cTn id="59" dur="300" fill="hold"/>
                                        <p:tgtEl>
                                          <p:spTgt spid="21606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068" grpId="0" build="p" bldLvl="2" autoUpdateAnimBg="0" advAuto="1000"/>
      <p:bldP spid="216069" grpId="0" animBg="1" autoUpdateAnimBg="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205154" y="0"/>
            <a:ext cx="798635" cy="185738"/>
          </a:xfrm>
          <a:prstGeom prst="rect">
            <a:avLst/>
          </a:prstGeom>
          <a:noFill/>
          <a:ln w="9525">
            <a:noFill/>
            <a:miter lim="800000"/>
            <a:headEnd/>
            <a:tailEnd/>
          </a:ln>
        </p:spPr>
        <p:txBody>
          <a:bodyPr lIns="77578" tIns="38789" rIns="77578" bIns="38789">
            <a:spAutoFit/>
          </a:bodyPr>
          <a:lstStyle/>
          <a:p>
            <a:pPr algn="ctr" defTabSz="776288" eaLnBrk="0" hangingPunct="0">
              <a:spcBef>
                <a:spcPct val="50000"/>
              </a:spcBef>
            </a:pPr>
            <a:endParaRPr lang="es-ES" sz="700" b="1">
              <a:solidFill>
                <a:schemeClr val="folHlink"/>
              </a:solidFill>
              <a:effectLst>
                <a:outerShdw blurRad="38100" dist="38100" dir="2700000" algn="tl">
                  <a:srgbClr val="000000">
                    <a:alpha val="43137"/>
                  </a:srgbClr>
                </a:outerShdw>
              </a:effectLst>
            </a:endParaRPr>
          </a:p>
        </p:txBody>
      </p:sp>
      <p:sp>
        <p:nvSpPr>
          <p:cNvPr id="218116" name="Rectangle 4"/>
          <p:cNvSpPr>
            <a:spLocks noChangeArrowheads="1"/>
          </p:cNvSpPr>
          <p:nvPr/>
        </p:nvSpPr>
        <p:spPr bwMode="auto">
          <a:xfrm>
            <a:off x="385397" y="1400175"/>
            <a:ext cx="7697665" cy="5029200"/>
          </a:xfrm>
          <a:prstGeom prst="rect">
            <a:avLst/>
          </a:prstGeom>
          <a:noFill/>
          <a:ln w="9525">
            <a:noFill/>
            <a:miter lim="800000"/>
            <a:headEnd/>
            <a:tailEnd/>
          </a:ln>
        </p:spPr>
        <p:txBody>
          <a:bodyPr wrap="none" lIns="77578" tIns="38789" rIns="77578" bIns="38789" anchor="ctr"/>
          <a:lstStyle/>
          <a:p>
            <a:pPr defTabSz="776288" eaLnBrk="0" hangingPunct="0">
              <a:defRPr/>
            </a:pPr>
            <a:r>
              <a:rPr lang="es-ES" sz="2000" b="1" dirty="0">
                <a:solidFill>
                  <a:schemeClr val="tx1"/>
                </a:solidFill>
                <a:effectLst>
                  <a:outerShdw blurRad="38100" dist="38100" dir="2700000" algn="tl">
                    <a:srgbClr val="000000">
                      <a:alpha val="43137"/>
                    </a:srgbClr>
                  </a:outerShdw>
                </a:effectLst>
                <a:cs typeface="+mn-cs"/>
              </a:rPr>
              <a:t>Son descripciones de los Bienes</a:t>
            </a:r>
            <a:br>
              <a:rPr lang="es-ES" sz="2000" b="1" dirty="0">
                <a:solidFill>
                  <a:schemeClr val="tx1"/>
                </a:solidFill>
                <a:effectLst>
                  <a:outerShdw blurRad="38100" dist="38100" dir="2700000" algn="tl">
                    <a:srgbClr val="000000">
                      <a:alpha val="43137"/>
                    </a:srgbClr>
                  </a:outerShdw>
                </a:effectLst>
                <a:cs typeface="+mn-cs"/>
              </a:rPr>
            </a:br>
            <a:r>
              <a:rPr lang="es-ES" sz="2000" b="1" dirty="0">
                <a:solidFill>
                  <a:schemeClr val="tx1"/>
                </a:solidFill>
                <a:effectLst>
                  <a:outerShdw blurRad="38100" dist="38100" dir="2700000" algn="tl">
                    <a:srgbClr val="000000">
                      <a:alpha val="43137"/>
                    </a:srgbClr>
                  </a:outerShdw>
                </a:effectLst>
                <a:cs typeface="+mn-cs"/>
              </a:rPr>
              <a:t>y/o Servicios entregados.</a:t>
            </a:r>
          </a:p>
          <a:p>
            <a:pPr defTabSz="776288" eaLnBrk="0" hangingPunct="0">
              <a:lnSpc>
                <a:spcPct val="50000"/>
              </a:lnSpc>
              <a:defRPr/>
            </a:pPr>
            <a:endParaRPr lang="es-ES" sz="2000" b="1" dirty="0">
              <a:solidFill>
                <a:schemeClr val="tx1"/>
              </a:solidFill>
              <a:effectLst>
                <a:outerShdw blurRad="38100" dist="38100" dir="2700000" algn="tl">
                  <a:srgbClr val="000000">
                    <a:alpha val="43137"/>
                  </a:srgbClr>
                </a:outerShdw>
              </a:effectLst>
              <a:cs typeface="+mn-cs"/>
            </a:endParaRPr>
          </a:p>
          <a:p>
            <a:pPr defTabSz="776288" eaLnBrk="0" hangingPunct="0">
              <a:buFontTx/>
              <a:buChar char="•"/>
              <a:defRPr/>
            </a:pPr>
            <a:r>
              <a:rPr lang="es-ES_tradnl" sz="2000" b="1" dirty="0">
                <a:solidFill>
                  <a:schemeClr val="tx1"/>
                </a:solidFill>
                <a:effectLst>
                  <a:outerShdw blurRad="38100" dist="38100" dir="2700000" algn="tl">
                    <a:srgbClr val="000000">
                      <a:alpha val="43137"/>
                    </a:srgbClr>
                  </a:outerShdw>
                </a:effectLst>
                <a:cs typeface="+mn-cs"/>
              </a:rPr>
              <a:t> </a:t>
            </a:r>
            <a:r>
              <a:rPr lang="es-ES" sz="2000" b="1" dirty="0">
                <a:solidFill>
                  <a:schemeClr val="tx1"/>
                </a:solidFill>
                <a:effectLst>
                  <a:outerShdw blurRad="38100" dist="38100" dir="2700000" algn="tl">
                    <a:srgbClr val="000000">
                      <a:alpha val="43137"/>
                    </a:srgbClr>
                  </a:outerShdw>
                </a:effectLst>
                <a:cs typeface="+mn-cs"/>
              </a:rPr>
              <a:t>DATOS A REGISTRAR:</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cs typeface="+mn-cs"/>
              </a:rPr>
              <a:t>Grado de avance en la obtención de los bienes </a:t>
            </a:r>
          </a:p>
          <a:p>
            <a:pPr marL="387350" lvl="1" defTabSz="776288" eaLnBrk="0" hangingPunct="0">
              <a:lnSpc>
                <a:spcPct val="110000"/>
              </a:lnSpc>
              <a:defRPr/>
            </a:pPr>
            <a:r>
              <a:rPr lang="es-ES" sz="2000" b="1" dirty="0">
                <a:solidFill>
                  <a:schemeClr val="tx1"/>
                </a:solidFill>
                <a:effectLst>
                  <a:outerShdw blurRad="38100" dist="38100" dir="2700000" algn="tl">
                    <a:srgbClr val="000000">
                      <a:alpha val="43137"/>
                    </a:srgbClr>
                  </a:outerShdw>
                </a:effectLst>
                <a:cs typeface="+mn-cs"/>
              </a:rPr>
              <a:t> y/o servicios;</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cs typeface="+mn-cs"/>
              </a:rPr>
              <a:t>Relación entre la obtención de los bienes</a:t>
            </a:r>
            <a:br>
              <a:rPr lang="es-ES" sz="2000" b="1" dirty="0">
                <a:solidFill>
                  <a:schemeClr val="tx1"/>
                </a:solidFill>
                <a:effectLst>
                  <a:outerShdw blurRad="38100" dist="38100" dir="2700000" algn="tl">
                    <a:srgbClr val="000000">
                      <a:alpha val="43137"/>
                    </a:srgbClr>
                  </a:outerShdw>
                </a:effectLst>
                <a:cs typeface="+mn-cs"/>
              </a:rPr>
            </a:br>
            <a:r>
              <a:rPr lang="es-ES" sz="2000" b="1" dirty="0">
                <a:solidFill>
                  <a:schemeClr val="tx1"/>
                </a:solidFill>
                <a:effectLst>
                  <a:outerShdw blurRad="38100" dist="38100" dir="2700000" algn="tl">
                    <a:srgbClr val="000000">
                      <a:alpha val="43137"/>
                    </a:srgbClr>
                  </a:outerShdw>
                </a:effectLst>
                <a:cs typeface="+mn-cs"/>
              </a:rPr>
              <a:t> y/o servicios y la línea de base;</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cs typeface="+mn-cs"/>
              </a:rPr>
              <a:t>Relación entre lo programado y lo</a:t>
            </a:r>
            <a:br>
              <a:rPr lang="es-ES" sz="2000" b="1" dirty="0">
                <a:solidFill>
                  <a:schemeClr val="tx1"/>
                </a:solidFill>
                <a:effectLst>
                  <a:outerShdw blurRad="38100" dist="38100" dir="2700000" algn="tl">
                    <a:srgbClr val="000000">
                      <a:alpha val="43137"/>
                    </a:srgbClr>
                  </a:outerShdw>
                </a:effectLst>
                <a:cs typeface="+mn-cs"/>
              </a:rPr>
            </a:br>
            <a:r>
              <a:rPr lang="es-ES" sz="2000" b="1" dirty="0">
                <a:solidFill>
                  <a:schemeClr val="tx1"/>
                </a:solidFill>
                <a:effectLst>
                  <a:outerShdw blurRad="38100" dist="38100" dir="2700000" algn="tl">
                    <a:srgbClr val="000000">
                      <a:alpha val="43137"/>
                    </a:srgbClr>
                  </a:outerShdw>
                </a:effectLst>
                <a:cs typeface="+mn-cs"/>
              </a:rPr>
              <a:t> efectivamente obtenido;</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cs typeface="+mn-cs"/>
              </a:rPr>
              <a:t>Adecuación de los bienes y/o servicios obtenidos</a:t>
            </a:r>
            <a:br>
              <a:rPr lang="es-ES" sz="2000" b="1" dirty="0">
                <a:solidFill>
                  <a:schemeClr val="tx1"/>
                </a:solidFill>
                <a:effectLst>
                  <a:outerShdw blurRad="38100" dist="38100" dir="2700000" algn="tl">
                    <a:srgbClr val="000000">
                      <a:alpha val="43137"/>
                    </a:srgbClr>
                  </a:outerShdw>
                </a:effectLst>
                <a:cs typeface="+mn-cs"/>
              </a:rPr>
            </a:br>
            <a:r>
              <a:rPr lang="es-ES" sz="2000" b="1" dirty="0">
                <a:solidFill>
                  <a:schemeClr val="tx1"/>
                </a:solidFill>
                <a:effectLst>
                  <a:outerShdw blurRad="38100" dist="38100" dir="2700000" algn="tl">
                    <a:srgbClr val="000000">
                      <a:alpha val="43137"/>
                    </a:srgbClr>
                  </a:outerShdw>
                </a:effectLst>
                <a:cs typeface="+mn-cs"/>
              </a:rPr>
              <a:t> para el logro del propósito</a:t>
            </a:r>
          </a:p>
          <a:p>
            <a:pPr defTabSz="776288" eaLnBrk="0" hangingPunct="0">
              <a:lnSpc>
                <a:spcPct val="120000"/>
              </a:lnSpc>
              <a:buFontTx/>
              <a:buChar char="•"/>
              <a:defRPr/>
            </a:pPr>
            <a:r>
              <a:rPr lang="es-ES_tradnl" sz="2000" b="1" dirty="0">
                <a:solidFill>
                  <a:schemeClr val="tx1"/>
                </a:solidFill>
                <a:effectLst>
                  <a:outerShdw blurRad="38100" dist="38100" dir="2700000" algn="tl">
                    <a:srgbClr val="000000">
                      <a:alpha val="43137"/>
                    </a:srgbClr>
                  </a:outerShdw>
                </a:effectLst>
                <a:cs typeface="+mn-cs"/>
              </a:rPr>
              <a:t> DESAGREGACION:</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cs typeface="+mn-cs"/>
              </a:rPr>
              <a:t>por cantidad (cuánto);</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cs typeface="+mn-cs"/>
              </a:rPr>
              <a:t>por calidad (cuán bien);</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cs typeface="+mn-cs"/>
              </a:rPr>
              <a:t>por tiempo (para cuando);</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cs typeface="+mn-cs"/>
              </a:rPr>
              <a:t>y cobertura (dónde)</a:t>
            </a:r>
            <a:endParaRPr lang="es-ES_tradnl" sz="2000" b="1" dirty="0">
              <a:solidFill>
                <a:schemeClr val="tx1"/>
              </a:solidFill>
              <a:effectLst>
                <a:outerShdw blurRad="38100" dist="38100" dir="2700000" algn="tl">
                  <a:srgbClr val="000000">
                    <a:alpha val="43137"/>
                  </a:srgbClr>
                </a:outerShdw>
              </a:effectLst>
              <a:cs typeface="+mn-cs"/>
            </a:endParaRPr>
          </a:p>
          <a:p>
            <a:pPr defTabSz="776288" eaLnBrk="0" hangingPunct="0">
              <a:defRPr/>
            </a:pPr>
            <a:endParaRPr lang="es-ES_tradnl" sz="2000" b="1" dirty="0">
              <a:solidFill>
                <a:schemeClr val="tx1"/>
              </a:solidFill>
              <a:effectLst>
                <a:outerShdw blurRad="38100" dist="38100" dir="2700000" algn="tl">
                  <a:srgbClr val="000000">
                    <a:alpha val="43137"/>
                  </a:srgbClr>
                </a:outerShdw>
              </a:effectLst>
              <a:cs typeface="+mn-cs"/>
            </a:endParaRPr>
          </a:p>
        </p:txBody>
      </p:sp>
      <p:grpSp>
        <p:nvGrpSpPr>
          <p:cNvPr id="2" name="Group 5"/>
          <p:cNvGrpSpPr>
            <a:grpSpLocks/>
          </p:cNvGrpSpPr>
          <p:nvPr/>
        </p:nvGrpSpPr>
        <p:grpSpPr bwMode="auto">
          <a:xfrm>
            <a:off x="6547339" y="968375"/>
            <a:ext cx="1840523" cy="730250"/>
            <a:chOff x="4123" y="610"/>
            <a:chExt cx="1162" cy="460"/>
          </a:xfrm>
        </p:grpSpPr>
        <p:sp>
          <p:nvSpPr>
            <p:cNvPr id="69638" name="AutoShape 6"/>
            <p:cNvSpPr>
              <a:spLocks noChangeArrowheads="1"/>
            </p:cNvSpPr>
            <p:nvPr/>
          </p:nvSpPr>
          <p:spPr bwMode="auto">
            <a:xfrm>
              <a:off x="4123" y="808"/>
              <a:ext cx="1162" cy="262"/>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effectLst>
                    <a:outerShdw blurRad="38100" dist="38100" dir="2700000" algn="tl">
                      <a:srgbClr val="000000">
                        <a:alpha val="43137"/>
                      </a:srgbClr>
                    </a:outerShdw>
                  </a:effectLst>
                </a:rPr>
                <a:t>PROCESOS</a:t>
              </a:r>
            </a:p>
          </p:txBody>
        </p:sp>
        <p:sp>
          <p:nvSpPr>
            <p:cNvPr id="69639" name="AutoShape 7"/>
            <p:cNvSpPr>
              <a:spLocks noChangeArrowheads="1"/>
            </p:cNvSpPr>
            <p:nvPr/>
          </p:nvSpPr>
          <p:spPr bwMode="auto">
            <a:xfrm>
              <a:off x="4123" y="610"/>
              <a:ext cx="1162" cy="261"/>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effectLst>
                    <a:outerShdw blurRad="38100" dist="38100" dir="2700000" algn="tl">
                      <a:srgbClr val="000000">
                        <a:alpha val="43137"/>
                      </a:srgbClr>
                    </a:outerShdw>
                  </a:effectLst>
                </a:rPr>
                <a:t>PRODUCTOS</a:t>
              </a:r>
            </a:p>
          </p:txBody>
        </p:sp>
      </p:grpSp>
      <p:sp>
        <p:nvSpPr>
          <p:cNvPr id="8" name="AutoShape 3"/>
          <p:cNvSpPr>
            <a:spLocks noChangeArrowheads="1"/>
          </p:cNvSpPr>
          <p:nvPr/>
        </p:nvSpPr>
        <p:spPr bwMode="auto">
          <a:xfrm>
            <a:off x="87923" y="214313"/>
            <a:ext cx="5070231" cy="588962"/>
          </a:xfrm>
          <a:prstGeom prst="roundRect">
            <a:avLst>
              <a:gd name="adj" fmla="val 16667"/>
            </a:avLst>
          </a:prstGeom>
          <a:noFill/>
          <a:ln w="9525">
            <a:noFill/>
            <a:round/>
            <a:headEnd/>
            <a:tailEnd/>
          </a:ln>
        </p:spPr>
        <p:txBody>
          <a:bodyPr wrap="none" lIns="77578" tIns="38789" rIns="77578" bIns="38789" anchor="ctr"/>
          <a:lstStyle/>
          <a:p>
            <a:pPr algn="ctr" defTabSz="776288" eaLnBrk="0" hangingPunct="0">
              <a:defRPr/>
            </a:pPr>
            <a:r>
              <a:rPr lang="es-ES_tradnl" sz="3600" b="1" dirty="0">
                <a:solidFill>
                  <a:schemeClr val="tx1"/>
                </a:solidFill>
                <a:effectLst>
                  <a:outerShdw blurRad="38100" dist="38100" dir="2700000" algn="tl">
                    <a:srgbClr val="000000">
                      <a:alpha val="43137"/>
                    </a:srgbClr>
                  </a:outerShdw>
                </a:effectLst>
                <a:cs typeface="+mn-cs"/>
              </a:rPr>
              <a:t>Indicadores de productos</a:t>
            </a:r>
            <a:endParaRPr lang="es-ES_tradnl" sz="2000" b="1" dirty="0">
              <a:solidFill>
                <a:schemeClr val="tx1"/>
              </a:solidFill>
              <a:effectLst>
                <a:outerShdw blurRad="38100" dist="38100" dir="2700000" algn="tl">
                  <a:srgbClr val="000000">
                    <a:alpha val="43137"/>
                  </a:srgbClr>
                </a:outerShdw>
              </a:effectLs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18116">
                                            <p:txEl>
                                              <p:pRg st="0" end="0"/>
                                            </p:txEl>
                                          </p:spTgt>
                                        </p:tgtEl>
                                        <p:attrNameLst>
                                          <p:attrName>style.visibility</p:attrName>
                                        </p:attrNameLst>
                                      </p:cBhvr>
                                      <p:to>
                                        <p:strVal val="visible"/>
                                      </p:to>
                                    </p:set>
                                    <p:anim calcmode="lin" valueType="num">
                                      <p:cBhvr additive="base">
                                        <p:cTn id="7" dur="500" fill="hold"/>
                                        <p:tgtEl>
                                          <p:spTgt spid="218116">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18116">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218116">
                                            <p:txEl>
                                              <p:pRg st="2" end="2"/>
                                            </p:txEl>
                                          </p:spTgt>
                                        </p:tgtEl>
                                        <p:attrNameLst>
                                          <p:attrName>style.visibility</p:attrName>
                                        </p:attrNameLst>
                                      </p:cBhvr>
                                      <p:to>
                                        <p:strVal val="visible"/>
                                      </p:to>
                                    </p:set>
                                    <p:anim calcmode="lin" valueType="num">
                                      <p:cBhvr additive="base">
                                        <p:cTn id="12" dur="500" fill="hold"/>
                                        <p:tgtEl>
                                          <p:spTgt spid="218116">
                                            <p:txEl>
                                              <p:pRg st="2" end="2"/>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18116">
                                            <p:txEl>
                                              <p:pRg st="2" end="2"/>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218116">
                                            <p:txEl>
                                              <p:pRg st="3" end="3"/>
                                            </p:txEl>
                                          </p:spTgt>
                                        </p:tgtEl>
                                        <p:attrNameLst>
                                          <p:attrName>style.visibility</p:attrName>
                                        </p:attrNameLst>
                                      </p:cBhvr>
                                      <p:to>
                                        <p:strVal val="visible"/>
                                      </p:to>
                                    </p:set>
                                    <p:anim calcmode="lin" valueType="num">
                                      <p:cBhvr additive="base">
                                        <p:cTn id="17" dur="500" fill="hold"/>
                                        <p:tgtEl>
                                          <p:spTgt spid="218116">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18116">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1000"/>
                                  </p:stCondLst>
                                  <p:childTnLst>
                                    <p:set>
                                      <p:cBhvr>
                                        <p:cTn id="21" dur="1" fill="hold">
                                          <p:stCondLst>
                                            <p:cond delay="0"/>
                                          </p:stCondLst>
                                        </p:cTn>
                                        <p:tgtEl>
                                          <p:spTgt spid="218116">
                                            <p:txEl>
                                              <p:pRg st="4" end="4"/>
                                            </p:txEl>
                                          </p:spTgt>
                                        </p:tgtEl>
                                        <p:attrNameLst>
                                          <p:attrName>style.visibility</p:attrName>
                                        </p:attrNameLst>
                                      </p:cBhvr>
                                      <p:to>
                                        <p:strVal val="visible"/>
                                      </p:to>
                                    </p:set>
                                    <p:anim calcmode="lin" valueType="num">
                                      <p:cBhvr additive="base">
                                        <p:cTn id="22" dur="500" fill="hold"/>
                                        <p:tgtEl>
                                          <p:spTgt spid="218116">
                                            <p:txEl>
                                              <p:pRg st="4" end="4"/>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18116">
                                            <p:txEl>
                                              <p:pRg st="4" end="4"/>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6" fill="hold" grpId="0" nodeType="afterEffect">
                                  <p:stCondLst>
                                    <p:cond delay="1000"/>
                                  </p:stCondLst>
                                  <p:childTnLst>
                                    <p:set>
                                      <p:cBhvr>
                                        <p:cTn id="26" dur="1" fill="hold">
                                          <p:stCondLst>
                                            <p:cond delay="0"/>
                                          </p:stCondLst>
                                        </p:cTn>
                                        <p:tgtEl>
                                          <p:spTgt spid="218116">
                                            <p:txEl>
                                              <p:pRg st="5" end="5"/>
                                            </p:txEl>
                                          </p:spTgt>
                                        </p:tgtEl>
                                        <p:attrNameLst>
                                          <p:attrName>style.visibility</p:attrName>
                                        </p:attrNameLst>
                                      </p:cBhvr>
                                      <p:to>
                                        <p:strVal val="visible"/>
                                      </p:to>
                                    </p:set>
                                    <p:anim calcmode="lin" valueType="num">
                                      <p:cBhvr additive="base">
                                        <p:cTn id="27" dur="500" fill="hold"/>
                                        <p:tgtEl>
                                          <p:spTgt spid="218116">
                                            <p:txEl>
                                              <p:pRg st="5" end="5"/>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8116">
                                            <p:txEl>
                                              <p:pRg st="5" end="5"/>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6" fill="hold" grpId="0" nodeType="afterEffect">
                                  <p:stCondLst>
                                    <p:cond delay="1000"/>
                                  </p:stCondLst>
                                  <p:childTnLst>
                                    <p:set>
                                      <p:cBhvr>
                                        <p:cTn id="31" dur="1" fill="hold">
                                          <p:stCondLst>
                                            <p:cond delay="0"/>
                                          </p:stCondLst>
                                        </p:cTn>
                                        <p:tgtEl>
                                          <p:spTgt spid="218116">
                                            <p:txEl>
                                              <p:pRg st="6" end="6"/>
                                            </p:txEl>
                                          </p:spTgt>
                                        </p:tgtEl>
                                        <p:attrNameLst>
                                          <p:attrName>style.visibility</p:attrName>
                                        </p:attrNameLst>
                                      </p:cBhvr>
                                      <p:to>
                                        <p:strVal val="visible"/>
                                      </p:to>
                                    </p:set>
                                    <p:anim calcmode="lin" valueType="num">
                                      <p:cBhvr additive="base">
                                        <p:cTn id="32" dur="500" fill="hold"/>
                                        <p:tgtEl>
                                          <p:spTgt spid="218116">
                                            <p:txEl>
                                              <p:pRg st="6" end="6"/>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18116">
                                            <p:txEl>
                                              <p:pRg st="6" end="6"/>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6" fill="hold" grpId="0" nodeType="afterEffect">
                                  <p:stCondLst>
                                    <p:cond delay="1000"/>
                                  </p:stCondLst>
                                  <p:childTnLst>
                                    <p:set>
                                      <p:cBhvr>
                                        <p:cTn id="36" dur="1" fill="hold">
                                          <p:stCondLst>
                                            <p:cond delay="0"/>
                                          </p:stCondLst>
                                        </p:cTn>
                                        <p:tgtEl>
                                          <p:spTgt spid="218116">
                                            <p:txEl>
                                              <p:pRg st="7" end="7"/>
                                            </p:txEl>
                                          </p:spTgt>
                                        </p:tgtEl>
                                        <p:attrNameLst>
                                          <p:attrName>style.visibility</p:attrName>
                                        </p:attrNameLst>
                                      </p:cBhvr>
                                      <p:to>
                                        <p:strVal val="visible"/>
                                      </p:to>
                                    </p:set>
                                    <p:anim calcmode="lin" valueType="num">
                                      <p:cBhvr additive="base">
                                        <p:cTn id="37" dur="500" fill="hold"/>
                                        <p:tgtEl>
                                          <p:spTgt spid="218116">
                                            <p:txEl>
                                              <p:pRg st="7" end="7"/>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18116">
                                            <p:txEl>
                                              <p:pRg st="7" end="7"/>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6" fill="hold" grpId="0" nodeType="afterEffect">
                                  <p:stCondLst>
                                    <p:cond delay="1000"/>
                                  </p:stCondLst>
                                  <p:childTnLst>
                                    <p:set>
                                      <p:cBhvr>
                                        <p:cTn id="41" dur="1" fill="hold">
                                          <p:stCondLst>
                                            <p:cond delay="0"/>
                                          </p:stCondLst>
                                        </p:cTn>
                                        <p:tgtEl>
                                          <p:spTgt spid="218116">
                                            <p:txEl>
                                              <p:pRg st="8" end="8"/>
                                            </p:txEl>
                                          </p:spTgt>
                                        </p:tgtEl>
                                        <p:attrNameLst>
                                          <p:attrName>style.visibility</p:attrName>
                                        </p:attrNameLst>
                                      </p:cBhvr>
                                      <p:to>
                                        <p:strVal val="visible"/>
                                      </p:to>
                                    </p:set>
                                    <p:anim calcmode="lin" valueType="num">
                                      <p:cBhvr additive="base">
                                        <p:cTn id="42" dur="500" fill="hold"/>
                                        <p:tgtEl>
                                          <p:spTgt spid="218116">
                                            <p:txEl>
                                              <p:pRg st="8" end="8"/>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18116">
                                            <p:txEl>
                                              <p:pRg st="8" end="8"/>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6" fill="hold" grpId="0" nodeType="afterEffect">
                                  <p:stCondLst>
                                    <p:cond delay="1000"/>
                                  </p:stCondLst>
                                  <p:childTnLst>
                                    <p:set>
                                      <p:cBhvr>
                                        <p:cTn id="46" dur="1" fill="hold">
                                          <p:stCondLst>
                                            <p:cond delay="0"/>
                                          </p:stCondLst>
                                        </p:cTn>
                                        <p:tgtEl>
                                          <p:spTgt spid="218116">
                                            <p:txEl>
                                              <p:pRg st="9" end="9"/>
                                            </p:txEl>
                                          </p:spTgt>
                                        </p:tgtEl>
                                        <p:attrNameLst>
                                          <p:attrName>style.visibility</p:attrName>
                                        </p:attrNameLst>
                                      </p:cBhvr>
                                      <p:to>
                                        <p:strVal val="visible"/>
                                      </p:to>
                                    </p:set>
                                    <p:anim calcmode="lin" valueType="num">
                                      <p:cBhvr additive="base">
                                        <p:cTn id="47" dur="500" fill="hold"/>
                                        <p:tgtEl>
                                          <p:spTgt spid="218116">
                                            <p:txEl>
                                              <p:pRg st="9" end="9"/>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18116">
                                            <p:txEl>
                                              <p:pRg st="9" end="9"/>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 presetClass="entr" presetSubtype="6" fill="hold" grpId="0" nodeType="afterEffect">
                                  <p:stCondLst>
                                    <p:cond delay="1000"/>
                                  </p:stCondLst>
                                  <p:childTnLst>
                                    <p:set>
                                      <p:cBhvr>
                                        <p:cTn id="51" dur="1" fill="hold">
                                          <p:stCondLst>
                                            <p:cond delay="0"/>
                                          </p:stCondLst>
                                        </p:cTn>
                                        <p:tgtEl>
                                          <p:spTgt spid="218116">
                                            <p:txEl>
                                              <p:pRg st="10" end="10"/>
                                            </p:txEl>
                                          </p:spTgt>
                                        </p:tgtEl>
                                        <p:attrNameLst>
                                          <p:attrName>style.visibility</p:attrName>
                                        </p:attrNameLst>
                                      </p:cBhvr>
                                      <p:to>
                                        <p:strVal val="visible"/>
                                      </p:to>
                                    </p:set>
                                    <p:anim calcmode="lin" valueType="num">
                                      <p:cBhvr additive="base">
                                        <p:cTn id="52" dur="500" fill="hold"/>
                                        <p:tgtEl>
                                          <p:spTgt spid="218116">
                                            <p:txEl>
                                              <p:pRg st="10" end="10"/>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18116">
                                            <p:txEl>
                                              <p:pRg st="10" end="10"/>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5000"/>
                            </p:stCondLst>
                            <p:childTnLst>
                              <p:par>
                                <p:cTn id="55" presetID="2" presetClass="entr" presetSubtype="6" fill="hold" grpId="0" nodeType="afterEffect">
                                  <p:stCondLst>
                                    <p:cond delay="1000"/>
                                  </p:stCondLst>
                                  <p:childTnLst>
                                    <p:set>
                                      <p:cBhvr>
                                        <p:cTn id="56" dur="1" fill="hold">
                                          <p:stCondLst>
                                            <p:cond delay="0"/>
                                          </p:stCondLst>
                                        </p:cTn>
                                        <p:tgtEl>
                                          <p:spTgt spid="218116">
                                            <p:txEl>
                                              <p:pRg st="11" end="11"/>
                                            </p:txEl>
                                          </p:spTgt>
                                        </p:tgtEl>
                                        <p:attrNameLst>
                                          <p:attrName>style.visibility</p:attrName>
                                        </p:attrNameLst>
                                      </p:cBhvr>
                                      <p:to>
                                        <p:strVal val="visible"/>
                                      </p:to>
                                    </p:set>
                                    <p:anim calcmode="lin" valueType="num">
                                      <p:cBhvr additive="base">
                                        <p:cTn id="57" dur="500" fill="hold"/>
                                        <p:tgtEl>
                                          <p:spTgt spid="218116">
                                            <p:txEl>
                                              <p:pRg st="11" end="11"/>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18116">
                                            <p:txEl>
                                              <p:pRg st="11" end="11"/>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6500"/>
                            </p:stCondLst>
                            <p:childTnLst>
                              <p:par>
                                <p:cTn id="60" presetID="2" presetClass="entr" presetSubtype="6" fill="hold" grpId="0" nodeType="afterEffect">
                                  <p:stCondLst>
                                    <p:cond delay="1000"/>
                                  </p:stCondLst>
                                  <p:childTnLst>
                                    <p:set>
                                      <p:cBhvr>
                                        <p:cTn id="61" dur="1" fill="hold">
                                          <p:stCondLst>
                                            <p:cond delay="0"/>
                                          </p:stCondLst>
                                        </p:cTn>
                                        <p:tgtEl>
                                          <p:spTgt spid="218116">
                                            <p:txEl>
                                              <p:pRg st="12" end="12"/>
                                            </p:txEl>
                                          </p:spTgt>
                                        </p:tgtEl>
                                        <p:attrNameLst>
                                          <p:attrName>style.visibility</p:attrName>
                                        </p:attrNameLst>
                                      </p:cBhvr>
                                      <p:to>
                                        <p:strVal val="visible"/>
                                      </p:to>
                                    </p:set>
                                    <p:anim calcmode="lin" valueType="num">
                                      <p:cBhvr additive="base">
                                        <p:cTn id="62" dur="500" fill="hold"/>
                                        <p:tgtEl>
                                          <p:spTgt spid="218116">
                                            <p:txEl>
                                              <p:pRg st="12" end="12"/>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18116">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6" grpId="0" build="p" bldLvl="2" autoUpdateAnimBg="0" advAuto="100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ext Box 2"/>
          <p:cNvSpPr txBox="1">
            <a:spLocks noChangeArrowheads="1"/>
          </p:cNvSpPr>
          <p:nvPr/>
        </p:nvSpPr>
        <p:spPr bwMode="auto">
          <a:xfrm>
            <a:off x="205154" y="142897"/>
            <a:ext cx="798635" cy="185738"/>
          </a:xfrm>
          <a:prstGeom prst="rect">
            <a:avLst/>
          </a:prstGeom>
          <a:noFill/>
          <a:ln w="9525">
            <a:noFill/>
            <a:miter lim="800000"/>
            <a:headEnd/>
            <a:tailEnd/>
          </a:ln>
        </p:spPr>
        <p:txBody>
          <a:bodyPr lIns="77578" tIns="38789" rIns="77578" bIns="38789">
            <a:spAutoFit/>
          </a:bodyPr>
          <a:lstStyle/>
          <a:p>
            <a:pPr algn="ctr" defTabSz="776288" eaLnBrk="0" hangingPunct="0">
              <a:spcBef>
                <a:spcPct val="50000"/>
              </a:spcBef>
            </a:pPr>
            <a:endParaRPr lang="es-ES" sz="700" b="1">
              <a:solidFill>
                <a:schemeClr val="folHlink"/>
              </a:solidFill>
              <a:effectLst>
                <a:outerShdw blurRad="38100" dist="38100" dir="2700000" algn="tl">
                  <a:srgbClr val="000000">
                    <a:alpha val="43137"/>
                  </a:srgbClr>
                </a:outerShdw>
              </a:effectLst>
              <a:latin typeface="Times New Roman" pitchFamily="18" charset="0"/>
            </a:endParaRPr>
          </a:p>
        </p:txBody>
      </p:sp>
      <p:sp>
        <p:nvSpPr>
          <p:cNvPr id="220164" name="Rectangle 4"/>
          <p:cNvSpPr>
            <a:spLocks noChangeArrowheads="1"/>
          </p:cNvSpPr>
          <p:nvPr/>
        </p:nvSpPr>
        <p:spPr bwMode="auto">
          <a:xfrm>
            <a:off x="351692" y="1104923"/>
            <a:ext cx="8292274" cy="5681663"/>
          </a:xfrm>
          <a:prstGeom prst="rect">
            <a:avLst/>
          </a:prstGeom>
          <a:noFill/>
          <a:ln w="9525">
            <a:noFill/>
            <a:miter lim="800000"/>
            <a:headEnd/>
            <a:tailEnd/>
          </a:ln>
        </p:spPr>
        <p:txBody>
          <a:bodyPr wrap="none" lIns="77578" tIns="38789" rIns="77578" bIns="38789" anchor="ctr"/>
          <a:lstStyle/>
          <a:p>
            <a:pPr defTabSz="776288" eaLnBrk="0" hangingPunct="0">
              <a:defRPr/>
            </a:pPr>
            <a:r>
              <a:rPr lang="es-ES" sz="2000" b="1" dirty="0">
                <a:solidFill>
                  <a:schemeClr val="tx1"/>
                </a:solidFill>
                <a:effectLst>
                  <a:outerShdw blurRad="38100" dist="38100" dir="2700000" algn="tl">
                    <a:srgbClr val="000000">
                      <a:alpha val="43137"/>
                    </a:srgbClr>
                  </a:outerShdw>
                </a:effectLst>
                <a:latin typeface="+mn-lt"/>
                <a:cs typeface="+mn-cs"/>
              </a:rPr>
              <a:t>Son los efectos directos e </a:t>
            </a:r>
            <a:r>
              <a:rPr lang="es-ES" sz="2000" b="1" dirty="0" smtClean="0">
                <a:solidFill>
                  <a:schemeClr val="tx1"/>
                </a:solidFill>
                <a:effectLst>
                  <a:outerShdw blurRad="38100" dist="38100" dir="2700000" algn="tl">
                    <a:srgbClr val="000000">
                      <a:alpha val="43137"/>
                    </a:srgbClr>
                  </a:outerShdw>
                </a:effectLst>
                <a:latin typeface="+mn-lt"/>
                <a:cs typeface="+mn-cs"/>
              </a:rPr>
              <a:t>indirectos cuando </a:t>
            </a:r>
            <a:r>
              <a:rPr lang="es-ES" sz="2000" b="1" dirty="0">
                <a:solidFill>
                  <a:schemeClr val="tx1"/>
                </a:solidFill>
                <a:effectLst>
                  <a:outerShdw blurRad="38100" dist="38100" dir="2700000" algn="tl">
                    <a:srgbClr val="000000">
                      <a:alpha val="43137"/>
                    </a:srgbClr>
                  </a:outerShdw>
                </a:effectLst>
                <a:latin typeface="+mn-lt"/>
                <a:cs typeface="+mn-cs"/>
              </a:rPr>
              <a:t>los beneficiarios hacen </a:t>
            </a:r>
            <a:r>
              <a:rPr lang="es-ES" sz="2000" b="1" dirty="0" smtClean="0">
                <a:solidFill>
                  <a:schemeClr val="tx1"/>
                </a:solidFill>
                <a:effectLst>
                  <a:outerShdw blurRad="38100" dist="38100" dir="2700000" algn="tl">
                    <a:srgbClr val="000000">
                      <a:alpha val="43137"/>
                    </a:srgbClr>
                  </a:outerShdw>
                </a:effectLst>
                <a:latin typeface="+mn-lt"/>
                <a:cs typeface="+mn-cs"/>
              </a:rPr>
              <a:t>uso de </a:t>
            </a:r>
            <a:r>
              <a:rPr lang="es-ES" sz="2000" b="1" dirty="0">
                <a:solidFill>
                  <a:schemeClr val="tx1"/>
                </a:solidFill>
                <a:effectLst>
                  <a:outerShdw blurRad="38100" dist="38100" dir="2700000" algn="tl">
                    <a:srgbClr val="000000">
                      <a:alpha val="43137"/>
                    </a:srgbClr>
                  </a:outerShdw>
                </a:effectLst>
                <a:latin typeface="+mn-lt"/>
                <a:cs typeface="+mn-cs"/>
              </a:rPr>
              <a:t>lo </a:t>
            </a:r>
            <a:endParaRPr lang="es-ES" sz="2000" b="1" dirty="0" smtClean="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r>
              <a:rPr lang="es-ES" sz="2000" b="1" dirty="0" smtClean="0">
                <a:solidFill>
                  <a:schemeClr val="tx1"/>
                </a:solidFill>
                <a:effectLst>
                  <a:outerShdw blurRad="38100" dist="38100" dir="2700000" algn="tl">
                    <a:srgbClr val="000000">
                      <a:alpha val="43137"/>
                    </a:srgbClr>
                  </a:outerShdw>
                </a:effectLst>
                <a:latin typeface="+mn-lt"/>
                <a:cs typeface="+mn-cs"/>
              </a:rPr>
              <a:t>producido </a:t>
            </a:r>
            <a:r>
              <a:rPr lang="es-ES" sz="2000" b="1" dirty="0">
                <a:solidFill>
                  <a:schemeClr val="tx1"/>
                </a:solidFill>
                <a:effectLst>
                  <a:outerShdw blurRad="38100" dist="38100" dir="2700000" algn="tl">
                    <a:srgbClr val="000000">
                      <a:alpha val="43137"/>
                    </a:srgbClr>
                  </a:outerShdw>
                </a:effectLst>
                <a:latin typeface="+mn-lt"/>
                <a:cs typeface="+mn-cs"/>
              </a:rPr>
              <a:t>por el proyecto.</a:t>
            </a:r>
          </a:p>
          <a:p>
            <a:pPr defTabSz="776288" eaLnBrk="0" hangingPunct="0">
              <a:lnSpc>
                <a:spcPct val="50000"/>
              </a:lnSpc>
              <a:defRPr/>
            </a:pPr>
            <a:endParaRPr lang="es-ES" sz="20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buFontTx/>
              <a:buChar char="•"/>
              <a:defRPr/>
            </a:pPr>
            <a:r>
              <a:rPr lang="es-ES_tradnl" sz="2000" b="1" dirty="0">
                <a:solidFill>
                  <a:schemeClr val="tx1"/>
                </a:solidFill>
                <a:effectLst>
                  <a:outerShdw blurRad="38100" dist="38100" dir="2700000" algn="tl">
                    <a:srgbClr val="000000">
                      <a:alpha val="43137"/>
                    </a:srgbClr>
                  </a:outerShdw>
                </a:effectLst>
                <a:latin typeface="+mn-lt"/>
                <a:cs typeface="+mn-cs"/>
              </a:rPr>
              <a:t> </a:t>
            </a:r>
            <a:r>
              <a:rPr lang="es-ES" sz="2000" b="1" dirty="0">
                <a:solidFill>
                  <a:schemeClr val="tx1"/>
                </a:solidFill>
                <a:effectLst>
                  <a:outerShdw blurRad="38100" dist="38100" dir="2700000" algn="tl">
                    <a:srgbClr val="000000">
                      <a:alpha val="43137"/>
                    </a:srgbClr>
                  </a:outerShdw>
                </a:effectLst>
                <a:latin typeface="+mn-lt"/>
                <a:cs typeface="+mn-cs"/>
              </a:rPr>
              <a:t>DATOS A REGISTRAR</a:t>
            </a:r>
            <a:r>
              <a:rPr lang="es-ES" sz="2000" b="1" dirty="0" smtClean="0">
                <a:solidFill>
                  <a:schemeClr val="tx1"/>
                </a:solidFill>
                <a:effectLst>
                  <a:outerShdw blurRad="38100" dist="38100" dir="2700000" algn="tl">
                    <a:srgbClr val="000000">
                      <a:alpha val="43137"/>
                    </a:srgbClr>
                  </a:outerShdw>
                </a:effectLst>
                <a:latin typeface="+mn-lt"/>
                <a:cs typeface="+mn-cs"/>
              </a:rPr>
              <a:t>:</a:t>
            </a:r>
          </a:p>
          <a:p>
            <a:pPr defTabSz="776288" eaLnBrk="0" hangingPunct="0">
              <a:defRPr/>
            </a:pPr>
            <a:endParaRPr lang="es-ES" sz="2000" b="1" dirty="0">
              <a:solidFill>
                <a:schemeClr val="tx1"/>
              </a:solidFill>
              <a:effectLst>
                <a:outerShdw blurRad="38100" dist="38100" dir="2700000" algn="tl">
                  <a:srgbClr val="000000">
                    <a:alpha val="43137"/>
                  </a:srgbClr>
                </a:outerShdw>
              </a:effectLst>
              <a:latin typeface="+mn-lt"/>
              <a:cs typeface="+mn-cs"/>
            </a:endParaRP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Grado de alcance de la meta del propósito;</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Relación entre los resultados obtenidos </a:t>
            </a:r>
            <a:r>
              <a:rPr lang="es-ES" sz="2000" b="1" dirty="0" smtClean="0">
                <a:solidFill>
                  <a:schemeClr val="tx1"/>
                </a:solidFill>
                <a:effectLst>
                  <a:outerShdw blurRad="38100" dist="38100" dir="2700000" algn="tl">
                    <a:srgbClr val="000000">
                      <a:alpha val="43137"/>
                    </a:srgbClr>
                  </a:outerShdw>
                </a:effectLst>
                <a:latin typeface="+mn-lt"/>
                <a:cs typeface="+mn-cs"/>
              </a:rPr>
              <a:t>y</a:t>
            </a:r>
            <a:r>
              <a:rPr lang="es-ES" sz="2000" b="1" dirty="0" smtClean="0">
                <a:effectLst>
                  <a:outerShdw blurRad="38100" dist="38100" dir="2700000" algn="tl">
                    <a:srgbClr val="000000">
                      <a:alpha val="43137"/>
                    </a:srgbClr>
                  </a:outerShdw>
                </a:effectLst>
              </a:rPr>
              <a:t> </a:t>
            </a:r>
            <a:r>
              <a:rPr lang="es-ES" sz="2000" b="1" dirty="0" smtClean="0">
                <a:solidFill>
                  <a:schemeClr val="tx1"/>
                </a:solidFill>
                <a:effectLst>
                  <a:outerShdw blurRad="38100" dist="38100" dir="2700000" algn="tl">
                    <a:srgbClr val="000000">
                      <a:alpha val="43137"/>
                    </a:srgbClr>
                  </a:outerShdw>
                </a:effectLst>
                <a:latin typeface="+mn-lt"/>
                <a:cs typeface="+mn-cs"/>
              </a:rPr>
              <a:t>la </a:t>
            </a:r>
            <a:r>
              <a:rPr lang="es-ES" sz="2000" b="1" dirty="0">
                <a:solidFill>
                  <a:schemeClr val="tx1"/>
                </a:solidFill>
                <a:effectLst>
                  <a:outerShdw blurRad="38100" dist="38100" dir="2700000" algn="tl">
                    <a:srgbClr val="000000">
                      <a:alpha val="43137"/>
                    </a:srgbClr>
                  </a:outerShdw>
                </a:effectLst>
                <a:latin typeface="+mn-lt"/>
                <a:cs typeface="+mn-cs"/>
              </a:rPr>
              <a:t>línea de base;</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Resultados obtenidos no </a:t>
            </a:r>
            <a:r>
              <a:rPr lang="es-ES" sz="2000" b="1" dirty="0" smtClean="0">
                <a:solidFill>
                  <a:schemeClr val="tx1"/>
                </a:solidFill>
                <a:effectLst>
                  <a:outerShdw blurRad="38100" dist="38100" dir="2700000" algn="tl">
                    <a:srgbClr val="000000">
                      <a:alpha val="43137"/>
                    </a:srgbClr>
                  </a:outerShdw>
                </a:effectLst>
                <a:latin typeface="+mn-lt"/>
                <a:cs typeface="+mn-cs"/>
              </a:rPr>
              <a:t>planificados (</a:t>
            </a:r>
            <a:r>
              <a:rPr lang="es-ES" sz="2000" b="1" dirty="0">
                <a:solidFill>
                  <a:schemeClr val="tx1"/>
                </a:solidFill>
                <a:effectLst>
                  <a:outerShdw blurRad="38100" dist="38100" dir="2700000" algn="tl">
                    <a:srgbClr val="000000">
                      <a:alpha val="43137"/>
                    </a:srgbClr>
                  </a:outerShdw>
                </a:effectLst>
                <a:latin typeface="+mn-lt"/>
                <a:cs typeface="+mn-cs"/>
              </a:rPr>
              <a:t>positivos o negativos</a:t>
            </a:r>
            <a:r>
              <a:rPr lang="es-ES" sz="2000" b="1" dirty="0" smtClean="0">
                <a:solidFill>
                  <a:schemeClr val="tx1"/>
                </a:solidFill>
                <a:effectLst>
                  <a:outerShdw blurRad="38100" dist="38100" dir="2700000" algn="tl">
                    <a:srgbClr val="000000">
                      <a:alpha val="43137"/>
                    </a:srgbClr>
                  </a:outerShdw>
                </a:effectLst>
                <a:latin typeface="+mn-lt"/>
                <a:cs typeface="+mn-cs"/>
              </a:rPr>
              <a:t>)</a:t>
            </a:r>
          </a:p>
          <a:p>
            <a:pPr marL="387350" lvl="1" defTabSz="776288" eaLnBrk="0" hangingPunct="0">
              <a:lnSpc>
                <a:spcPct val="110000"/>
              </a:lnSpc>
              <a:defRPr/>
            </a:pPr>
            <a:endParaRPr lang="es-ES" sz="20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lnSpc>
                <a:spcPct val="120000"/>
              </a:lnSpc>
              <a:buFontTx/>
              <a:buChar char="•"/>
              <a:defRPr/>
            </a:pPr>
            <a:r>
              <a:rPr lang="es-ES_tradnl" sz="2000" b="1" dirty="0">
                <a:solidFill>
                  <a:schemeClr val="tx1"/>
                </a:solidFill>
                <a:effectLst>
                  <a:outerShdw blurRad="38100" dist="38100" dir="2700000" algn="tl">
                    <a:srgbClr val="000000">
                      <a:alpha val="43137"/>
                    </a:srgbClr>
                  </a:outerShdw>
                </a:effectLst>
                <a:latin typeface="+mn-lt"/>
                <a:cs typeface="+mn-cs"/>
              </a:rPr>
              <a:t> DESAGREGACION:</a:t>
            </a:r>
          </a:p>
          <a:p>
            <a:pPr marL="387350" lvl="1" defTabSz="776288" eaLnBrk="0" hangingPunct="0">
              <a:lnSpc>
                <a:spcPct val="110000"/>
              </a:lnSpc>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por beneficiarios (para quienes);</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por cantidad (cuánto);</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por calidad (cuán bien);</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por tiempo (para cuando);</a:t>
            </a:r>
          </a:p>
          <a:p>
            <a:pPr marL="387350" lvl="1" defTabSz="776288" eaLnBrk="0" hangingPunct="0">
              <a:buFontTx/>
              <a:buChar char="•"/>
              <a:defRPr/>
            </a:pPr>
            <a:r>
              <a:rPr lang="es-ES" sz="2000" b="1" dirty="0">
                <a:solidFill>
                  <a:schemeClr val="tx1"/>
                </a:solidFill>
                <a:effectLst>
                  <a:outerShdw blurRad="38100" dist="38100" dir="2700000" algn="tl">
                    <a:srgbClr val="000000">
                      <a:alpha val="43137"/>
                    </a:srgbClr>
                  </a:outerShdw>
                </a:effectLst>
                <a:latin typeface="+mn-lt"/>
                <a:cs typeface="+mn-cs"/>
              </a:rPr>
              <a:t>y cobertura (dónde)</a:t>
            </a:r>
            <a:endParaRPr lang="es-ES_tradnl" sz="20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endParaRPr lang="es-ES_tradnl" sz="2000" b="1" dirty="0">
              <a:solidFill>
                <a:schemeClr val="tx1"/>
              </a:solidFill>
              <a:effectLst>
                <a:outerShdw blurRad="38100" dist="38100" dir="2700000" algn="tl">
                  <a:srgbClr val="000000">
                    <a:alpha val="43137"/>
                  </a:srgbClr>
                </a:outerShdw>
              </a:effectLst>
              <a:latin typeface="+mn-lt"/>
              <a:cs typeface="+mn-cs"/>
            </a:endParaRPr>
          </a:p>
        </p:txBody>
      </p:sp>
      <p:grpSp>
        <p:nvGrpSpPr>
          <p:cNvPr id="2" name="Group 5"/>
          <p:cNvGrpSpPr>
            <a:grpSpLocks/>
          </p:cNvGrpSpPr>
          <p:nvPr/>
        </p:nvGrpSpPr>
        <p:grpSpPr bwMode="auto">
          <a:xfrm>
            <a:off x="6660567" y="357166"/>
            <a:ext cx="1840523" cy="1046162"/>
            <a:chOff x="540" y="1440"/>
            <a:chExt cx="3864" cy="3024"/>
          </a:xfrm>
        </p:grpSpPr>
        <p:sp>
          <p:nvSpPr>
            <p:cNvPr id="70662" name="AutoShape 6"/>
            <p:cNvSpPr>
              <a:spLocks noChangeArrowheads="1"/>
            </p:cNvSpPr>
            <p:nvPr/>
          </p:nvSpPr>
          <p:spPr bwMode="auto">
            <a:xfrm>
              <a:off x="540" y="3264"/>
              <a:ext cx="3864" cy="1200"/>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effectLst>
                    <a:outerShdw blurRad="38100" dist="38100" dir="2700000" algn="tl">
                      <a:srgbClr val="000000">
                        <a:alpha val="43137"/>
                      </a:srgbClr>
                    </a:outerShdw>
                  </a:effectLst>
                  <a:latin typeface="Arial Black" pitchFamily="34" charset="0"/>
                </a:rPr>
                <a:t>PROCESOS</a:t>
              </a:r>
              <a:endParaRPr lang="es-ES_tradnl" sz="1000" b="1">
                <a:solidFill>
                  <a:schemeClr val="tx1"/>
                </a:solidFill>
                <a:effectLst>
                  <a:outerShdw blurRad="38100" dist="38100" dir="2700000" algn="tl">
                    <a:srgbClr val="000000">
                      <a:alpha val="43137"/>
                    </a:srgbClr>
                  </a:outerShdw>
                </a:effectLst>
                <a:latin typeface="Times New Roman" pitchFamily="18" charset="0"/>
              </a:endParaRPr>
            </a:p>
          </p:txBody>
        </p:sp>
        <p:sp>
          <p:nvSpPr>
            <p:cNvPr id="70663" name="AutoShape 7"/>
            <p:cNvSpPr>
              <a:spLocks noChangeArrowheads="1"/>
            </p:cNvSpPr>
            <p:nvPr/>
          </p:nvSpPr>
          <p:spPr bwMode="auto">
            <a:xfrm>
              <a:off x="540" y="2352"/>
              <a:ext cx="3864" cy="1200"/>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dirty="0">
                  <a:solidFill>
                    <a:schemeClr val="tx1"/>
                  </a:solidFill>
                  <a:effectLst>
                    <a:outerShdw blurRad="38100" dist="38100" dir="2700000" algn="tl">
                      <a:srgbClr val="000000">
                        <a:alpha val="43137"/>
                      </a:srgbClr>
                    </a:outerShdw>
                  </a:effectLst>
                  <a:latin typeface="Arial Black" pitchFamily="34" charset="0"/>
                </a:rPr>
                <a:t>PRODUCTOS</a:t>
              </a:r>
              <a:endParaRPr lang="es-ES_tradnl" sz="1000" b="1" dirty="0">
                <a:solidFill>
                  <a:schemeClr val="tx1"/>
                </a:solidFill>
                <a:effectLst>
                  <a:outerShdw blurRad="38100" dist="38100" dir="2700000" algn="tl">
                    <a:srgbClr val="000000">
                      <a:alpha val="43137"/>
                    </a:srgbClr>
                  </a:outerShdw>
                </a:effectLst>
                <a:latin typeface="Times New Roman" pitchFamily="18" charset="0"/>
              </a:endParaRPr>
            </a:p>
          </p:txBody>
        </p:sp>
        <p:sp>
          <p:nvSpPr>
            <p:cNvPr id="70664" name="AutoShape 8"/>
            <p:cNvSpPr>
              <a:spLocks noChangeArrowheads="1"/>
            </p:cNvSpPr>
            <p:nvPr/>
          </p:nvSpPr>
          <p:spPr bwMode="auto">
            <a:xfrm>
              <a:off x="540" y="1440"/>
              <a:ext cx="3864" cy="1200"/>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effectLst>
                    <a:outerShdw blurRad="38100" dist="38100" dir="2700000" algn="tl">
                      <a:srgbClr val="000000">
                        <a:alpha val="43137"/>
                      </a:srgbClr>
                    </a:outerShdw>
                  </a:effectLst>
                  <a:latin typeface="Arial Black" pitchFamily="34" charset="0"/>
                </a:rPr>
                <a:t>RESULTADO</a:t>
              </a:r>
              <a:endParaRPr lang="es-ES_tradnl" sz="1000" b="1">
                <a:solidFill>
                  <a:schemeClr val="tx1"/>
                </a:solidFill>
                <a:effectLst>
                  <a:outerShdw blurRad="38100" dist="38100" dir="2700000" algn="tl">
                    <a:srgbClr val="000000">
                      <a:alpha val="43137"/>
                    </a:srgbClr>
                  </a:outerShdw>
                </a:effectLst>
                <a:latin typeface="Times New Roman" pitchFamily="18" charset="0"/>
              </a:endParaRPr>
            </a:p>
          </p:txBody>
        </p:sp>
      </p:grpSp>
      <p:sp>
        <p:nvSpPr>
          <p:cNvPr id="9" name="AutoShape 3"/>
          <p:cNvSpPr>
            <a:spLocks noChangeArrowheads="1"/>
          </p:cNvSpPr>
          <p:nvPr/>
        </p:nvSpPr>
        <p:spPr bwMode="auto">
          <a:xfrm>
            <a:off x="87923" y="196832"/>
            <a:ext cx="6923943" cy="588962"/>
          </a:xfrm>
          <a:prstGeom prst="roundRect">
            <a:avLst>
              <a:gd name="adj" fmla="val 16667"/>
            </a:avLst>
          </a:prstGeom>
          <a:noFill/>
          <a:ln w="9525">
            <a:noFill/>
            <a:round/>
            <a:headEnd/>
            <a:tailEnd/>
          </a:ln>
        </p:spPr>
        <p:txBody>
          <a:bodyPr wrap="none" lIns="77578" tIns="38789" rIns="77578" bIns="38789" anchor="ctr"/>
          <a:lstStyle/>
          <a:p>
            <a:pPr algn="ctr" defTabSz="776288" eaLnBrk="0" hangingPunct="0">
              <a:defRPr/>
            </a:pPr>
            <a:r>
              <a:rPr lang="es-ES_tradnl" sz="3600" b="1" dirty="0">
                <a:solidFill>
                  <a:schemeClr val="tx1"/>
                </a:solidFill>
                <a:effectLst>
                  <a:outerShdw blurRad="38100" dist="38100" dir="2700000" algn="tl">
                    <a:srgbClr val="000000">
                      <a:alpha val="43137"/>
                    </a:srgbClr>
                  </a:outerShdw>
                </a:effectLst>
                <a:latin typeface="+mj-lt"/>
                <a:cs typeface="+mn-cs"/>
              </a:rPr>
              <a:t>Indicadores de resultados</a:t>
            </a:r>
            <a:endParaRPr lang="es-ES_tradnl" sz="2000" b="1" dirty="0">
              <a:solidFill>
                <a:schemeClr val="tx1"/>
              </a:solidFill>
              <a:effectLst>
                <a:outerShdw blurRad="38100" dist="38100" dir="2700000" algn="tl">
                  <a:srgbClr val="000000">
                    <a:alpha val="43137"/>
                  </a:srgbClr>
                </a:outerShdw>
              </a:effectLst>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20164">
                                            <p:txEl>
                                              <p:pRg st="0" end="0"/>
                                            </p:txEl>
                                          </p:spTgt>
                                        </p:tgtEl>
                                        <p:attrNameLst>
                                          <p:attrName>style.visibility</p:attrName>
                                        </p:attrNameLst>
                                      </p:cBhvr>
                                      <p:to>
                                        <p:strVal val="visible"/>
                                      </p:to>
                                    </p:set>
                                    <p:anim calcmode="lin" valueType="num">
                                      <p:cBhvr additive="base">
                                        <p:cTn id="7" dur="500" fill="hold"/>
                                        <p:tgtEl>
                                          <p:spTgt spid="220164">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0164">
                                            <p:txEl>
                                              <p:pRg st="0" end="0"/>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220164">
                                            <p:txEl>
                                              <p:pRg st="1" end="1"/>
                                            </p:txEl>
                                          </p:spTgt>
                                        </p:tgtEl>
                                        <p:attrNameLst>
                                          <p:attrName>style.visibility</p:attrName>
                                        </p:attrNameLst>
                                      </p:cBhvr>
                                      <p:to>
                                        <p:strVal val="visible"/>
                                      </p:to>
                                    </p:set>
                                    <p:anim calcmode="lin" valueType="num">
                                      <p:cBhvr additive="base">
                                        <p:cTn id="12" dur="500" fill="hold"/>
                                        <p:tgtEl>
                                          <p:spTgt spid="220164">
                                            <p:txEl>
                                              <p:pRg st="1" end="1"/>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0164">
                                            <p:txEl>
                                              <p:pRg st="1" end="1"/>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220164">
                                            <p:txEl>
                                              <p:pRg st="3" end="3"/>
                                            </p:txEl>
                                          </p:spTgt>
                                        </p:tgtEl>
                                        <p:attrNameLst>
                                          <p:attrName>style.visibility</p:attrName>
                                        </p:attrNameLst>
                                      </p:cBhvr>
                                      <p:to>
                                        <p:strVal val="visible"/>
                                      </p:to>
                                    </p:set>
                                    <p:anim calcmode="lin" valueType="num">
                                      <p:cBhvr additive="base">
                                        <p:cTn id="17" dur="500" fill="hold"/>
                                        <p:tgtEl>
                                          <p:spTgt spid="220164">
                                            <p:txEl>
                                              <p:pRg st="3" end="3"/>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0164">
                                            <p:txEl>
                                              <p:pRg st="3" end="3"/>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1000"/>
                                  </p:stCondLst>
                                  <p:childTnLst>
                                    <p:set>
                                      <p:cBhvr>
                                        <p:cTn id="21" dur="1" fill="hold">
                                          <p:stCondLst>
                                            <p:cond delay="0"/>
                                          </p:stCondLst>
                                        </p:cTn>
                                        <p:tgtEl>
                                          <p:spTgt spid="220164">
                                            <p:txEl>
                                              <p:pRg st="5" end="5"/>
                                            </p:txEl>
                                          </p:spTgt>
                                        </p:tgtEl>
                                        <p:attrNameLst>
                                          <p:attrName>style.visibility</p:attrName>
                                        </p:attrNameLst>
                                      </p:cBhvr>
                                      <p:to>
                                        <p:strVal val="visible"/>
                                      </p:to>
                                    </p:set>
                                    <p:anim calcmode="lin" valueType="num">
                                      <p:cBhvr additive="base">
                                        <p:cTn id="22" dur="500" fill="hold"/>
                                        <p:tgtEl>
                                          <p:spTgt spid="220164">
                                            <p:txEl>
                                              <p:pRg st="5" end="5"/>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20164">
                                            <p:txEl>
                                              <p:pRg st="5" end="5"/>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6" fill="hold" grpId="0" nodeType="afterEffect">
                                  <p:stCondLst>
                                    <p:cond delay="1000"/>
                                  </p:stCondLst>
                                  <p:childTnLst>
                                    <p:set>
                                      <p:cBhvr>
                                        <p:cTn id="26" dur="1" fill="hold">
                                          <p:stCondLst>
                                            <p:cond delay="0"/>
                                          </p:stCondLst>
                                        </p:cTn>
                                        <p:tgtEl>
                                          <p:spTgt spid="220164">
                                            <p:txEl>
                                              <p:pRg st="6" end="6"/>
                                            </p:txEl>
                                          </p:spTgt>
                                        </p:tgtEl>
                                        <p:attrNameLst>
                                          <p:attrName>style.visibility</p:attrName>
                                        </p:attrNameLst>
                                      </p:cBhvr>
                                      <p:to>
                                        <p:strVal val="visible"/>
                                      </p:to>
                                    </p:set>
                                    <p:anim calcmode="lin" valueType="num">
                                      <p:cBhvr additive="base">
                                        <p:cTn id="27" dur="500" fill="hold"/>
                                        <p:tgtEl>
                                          <p:spTgt spid="220164">
                                            <p:txEl>
                                              <p:pRg st="6" end="6"/>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20164">
                                            <p:txEl>
                                              <p:pRg st="6" end="6"/>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6" fill="hold" grpId="0" nodeType="afterEffect">
                                  <p:stCondLst>
                                    <p:cond delay="1000"/>
                                  </p:stCondLst>
                                  <p:childTnLst>
                                    <p:set>
                                      <p:cBhvr>
                                        <p:cTn id="31" dur="1" fill="hold">
                                          <p:stCondLst>
                                            <p:cond delay="0"/>
                                          </p:stCondLst>
                                        </p:cTn>
                                        <p:tgtEl>
                                          <p:spTgt spid="220164">
                                            <p:txEl>
                                              <p:pRg st="7" end="7"/>
                                            </p:txEl>
                                          </p:spTgt>
                                        </p:tgtEl>
                                        <p:attrNameLst>
                                          <p:attrName>style.visibility</p:attrName>
                                        </p:attrNameLst>
                                      </p:cBhvr>
                                      <p:to>
                                        <p:strVal val="visible"/>
                                      </p:to>
                                    </p:set>
                                    <p:anim calcmode="lin" valueType="num">
                                      <p:cBhvr additive="base">
                                        <p:cTn id="32" dur="500" fill="hold"/>
                                        <p:tgtEl>
                                          <p:spTgt spid="220164">
                                            <p:txEl>
                                              <p:pRg st="7" end="7"/>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20164">
                                            <p:txEl>
                                              <p:pRg st="7" end="7"/>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6" fill="hold" grpId="0" nodeType="afterEffect">
                                  <p:stCondLst>
                                    <p:cond delay="1000"/>
                                  </p:stCondLst>
                                  <p:childTnLst>
                                    <p:set>
                                      <p:cBhvr>
                                        <p:cTn id="36" dur="1" fill="hold">
                                          <p:stCondLst>
                                            <p:cond delay="0"/>
                                          </p:stCondLst>
                                        </p:cTn>
                                        <p:tgtEl>
                                          <p:spTgt spid="220164">
                                            <p:txEl>
                                              <p:pRg st="9" end="9"/>
                                            </p:txEl>
                                          </p:spTgt>
                                        </p:tgtEl>
                                        <p:attrNameLst>
                                          <p:attrName>style.visibility</p:attrName>
                                        </p:attrNameLst>
                                      </p:cBhvr>
                                      <p:to>
                                        <p:strVal val="visible"/>
                                      </p:to>
                                    </p:set>
                                    <p:anim calcmode="lin" valueType="num">
                                      <p:cBhvr additive="base">
                                        <p:cTn id="37" dur="500" fill="hold"/>
                                        <p:tgtEl>
                                          <p:spTgt spid="220164">
                                            <p:txEl>
                                              <p:pRg st="9" end="9"/>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0164">
                                            <p:txEl>
                                              <p:pRg st="9" end="9"/>
                                            </p:txEl>
                                          </p:spTgt>
                                        </p:tgtEl>
                                        <p:attrNameLst>
                                          <p:attrName>ppt_y</p:attrName>
                                        </p:attrNameLst>
                                      </p:cBhvr>
                                      <p:tavLst>
                                        <p:tav tm="0">
                                          <p:val>
                                            <p:strVal val="1+#ppt_h/2"/>
                                          </p:val>
                                        </p:tav>
                                        <p:tav tm="100000">
                                          <p:val>
                                            <p:strVal val="#ppt_y"/>
                                          </p:val>
                                        </p:tav>
                                      </p:tavLst>
                                    </p:anim>
                                  </p:childTnLst>
                                </p:cTn>
                              </p:par>
                            </p:childTnLst>
                          </p:cTn>
                        </p:par>
                        <p:par>
                          <p:cTn id="39" fill="hold">
                            <p:stCondLst>
                              <p:cond delay="10500"/>
                            </p:stCondLst>
                            <p:childTnLst>
                              <p:par>
                                <p:cTn id="40" presetID="2" presetClass="entr" presetSubtype="6" fill="hold" grpId="0" nodeType="afterEffect">
                                  <p:stCondLst>
                                    <p:cond delay="1000"/>
                                  </p:stCondLst>
                                  <p:childTnLst>
                                    <p:set>
                                      <p:cBhvr>
                                        <p:cTn id="41" dur="1" fill="hold">
                                          <p:stCondLst>
                                            <p:cond delay="0"/>
                                          </p:stCondLst>
                                        </p:cTn>
                                        <p:tgtEl>
                                          <p:spTgt spid="220164">
                                            <p:txEl>
                                              <p:pRg st="10" end="10"/>
                                            </p:txEl>
                                          </p:spTgt>
                                        </p:tgtEl>
                                        <p:attrNameLst>
                                          <p:attrName>style.visibility</p:attrName>
                                        </p:attrNameLst>
                                      </p:cBhvr>
                                      <p:to>
                                        <p:strVal val="visible"/>
                                      </p:to>
                                    </p:set>
                                    <p:anim calcmode="lin" valueType="num">
                                      <p:cBhvr additive="base">
                                        <p:cTn id="42" dur="500" fill="hold"/>
                                        <p:tgtEl>
                                          <p:spTgt spid="220164">
                                            <p:txEl>
                                              <p:pRg st="10" end="10"/>
                                            </p:txEl>
                                          </p:spTgt>
                                        </p:tgtEl>
                                        <p:attrNameLst>
                                          <p:attrName>ppt_x</p:attrName>
                                        </p:attrNameLst>
                                      </p:cBhvr>
                                      <p:tavLst>
                                        <p:tav tm="0">
                                          <p:val>
                                            <p:strVal val="1+#ppt_w/2"/>
                                          </p:val>
                                        </p:tav>
                                        <p:tav tm="100000">
                                          <p:val>
                                            <p:strVal val="#ppt_x"/>
                                          </p:val>
                                        </p:tav>
                                      </p:tavLst>
                                    </p:anim>
                                    <p:anim calcmode="lin" valueType="num">
                                      <p:cBhvr additive="base">
                                        <p:cTn id="43" dur="500" fill="hold"/>
                                        <p:tgtEl>
                                          <p:spTgt spid="220164">
                                            <p:txEl>
                                              <p:pRg st="10" end="1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12000"/>
                            </p:stCondLst>
                            <p:childTnLst>
                              <p:par>
                                <p:cTn id="45" presetID="2" presetClass="entr" presetSubtype="6" fill="hold" grpId="0" nodeType="afterEffect">
                                  <p:stCondLst>
                                    <p:cond delay="1000"/>
                                  </p:stCondLst>
                                  <p:childTnLst>
                                    <p:set>
                                      <p:cBhvr>
                                        <p:cTn id="46" dur="1" fill="hold">
                                          <p:stCondLst>
                                            <p:cond delay="0"/>
                                          </p:stCondLst>
                                        </p:cTn>
                                        <p:tgtEl>
                                          <p:spTgt spid="220164">
                                            <p:txEl>
                                              <p:pRg st="11" end="11"/>
                                            </p:txEl>
                                          </p:spTgt>
                                        </p:tgtEl>
                                        <p:attrNameLst>
                                          <p:attrName>style.visibility</p:attrName>
                                        </p:attrNameLst>
                                      </p:cBhvr>
                                      <p:to>
                                        <p:strVal val="visible"/>
                                      </p:to>
                                    </p:set>
                                    <p:anim calcmode="lin" valueType="num">
                                      <p:cBhvr additive="base">
                                        <p:cTn id="47" dur="500" fill="hold"/>
                                        <p:tgtEl>
                                          <p:spTgt spid="220164">
                                            <p:txEl>
                                              <p:pRg st="11" end="11"/>
                                            </p:txEl>
                                          </p:spTgt>
                                        </p:tgtEl>
                                        <p:attrNameLst>
                                          <p:attrName>ppt_x</p:attrName>
                                        </p:attrNameLst>
                                      </p:cBhvr>
                                      <p:tavLst>
                                        <p:tav tm="0">
                                          <p:val>
                                            <p:strVal val="1+#ppt_w/2"/>
                                          </p:val>
                                        </p:tav>
                                        <p:tav tm="100000">
                                          <p:val>
                                            <p:strVal val="#ppt_x"/>
                                          </p:val>
                                        </p:tav>
                                      </p:tavLst>
                                    </p:anim>
                                    <p:anim calcmode="lin" valueType="num">
                                      <p:cBhvr additive="base">
                                        <p:cTn id="48" dur="500" fill="hold"/>
                                        <p:tgtEl>
                                          <p:spTgt spid="220164">
                                            <p:txEl>
                                              <p:pRg st="11" end="11"/>
                                            </p:txEl>
                                          </p:spTgt>
                                        </p:tgtEl>
                                        <p:attrNameLst>
                                          <p:attrName>ppt_y</p:attrName>
                                        </p:attrNameLst>
                                      </p:cBhvr>
                                      <p:tavLst>
                                        <p:tav tm="0">
                                          <p:val>
                                            <p:strVal val="1+#ppt_h/2"/>
                                          </p:val>
                                        </p:tav>
                                        <p:tav tm="100000">
                                          <p:val>
                                            <p:strVal val="#ppt_y"/>
                                          </p:val>
                                        </p:tav>
                                      </p:tavLst>
                                    </p:anim>
                                  </p:childTnLst>
                                </p:cTn>
                              </p:par>
                            </p:childTnLst>
                          </p:cTn>
                        </p:par>
                        <p:par>
                          <p:cTn id="49" fill="hold">
                            <p:stCondLst>
                              <p:cond delay="13500"/>
                            </p:stCondLst>
                            <p:childTnLst>
                              <p:par>
                                <p:cTn id="50" presetID="2" presetClass="entr" presetSubtype="6" fill="hold" grpId="0" nodeType="afterEffect">
                                  <p:stCondLst>
                                    <p:cond delay="1000"/>
                                  </p:stCondLst>
                                  <p:childTnLst>
                                    <p:set>
                                      <p:cBhvr>
                                        <p:cTn id="51" dur="1" fill="hold">
                                          <p:stCondLst>
                                            <p:cond delay="0"/>
                                          </p:stCondLst>
                                        </p:cTn>
                                        <p:tgtEl>
                                          <p:spTgt spid="220164">
                                            <p:txEl>
                                              <p:pRg st="12" end="12"/>
                                            </p:txEl>
                                          </p:spTgt>
                                        </p:tgtEl>
                                        <p:attrNameLst>
                                          <p:attrName>style.visibility</p:attrName>
                                        </p:attrNameLst>
                                      </p:cBhvr>
                                      <p:to>
                                        <p:strVal val="visible"/>
                                      </p:to>
                                    </p:set>
                                    <p:anim calcmode="lin" valueType="num">
                                      <p:cBhvr additive="base">
                                        <p:cTn id="52" dur="500" fill="hold"/>
                                        <p:tgtEl>
                                          <p:spTgt spid="220164">
                                            <p:txEl>
                                              <p:pRg st="12" end="12"/>
                                            </p:txEl>
                                          </p:spTgt>
                                        </p:tgtEl>
                                        <p:attrNameLst>
                                          <p:attrName>ppt_x</p:attrName>
                                        </p:attrNameLst>
                                      </p:cBhvr>
                                      <p:tavLst>
                                        <p:tav tm="0">
                                          <p:val>
                                            <p:strVal val="1+#ppt_w/2"/>
                                          </p:val>
                                        </p:tav>
                                        <p:tav tm="100000">
                                          <p:val>
                                            <p:strVal val="#ppt_x"/>
                                          </p:val>
                                        </p:tav>
                                      </p:tavLst>
                                    </p:anim>
                                    <p:anim calcmode="lin" valueType="num">
                                      <p:cBhvr additive="base">
                                        <p:cTn id="53" dur="500" fill="hold"/>
                                        <p:tgtEl>
                                          <p:spTgt spid="220164">
                                            <p:txEl>
                                              <p:pRg st="12" end="12"/>
                                            </p:txEl>
                                          </p:spTgt>
                                        </p:tgtEl>
                                        <p:attrNameLst>
                                          <p:attrName>ppt_y</p:attrName>
                                        </p:attrNameLst>
                                      </p:cBhvr>
                                      <p:tavLst>
                                        <p:tav tm="0">
                                          <p:val>
                                            <p:strVal val="1+#ppt_h/2"/>
                                          </p:val>
                                        </p:tav>
                                        <p:tav tm="100000">
                                          <p:val>
                                            <p:strVal val="#ppt_y"/>
                                          </p:val>
                                        </p:tav>
                                      </p:tavLst>
                                    </p:anim>
                                  </p:childTnLst>
                                </p:cTn>
                              </p:par>
                            </p:childTnLst>
                          </p:cTn>
                        </p:par>
                        <p:par>
                          <p:cTn id="54" fill="hold">
                            <p:stCondLst>
                              <p:cond delay="15000"/>
                            </p:stCondLst>
                            <p:childTnLst>
                              <p:par>
                                <p:cTn id="55" presetID="2" presetClass="entr" presetSubtype="6" fill="hold" grpId="0" nodeType="afterEffect">
                                  <p:stCondLst>
                                    <p:cond delay="1000"/>
                                  </p:stCondLst>
                                  <p:childTnLst>
                                    <p:set>
                                      <p:cBhvr>
                                        <p:cTn id="56" dur="1" fill="hold">
                                          <p:stCondLst>
                                            <p:cond delay="0"/>
                                          </p:stCondLst>
                                        </p:cTn>
                                        <p:tgtEl>
                                          <p:spTgt spid="220164">
                                            <p:txEl>
                                              <p:pRg st="13" end="13"/>
                                            </p:txEl>
                                          </p:spTgt>
                                        </p:tgtEl>
                                        <p:attrNameLst>
                                          <p:attrName>style.visibility</p:attrName>
                                        </p:attrNameLst>
                                      </p:cBhvr>
                                      <p:to>
                                        <p:strVal val="visible"/>
                                      </p:to>
                                    </p:set>
                                    <p:anim calcmode="lin" valueType="num">
                                      <p:cBhvr additive="base">
                                        <p:cTn id="57" dur="500" fill="hold"/>
                                        <p:tgtEl>
                                          <p:spTgt spid="220164">
                                            <p:txEl>
                                              <p:pRg st="13" end="13"/>
                                            </p:txEl>
                                          </p:spTgt>
                                        </p:tgtEl>
                                        <p:attrNameLst>
                                          <p:attrName>ppt_x</p:attrName>
                                        </p:attrNameLst>
                                      </p:cBhvr>
                                      <p:tavLst>
                                        <p:tav tm="0">
                                          <p:val>
                                            <p:strVal val="1+#ppt_w/2"/>
                                          </p:val>
                                        </p:tav>
                                        <p:tav tm="100000">
                                          <p:val>
                                            <p:strVal val="#ppt_x"/>
                                          </p:val>
                                        </p:tav>
                                      </p:tavLst>
                                    </p:anim>
                                    <p:anim calcmode="lin" valueType="num">
                                      <p:cBhvr additive="base">
                                        <p:cTn id="58" dur="500" fill="hold"/>
                                        <p:tgtEl>
                                          <p:spTgt spid="220164">
                                            <p:txEl>
                                              <p:pRg st="13" end="13"/>
                                            </p:txEl>
                                          </p:spTgt>
                                        </p:tgtEl>
                                        <p:attrNameLst>
                                          <p:attrName>ppt_y</p:attrName>
                                        </p:attrNameLst>
                                      </p:cBhvr>
                                      <p:tavLst>
                                        <p:tav tm="0">
                                          <p:val>
                                            <p:strVal val="1+#ppt_h/2"/>
                                          </p:val>
                                        </p:tav>
                                        <p:tav tm="100000">
                                          <p:val>
                                            <p:strVal val="#ppt_y"/>
                                          </p:val>
                                        </p:tav>
                                      </p:tavLst>
                                    </p:anim>
                                  </p:childTnLst>
                                </p:cTn>
                              </p:par>
                            </p:childTnLst>
                          </p:cTn>
                        </p:par>
                        <p:par>
                          <p:cTn id="59" fill="hold">
                            <p:stCondLst>
                              <p:cond delay="16500"/>
                            </p:stCondLst>
                            <p:childTnLst>
                              <p:par>
                                <p:cTn id="60" presetID="2" presetClass="entr" presetSubtype="6" fill="hold" grpId="0" nodeType="afterEffect">
                                  <p:stCondLst>
                                    <p:cond delay="1000"/>
                                  </p:stCondLst>
                                  <p:childTnLst>
                                    <p:set>
                                      <p:cBhvr>
                                        <p:cTn id="61" dur="1" fill="hold">
                                          <p:stCondLst>
                                            <p:cond delay="0"/>
                                          </p:stCondLst>
                                        </p:cTn>
                                        <p:tgtEl>
                                          <p:spTgt spid="220164">
                                            <p:txEl>
                                              <p:pRg st="14" end="14"/>
                                            </p:txEl>
                                          </p:spTgt>
                                        </p:tgtEl>
                                        <p:attrNameLst>
                                          <p:attrName>style.visibility</p:attrName>
                                        </p:attrNameLst>
                                      </p:cBhvr>
                                      <p:to>
                                        <p:strVal val="visible"/>
                                      </p:to>
                                    </p:set>
                                    <p:anim calcmode="lin" valueType="num">
                                      <p:cBhvr additive="base">
                                        <p:cTn id="62" dur="500" fill="hold"/>
                                        <p:tgtEl>
                                          <p:spTgt spid="220164">
                                            <p:txEl>
                                              <p:pRg st="14" end="14"/>
                                            </p:txEl>
                                          </p:spTgt>
                                        </p:tgtEl>
                                        <p:attrNameLst>
                                          <p:attrName>ppt_x</p:attrName>
                                        </p:attrNameLst>
                                      </p:cBhvr>
                                      <p:tavLst>
                                        <p:tav tm="0">
                                          <p:val>
                                            <p:strVal val="1+#ppt_w/2"/>
                                          </p:val>
                                        </p:tav>
                                        <p:tav tm="100000">
                                          <p:val>
                                            <p:strVal val="#ppt_x"/>
                                          </p:val>
                                        </p:tav>
                                      </p:tavLst>
                                    </p:anim>
                                    <p:anim calcmode="lin" valueType="num">
                                      <p:cBhvr additive="base">
                                        <p:cTn id="63" dur="500" fill="hold"/>
                                        <p:tgtEl>
                                          <p:spTgt spid="220164">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64" grpId="0" build="p" bldLvl="2" autoUpdateAnimBg="0" advAuto="100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ext Box 2"/>
          <p:cNvSpPr txBox="1">
            <a:spLocks noChangeArrowheads="1"/>
          </p:cNvSpPr>
          <p:nvPr/>
        </p:nvSpPr>
        <p:spPr bwMode="auto">
          <a:xfrm>
            <a:off x="205154" y="0"/>
            <a:ext cx="798635" cy="185738"/>
          </a:xfrm>
          <a:prstGeom prst="rect">
            <a:avLst/>
          </a:prstGeom>
          <a:noFill/>
          <a:ln w="9525">
            <a:noFill/>
            <a:miter lim="800000"/>
            <a:headEnd/>
            <a:tailEnd/>
          </a:ln>
        </p:spPr>
        <p:txBody>
          <a:bodyPr lIns="77578" tIns="38789" rIns="77578" bIns="38789">
            <a:spAutoFit/>
          </a:bodyPr>
          <a:lstStyle/>
          <a:p>
            <a:pPr algn="ctr" defTabSz="776288" eaLnBrk="0" hangingPunct="0">
              <a:spcBef>
                <a:spcPct val="50000"/>
              </a:spcBef>
            </a:pPr>
            <a:endParaRPr lang="es-ES" sz="700">
              <a:solidFill>
                <a:schemeClr val="folHlink"/>
              </a:solidFill>
              <a:latin typeface="Times New Roman" pitchFamily="18" charset="0"/>
            </a:endParaRPr>
          </a:p>
        </p:txBody>
      </p:sp>
      <p:sp>
        <p:nvSpPr>
          <p:cNvPr id="222212" name="Rectangle 4"/>
          <p:cNvSpPr>
            <a:spLocks noChangeArrowheads="1"/>
          </p:cNvSpPr>
          <p:nvPr/>
        </p:nvSpPr>
        <p:spPr bwMode="auto">
          <a:xfrm>
            <a:off x="285720" y="1000108"/>
            <a:ext cx="8715436" cy="5105400"/>
          </a:xfrm>
          <a:prstGeom prst="rect">
            <a:avLst/>
          </a:prstGeom>
          <a:noFill/>
          <a:ln w="9525">
            <a:noFill/>
            <a:miter lim="800000"/>
            <a:headEnd/>
            <a:tailEnd/>
          </a:ln>
        </p:spPr>
        <p:txBody>
          <a:bodyPr wrap="none" lIns="77578" tIns="38789" rIns="77578" bIns="38789" anchor="ctr"/>
          <a:lstStyle/>
          <a:p>
            <a:pPr defTabSz="776288" eaLnBrk="0" hangingPunct="0">
              <a:defRPr/>
            </a:pPr>
            <a:endParaRPr lang="es-ES" sz="24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endParaRPr lang="es-ES" sz="2400" b="1" dirty="0" smtClean="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endParaRPr lang="es-ES" sz="2400" b="1" dirty="0" smtClean="0">
              <a:effectLst>
                <a:outerShdw blurRad="38100" dist="38100" dir="2700000" algn="tl">
                  <a:srgbClr val="000000">
                    <a:alpha val="43137"/>
                  </a:srgbClr>
                </a:outerShdw>
              </a:effectLst>
            </a:endParaRPr>
          </a:p>
          <a:p>
            <a:pPr defTabSz="776288" eaLnBrk="0" hangingPunct="0">
              <a:defRPr/>
            </a:pPr>
            <a:endParaRPr lang="es-ES" sz="2400" b="1" dirty="0" smtClean="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endParaRPr lang="es-ES" sz="2400" b="1" dirty="0" smtClean="0">
              <a:effectLst>
                <a:outerShdw blurRad="38100" dist="38100" dir="2700000" algn="tl">
                  <a:srgbClr val="000000">
                    <a:alpha val="43137"/>
                  </a:srgbClr>
                </a:outerShdw>
              </a:effectLst>
            </a:endParaRPr>
          </a:p>
          <a:p>
            <a:pPr defTabSz="776288" eaLnBrk="0" hangingPunct="0">
              <a:defRPr/>
            </a:pPr>
            <a:r>
              <a:rPr lang="es-ES" sz="2400" b="1" dirty="0" smtClean="0">
                <a:solidFill>
                  <a:schemeClr val="tx1"/>
                </a:solidFill>
                <a:effectLst>
                  <a:outerShdw blurRad="38100" dist="38100" dir="2700000" algn="tl">
                    <a:srgbClr val="000000">
                      <a:alpha val="43137"/>
                    </a:srgbClr>
                  </a:outerShdw>
                </a:effectLst>
                <a:latin typeface="+mn-lt"/>
                <a:cs typeface="+mn-cs"/>
              </a:rPr>
              <a:t>Mi</a:t>
            </a:r>
            <a:r>
              <a:rPr lang="es-AR" sz="2400" b="1" dirty="0">
                <a:solidFill>
                  <a:schemeClr val="tx1"/>
                </a:solidFill>
                <a:effectLst>
                  <a:outerShdw blurRad="38100" dist="38100" dir="2700000" algn="tl">
                    <a:srgbClr val="000000">
                      <a:alpha val="43137"/>
                    </a:srgbClr>
                  </a:outerShdw>
                </a:effectLst>
                <a:latin typeface="+mn-lt"/>
                <a:cs typeface="+mn-cs"/>
              </a:rPr>
              <a:t>den el impacto de desarrollo </a:t>
            </a:r>
            <a:r>
              <a:rPr lang="es-AR" sz="2400" b="1" dirty="0" smtClean="0">
                <a:solidFill>
                  <a:schemeClr val="tx1"/>
                </a:solidFill>
                <a:effectLst>
                  <a:outerShdw blurRad="38100" dist="38100" dir="2700000" algn="tl">
                    <a:srgbClr val="000000">
                      <a:alpha val="43137"/>
                    </a:srgbClr>
                  </a:outerShdw>
                </a:effectLst>
                <a:latin typeface="+mn-lt"/>
                <a:cs typeface="+mn-cs"/>
              </a:rPr>
              <a:t>alcanzado</a:t>
            </a:r>
            <a:r>
              <a:rPr lang="es-AR" sz="2400" b="1" dirty="0">
                <a:effectLst>
                  <a:outerShdw blurRad="38100" dist="38100" dir="2700000" algn="tl">
                    <a:srgbClr val="000000">
                      <a:alpha val="43137"/>
                    </a:srgbClr>
                  </a:outerShdw>
                </a:effectLst>
              </a:rPr>
              <a:t> </a:t>
            </a:r>
            <a:r>
              <a:rPr lang="es-AR" sz="2400" b="1" dirty="0" smtClean="0">
                <a:solidFill>
                  <a:schemeClr val="tx1"/>
                </a:solidFill>
                <a:effectLst>
                  <a:outerShdw blurRad="38100" dist="38100" dir="2700000" algn="tl">
                    <a:srgbClr val="000000">
                      <a:alpha val="43137"/>
                    </a:srgbClr>
                  </a:outerShdw>
                </a:effectLst>
                <a:latin typeface="+mn-lt"/>
                <a:cs typeface="+mn-cs"/>
              </a:rPr>
              <a:t>al </a:t>
            </a:r>
            <a:r>
              <a:rPr lang="es-AR" sz="2400" b="1" dirty="0">
                <a:solidFill>
                  <a:schemeClr val="tx1"/>
                </a:solidFill>
                <a:effectLst>
                  <a:outerShdw blurRad="38100" dist="38100" dir="2700000" algn="tl">
                    <a:srgbClr val="000000">
                      <a:alpha val="43137"/>
                    </a:srgbClr>
                  </a:outerShdw>
                </a:effectLst>
                <a:latin typeface="+mn-lt"/>
                <a:cs typeface="+mn-cs"/>
              </a:rPr>
              <a:t>cual la ejecución del </a:t>
            </a:r>
            <a:endParaRPr lang="es-AR" sz="2400" b="1" dirty="0" smtClean="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r>
              <a:rPr lang="es-AR" sz="2400" b="1" dirty="0" smtClean="0">
                <a:solidFill>
                  <a:schemeClr val="tx1"/>
                </a:solidFill>
                <a:effectLst>
                  <a:outerShdw blurRad="38100" dist="38100" dir="2700000" algn="tl">
                    <a:srgbClr val="000000">
                      <a:alpha val="43137"/>
                    </a:srgbClr>
                  </a:outerShdw>
                </a:effectLst>
                <a:latin typeface="+mn-lt"/>
                <a:cs typeface="+mn-cs"/>
              </a:rPr>
              <a:t>proyecto contribuyó. Estos </a:t>
            </a:r>
            <a:r>
              <a:rPr lang="es-AR" sz="2400" b="1" dirty="0">
                <a:solidFill>
                  <a:schemeClr val="tx1"/>
                </a:solidFill>
                <a:effectLst>
                  <a:outerShdw blurRad="38100" dist="38100" dir="2700000" algn="tl">
                    <a:srgbClr val="000000">
                      <a:alpha val="43137"/>
                    </a:srgbClr>
                  </a:outerShdw>
                </a:effectLst>
                <a:latin typeface="+mn-lt"/>
                <a:cs typeface="+mn-cs"/>
              </a:rPr>
              <a:t>indicadores se miden en el largo plazo.</a:t>
            </a:r>
            <a:br>
              <a:rPr lang="es-AR" sz="2400" b="1" dirty="0">
                <a:solidFill>
                  <a:schemeClr val="tx1"/>
                </a:solidFill>
                <a:effectLst>
                  <a:outerShdw blurRad="38100" dist="38100" dir="2700000" algn="tl">
                    <a:srgbClr val="000000">
                      <a:alpha val="43137"/>
                    </a:srgbClr>
                  </a:outerShdw>
                </a:effectLst>
                <a:latin typeface="+mn-lt"/>
                <a:cs typeface="+mn-cs"/>
              </a:rPr>
            </a:br>
            <a:r>
              <a:rPr lang="es-AR" sz="2400" b="1" dirty="0">
                <a:solidFill>
                  <a:schemeClr val="tx1"/>
                </a:solidFill>
                <a:effectLst>
                  <a:outerShdw blurRad="38100" dist="38100" dir="2700000" algn="tl">
                    <a:srgbClr val="000000">
                      <a:alpha val="43137"/>
                    </a:srgbClr>
                  </a:outerShdw>
                </a:effectLst>
                <a:latin typeface="+mn-lt"/>
                <a:cs typeface="+mn-cs"/>
              </a:rPr>
              <a:t>Corresponden a la evaluación ex-post.</a:t>
            </a:r>
            <a:endParaRPr lang="es-ES" sz="24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lnSpc>
                <a:spcPct val="50000"/>
              </a:lnSpc>
              <a:defRPr/>
            </a:pPr>
            <a:endParaRPr lang="es-ES" sz="2400" b="1" dirty="0">
              <a:solidFill>
                <a:schemeClr val="tx1"/>
              </a:solidFill>
              <a:effectLst>
                <a:outerShdw blurRad="38100" dist="38100" dir="2700000" algn="tl">
                  <a:srgbClr val="000000">
                    <a:alpha val="43137"/>
                  </a:srgbClr>
                </a:outerShdw>
              </a:effectLst>
              <a:latin typeface="+mn-lt"/>
              <a:cs typeface="+mn-cs"/>
            </a:endParaRPr>
          </a:p>
          <a:p>
            <a:pPr defTabSz="776288" eaLnBrk="0" hangingPunct="0">
              <a:defRPr/>
            </a:pPr>
            <a:r>
              <a:rPr lang="es-ES" sz="2400" b="1" dirty="0" smtClean="0">
                <a:solidFill>
                  <a:schemeClr val="tx1"/>
                </a:solidFill>
                <a:effectLst>
                  <a:outerShdw blurRad="38100" dist="38100" dir="2700000" algn="tl">
                    <a:srgbClr val="000000">
                      <a:alpha val="43137"/>
                    </a:srgbClr>
                  </a:outerShdw>
                </a:effectLst>
                <a:latin typeface="+mn-lt"/>
                <a:cs typeface="+mn-cs"/>
              </a:rPr>
              <a:t>DATOS </a:t>
            </a:r>
            <a:r>
              <a:rPr lang="es-ES" sz="2400" b="1" dirty="0">
                <a:solidFill>
                  <a:schemeClr val="tx1"/>
                </a:solidFill>
                <a:effectLst>
                  <a:outerShdw blurRad="38100" dist="38100" dir="2700000" algn="tl">
                    <a:srgbClr val="000000">
                      <a:alpha val="43137"/>
                    </a:srgbClr>
                  </a:outerShdw>
                </a:effectLst>
                <a:latin typeface="+mn-lt"/>
                <a:cs typeface="+mn-cs"/>
              </a:rPr>
              <a:t>A REGISTRAR</a:t>
            </a:r>
            <a:r>
              <a:rPr lang="es-ES" sz="2400" b="1" dirty="0" smtClean="0">
                <a:solidFill>
                  <a:schemeClr val="tx1"/>
                </a:solidFill>
                <a:effectLst>
                  <a:outerShdw blurRad="38100" dist="38100" dir="2700000" algn="tl">
                    <a:srgbClr val="000000">
                      <a:alpha val="43137"/>
                    </a:srgbClr>
                  </a:outerShdw>
                </a:effectLst>
                <a:latin typeface="+mn-lt"/>
                <a:cs typeface="+mn-cs"/>
              </a:rPr>
              <a:t>:</a:t>
            </a:r>
          </a:p>
          <a:p>
            <a:pPr defTabSz="776288" eaLnBrk="0" hangingPunct="0">
              <a:defRPr/>
            </a:pPr>
            <a:endParaRPr lang="es-ES" sz="2400" b="1" dirty="0">
              <a:solidFill>
                <a:schemeClr val="tx1"/>
              </a:solidFill>
              <a:effectLst>
                <a:outerShdw blurRad="38100" dist="38100" dir="2700000" algn="tl">
                  <a:srgbClr val="000000">
                    <a:alpha val="43137"/>
                  </a:srgbClr>
                </a:outerShdw>
              </a:effectLst>
              <a:latin typeface="+mn-lt"/>
              <a:cs typeface="+mn-cs"/>
            </a:endParaRPr>
          </a:p>
          <a:p>
            <a:pPr marL="190500" lvl="1" defTabSz="776288" eaLnBrk="0" hangingPunct="0">
              <a:lnSpc>
                <a:spcPct val="110000"/>
              </a:lnSpc>
              <a:buFontTx/>
              <a:buChar char="•"/>
              <a:defRPr/>
            </a:pPr>
            <a:r>
              <a:rPr lang="es-AR" sz="2400" b="1" dirty="0">
                <a:solidFill>
                  <a:schemeClr val="tx1"/>
                </a:solidFill>
                <a:effectLst>
                  <a:outerShdw blurRad="38100" dist="38100" dir="2700000" algn="tl">
                    <a:srgbClr val="000000">
                      <a:alpha val="43137"/>
                    </a:srgbClr>
                  </a:outerShdw>
                </a:effectLst>
                <a:latin typeface="+mn-lt"/>
                <a:cs typeface="+mn-cs"/>
              </a:rPr>
              <a:t>Efectividad del proyecto</a:t>
            </a:r>
            <a:r>
              <a:rPr lang="es-ES" sz="2400" b="1" dirty="0">
                <a:solidFill>
                  <a:schemeClr val="tx1"/>
                </a:solidFill>
                <a:effectLst>
                  <a:outerShdw blurRad="38100" dist="38100" dir="2700000" algn="tl">
                    <a:srgbClr val="000000">
                      <a:alpha val="43137"/>
                    </a:srgbClr>
                  </a:outerShdw>
                </a:effectLst>
                <a:latin typeface="+mn-lt"/>
                <a:cs typeface="+mn-cs"/>
              </a:rPr>
              <a:t>:</a:t>
            </a:r>
            <a:br>
              <a:rPr lang="es-ES" sz="2400" b="1" dirty="0">
                <a:solidFill>
                  <a:schemeClr val="tx1"/>
                </a:solidFill>
                <a:effectLst>
                  <a:outerShdw blurRad="38100" dist="38100" dir="2700000" algn="tl">
                    <a:srgbClr val="000000">
                      <a:alpha val="43137"/>
                    </a:srgbClr>
                  </a:outerShdw>
                </a:effectLst>
                <a:latin typeface="+mn-lt"/>
                <a:cs typeface="+mn-cs"/>
              </a:rPr>
            </a:br>
            <a:r>
              <a:rPr lang="es-ES" sz="1800" b="1" dirty="0">
                <a:solidFill>
                  <a:schemeClr val="tx1"/>
                </a:solidFill>
                <a:effectLst>
                  <a:outerShdw blurRad="38100" dist="38100" dir="2700000" algn="tl">
                    <a:srgbClr val="000000">
                      <a:alpha val="43137"/>
                    </a:srgbClr>
                  </a:outerShdw>
                </a:effectLst>
                <a:latin typeface="+mn-lt"/>
                <a:cs typeface="+mn-cs"/>
              </a:rPr>
              <a:t>¿</a:t>
            </a:r>
            <a:r>
              <a:rPr lang="es-AR" sz="1800" b="1" dirty="0">
                <a:solidFill>
                  <a:schemeClr val="tx1"/>
                </a:solidFill>
                <a:effectLst>
                  <a:outerShdw blurRad="38100" dist="38100" dir="2700000" algn="tl">
                    <a:srgbClr val="000000">
                      <a:alpha val="43137"/>
                    </a:srgbClr>
                  </a:outerShdw>
                </a:effectLst>
                <a:latin typeface="+mn-lt"/>
                <a:cs typeface="+mn-cs"/>
              </a:rPr>
              <a:t>Se contribuyó a solucionar la problemática planteada?</a:t>
            </a:r>
          </a:p>
          <a:p>
            <a:pPr marL="190500" lvl="1" defTabSz="776288" eaLnBrk="0" hangingPunct="0">
              <a:lnSpc>
                <a:spcPct val="110000"/>
              </a:lnSpc>
              <a:buFontTx/>
              <a:buChar char="•"/>
              <a:defRPr/>
            </a:pPr>
            <a:endParaRPr lang="es-AR" sz="1800" b="1" dirty="0">
              <a:solidFill>
                <a:schemeClr val="tx1"/>
              </a:solidFill>
              <a:effectLst>
                <a:outerShdw blurRad="38100" dist="38100" dir="2700000" algn="tl">
                  <a:srgbClr val="000000">
                    <a:alpha val="43137"/>
                  </a:srgbClr>
                </a:outerShdw>
              </a:effectLst>
              <a:latin typeface="+mn-lt"/>
              <a:cs typeface="+mn-cs"/>
            </a:endParaRPr>
          </a:p>
          <a:p>
            <a:pPr marL="190500" lvl="1" defTabSz="776288" eaLnBrk="0" hangingPunct="0">
              <a:lnSpc>
                <a:spcPct val="110000"/>
              </a:lnSpc>
              <a:buFontTx/>
              <a:buChar char="•"/>
              <a:defRPr/>
            </a:pPr>
            <a:r>
              <a:rPr lang="es-AR" sz="2400" b="1" dirty="0">
                <a:solidFill>
                  <a:schemeClr val="tx1"/>
                </a:solidFill>
                <a:effectLst>
                  <a:outerShdw blurRad="38100" dist="38100" dir="2700000" algn="tl">
                    <a:srgbClr val="000000">
                      <a:alpha val="43137"/>
                    </a:srgbClr>
                  </a:outerShdw>
                </a:effectLst>
                <a:latin typeface="+mn-lt"/>
                <a:cs typeface="+mn-cs"/>
              </a:rPr>
              <a:t>Eficiencia del proyecto</a:t>
            </a:r>
            <a:r>
              <a:rPr lang="es-ES" sz="2400" b="1" dirty="0">
                <a:solidFill>
                  <a:schemeClr val="tx1"/>
                </a:solidFill>
                <a:effectLst>
                  <a:outerShdw blurRad="38100" dist="38100" dir="2700000" algn="tl">
                    <a:srgbClr val="000000">
                      <a:alpha val="43137"/>
                    </a:srgbClr>
                  </a:outerShdw>
                </a:effectLst>
                <a:latin typeface="+mn-lt"/>
                <a:cs typeface="+mn-cs"/>
              </a:rPr>
              <a:t>:</a:t>
            </a:r>
            <a:br>
              <a:rPr lang="es-ES" sz="2400" b="1" dirty="0">
                <a:solidFill>
                  <a:schemeClr val="tx1"/>
                </a:solidFill>
                <a:effectLst>
                  <a:outerShdw blurRad="38100" dist="38100" dir="2700000" algn="tl">
                    <a:srgbClr val="000000">
                      <a:alpha val="43137"/>
                    </a:srgbClr>
                  </a:outerShdw>
                </a:effectLst>
                <a:latin typeface="+mn-lt"/>
                <a:cs typeface="+mn-cs"/>
              </a:rPr>
            </a:br>
            <a:r>
              <a:rPr lang="es-ES" sz="1800" b="1" dirty="0">
                <a:solidFill>
                  <a:schemeClr val="tx1"/>
                </a:solidFill>
                <a:effectLst>
                  <a:outerShdw blurRad="38100" dist="38100" dir="2700000" algn="tl">
                    <a:srgbClr val="000000">
                      <a:alpha val="43137"/>
                    </a:srgbClr>
                  </a:outerShdw>
                </a:effectLst>
                <a:latin typeface="+mn-lt"/>
                <a:cs typeface="+mn-cs"/>
              </a:rPr>
              <a:t>¿</a:t>
            </a:r>
            <a:r>
              <a:rPr lang="es-AR" sz="1800" b="1" dirty="0">
                <a:solidFill>
                  <a:schemeClr val="tx1"/>
                </a:solidFill>
                <a:effectLst>
                  <a:outerShdw blurRad="38100" dist="38100" dir="2700000" algn="tl">
                    <a:srgbClr val="000000">
                      <a:alpha val="43137"/>
                    </a:srgbClr>
                  </a:outerShdw>
                </a:effectLst>
                <a:latin typeface="+mn-lt"/>
                <a:cs typeface="+mn-cs"/>
              </a:rPr>
              <a:t>Se entregaron los bienes y servicios de la manera más </a:t>
            </a:r>
            <a:r>
              <a:rPr lang="es-AR" sz="1800" b="1" dirty="0" smtClean="0">
                <a:solidFill>
                  <a:schemeClr val="tx1"/>
                </a:solidFill>
                <a:effectLst>
                  <a:outerShdw blurRad="38100" dist="38100" dir="2700000" algn="tl">
                    <a:srgbClr val="000000">
                      <a:alpha val="43137"/>
                    </a:srgbClr>
                  </a:outerShdw>
                </a:effectLst>
                <a:latin typeface="+mn-lt"/>
                <a:cs typeface="+mn-cs"/>
              </a:rPr>
              <a:t>apropiada, al </a:t>
            </a:r>
            <a:r>
              <a:rPr lang="es-AR" sz="1800" b="1" dirty="0">
                <a:solidFill>
                  <a:schemeClr val="tx1"/>
                </a:solidFill>
                <a:effectLst>
                  <a:outerShdw blurRad="38100" dist="38100" dir="2700000" algn="tl">
                    <a:srgbClr val="000000">
                      <a:alpha val="43137"/>
                    </a:srgbClr>
                  </a:outerShdw>
                </a:effectLst>
                <a:latin typeface="+mn-lt"/>
                <a:cs typeface="+mn-cs"/>
              </a:rPr>
              <a:t>menor costo </a:t>
            </a:r>
            <a:r>
              <a:rPr lang="es-AR" sz="1800" b="1" dirty="0" smtClean="0">
                <a:solidFill>
                  <a:schemeClr val="tx1"/>
                </a:solidFill>
                <a:effectLst>
                  <a:outerShdw blurRad="38100" dist="38100" dir="2700000" algn="tl">
                    <a:srgbClr val="000000">
                      <a:alpha val="43137"/>
                    </a:srgbClr>
                  </a:outerShdw>
                </a:effectLst>
                <a:latin typeface="+mn-lt"/>
                <a:cs typeface="+mn-cs"/>
              </a:rPr>
              <a:t>posible</a:t>
            </a:r>
          </a:p>
          <a:p>
            <a:pPr marL="190500" lvl="1" defTabSz="776288" eaLnBrk="0" hangingPunct="0">
              <a:lnSpc>
                <a:spcPct val="110000"/>
              </a:lnSpc>
              <a:defRPr/>
            </a:pPr>
            <a:r>
              <a:rPr lang="es-AR" sz="1800" b="1" dirty="0" smtClean="0">
                <a:solidFill>
                  <a:schemeClr val="tx1"/>
                </a:solidFill>
                <a:effectLst>
                  <a:outerShdw blurRad="38100" dist="38100" dir="2700000" algn="tl">
                    <a:srgbClr val="000000">
                      <a:alpha val="43137"/>
                    </a:srgbClr>
                  </a:outerShdw>
                </a:effectLst>
                <a:latin typeface="+mn-lt"/>
                <a:cs typeface="+mn-cs"/>
              </a:rPr>
              <a:t> </a:t>
            </a:r>
            <a:r>
              <a:rPr lang="es-AR" sz="1800" b="1" dirty="0">
                <a:solidFill>
                  <a:schemeClr val="tx1"/>
                </a:solidFill>
                <a:effectLst>
                  <a:outerShdw blurRad="38100" dist="38100" dir="2700000" algn="tl">
                    <a:srgbClr val="000000">
                      <a:alpha val="43137"/>
                    </a:srgbClr>
                  </a:outerShdw>
                </a:effectLst>
                <a:latin typeface="+mn-lt"/>
                <a:cs typeface="+mn-cs"/>
              </a:rPr>
              <a:t>y en el menor tiempo?</a:t>
            </a:r>
          </a:p>
          <a:p>
            <a:pPr marL="190500" lvl="1" defTabSz="776288" eaLnBrk="0" hangingPunct="0">
              <a:lnSpc>
                <a:spcPct val="110000"/>
              </a:lnSpc>
              <a:buFontTx/>
              <a:buChar char="•"/>
              <a:defRPr/>
            </a:pPr>
            <a:endParaRPr lang="es-ES" sz="2400" b="1" dirty="0">
              <a:solidFill>
                <a:schemeClr val="tx1"/>
              </a:solidFill>
              <a:effectLst>
                <a:outerShdw blurRad="38100" dist="38100" dir="2700000" algn="tl">
                  <a:srgbClr val="000000">
                    <a:alpha val="43137"/>
                  </a:srgbClr>
                </a:outerShdw>
              </a:effectLst>
              <a:latin typeface="+mn-lt"/>
              <a:cs typeface="+mn-cs"/>
            </a:endParaRPr>
          </a:p>
          <a:p>
            <a:pPr marL="190500" lvl="1" defTabSz="776288" eaLnBrk="0" hangingPunct="0">
              <a:buFontTx/>
              <a:buChar char="•"/>
              <a:defRPr/>
            </a:pPr>
            <a:r>
              <a:rPr lang="es-AR" sz="2400" b="1" dirty="0">
                <a:solidFill>
                  <a:schemeClr val="tx1"/>
                </a:solidFill>
                <a:effectLst>
                  <a:outerShdw blurRad="38100" dist="38100" dir="2700000" algn="tl">
                    <a:srgbClr val="000000">
                      <a:alpha val="43137"/>
                    </a:srgbClr>
                  </a:outerShdw>
                </a:effectLst>
                <a:latin typeface="+mn-lt"/>
                <a:cs typeface="+mn-cs"/>
              </a:rPr>
              <a:t>Vigencia de la justificación del proyecto</a:t>
            </a:r>
            <a:r>
              <a:rPr lang="es-ES" sz="2400" b="1" dirty="0">
                <a:solidFill>
                  <a:schemeClr val="tx1"/>
                </a:solidFill>
                <a:effectLst>
                  <a:outerShdw blurRad="38100" dist="38100" dir="2700000" algn="tl">
                    <a:srgbClr val="000000">
                      <a:alpha val="43137"/>
                    </a:srgbClr>
                  </a:outerShdw>
                </a:effectLst>
                <a:latin typeface="+mn-lt"/>
                <a:cs typeface="+mn-cs"/>
              </a:rPr>
              <a:t>:</a:t>
            </a:r>
            <a:br>
              <a:rPr lang="es-ES" sz="2400" b="1" dirty="0">
                <a:solidFill>
                  <a:schemeClr val="tx1"/>
                </a:solidFill>
                <a:effectLst>
                  <a:outerShdw blurRad="38100" dist="38100" dir="2700000" algn="tl">
                    <a:srgbClr val="000000">
                      <a:alpha val="43137"/>
                    </a:srgbClr>
                  </a:outerShdw>
                </a:effectLst>
                <a:latin typeface="+mn-lt"/>
                <a:cs typeface="+mn-cs"/>
              </a:rPr>
            </a:br>
            <a:r>
              <a:rPr lang="es-ES" sz="1800" b="1" dirty="0">
                <a:solidFill>
                  <a:schemeClr val="tx1"/>
                </a:solidFill>
                <a:effectLst>
                  <a:outerShdw blurRad="38100" dist="38100" dir="2700000" algn="tl">
                    <a:srgbClr val="000000">
                      <a:alpha val="43137"/>
                    </a:srgbClr>
                  </a:outerShdw>
                </a:effectLst>
                <a:latin typeface="+mn-lt"/>
                <a:cs typeface="+mn-cs"/>
              </a:rPr>
              <a:t>¿</a:t>
            </a:r>
            <a:r>
              <a:rPr lang="es-AR" sz="1800" b="1" dirty="0">
                <a:solidFill>
                  <a:schemeClr val="tx1"/>
                </a:solidFill>
                <a:effectLst>
                  <a:outerShdw blurRad="38100" dist="38100" dir="2700000" algn="tl">
                    <a:srgbClr val="000000">
                      <a:alpha val="43137"/>
                    </a:srgbClr>
                  </a:outerShdw>
                </a:effectLst>
                <a:latin typeface="+mn-lt"/>
                <a:cs typeface="+mn-cs"/>
              </a:rPr>
              <a:t>Sigue siendo compatible con las políticas </a:t>
            </a:r>
            <a:r>
              <a:rPr lang="es-AR" sz="1800" b="1" dirty="0" smtClean="0">
                <a:solidFill>
                  <a:schemeClr val="tx1"/>
                </a:solidFill>
                <a:effectLst>
                  <a:outerShdw blurRad="38100" dist="38100" dir="2700000" algn="tl">
                    <a:srgbClr val="000000">
                      <a:alpha val="43137"/>
                    </a:srgbClr>
                  </a:outerShdw>
                </a:effectLst>
                <a:latin typeface="+mn-lt"/>
                <a:cs typeface="+mn-cs"/>
              </a:rPr>
              <a:t>y las </a:t>
            </a:r>
            <a:r>
              <a:rPr lang="es-AR" sz="1800" b="1" dirty="0">
                <a:solidFill>
                  <a:schemeClr val="tx1"/>
                </a:solidFill>
                <a:effectLst>
                  <a:outerShdw blurRad="38100" dist="38100" dir="2700000" algn="tl">
                    <a:srgbClr val="000000">
                      <a:alpha val="43137"/>
                    </a:srgbClr>
                  </a:outerShdw>
                </a:effectLst>
                <a:latin typeface="+mn-lt"/>
                <a:cs typeface="+mn-cs"/>
              </a:rPr>
              <a:t>necesidades de los beneficiarios?</a:t>
            </a:r>
            <a:r>
              <a:rPr lang="es-AR" sz="2400" b="1" dirty="0">
                <a:solidFill>
                  <a:schemeClr val="tx1"/>
                </a:solidFill>
                <a:effectLst>
                  <a:outerShdw blurRad="38100" dist="38100" dir="2700000" algn="tl">
                    <a:srgbClr val="000000">
                      <a:alpha val="43137"/>
                    </a:srgbClr>
                  </a:outerShdw>
                </a:effectLst>
                <a:latin typeface="+mn-lt"/>
                <a:cs typeface="+mn-cs"/>
              </a:rPr>
              <a:t/>
            </a:r>
            <a:br>
              <a:rPr lang="es-AR" sz="2400" b="1" dirty="0">
                <a:solidFill>
                  <a:schemeClr val="tx1"/>
                </a:solidFill>
                <a:effectLst>
                  <a:outerShdw blurRad="38100" dist="38100" dir="2700000" algn="tl">
                    <a:srgbClr val="000000">
                      <a:alpha val="43137"/>
                    </a:srgbClr>
                  </a:outerShdw>
                </a:effectLst>
                <a:latin typeface="+mn-lt"/>
                <a:cs typeface="+mn-cs"/>
              </a:rPr>
            </a:br>
            <a:r>
              <a:rPr lang="es-AR" sz="2400" b="1" dirty="0">
                <a:solidFill>
                  <a:schemeClr val="tx1"/>
                </a:solidFill>
                <a:effectLst>
                  <a:outerShdw blurRad="38100" dist="38100" dir="2700000" algn="tl">
                    <a:srgbClr val="000000">
                      <a:alpha val="43137"/>
                    </a:srgbClr>
                  </a:outerShdw>
                </a:effectLst>
                <a:latin typeface="+mn-lt"/>
                <a:cs typeface="+mn-cs"/>
              </a:rPr>
              <a:t/>
            </a:r>
            <a:br>
              <a:rPr lang="es-AR" sz="2400" b="1" dirty="0">
                <a:solidFill>
                  <a:schemeClr val="tx1"/>
                </a:solidFill>
                <a:effectLst>
                  <a:outerShdw blurRad="38100" dist="38100" dir="2700000" algn="tl">
                    <a:srgbClr val="000000">
                      <a:alpha val="43137"/>
                    </a:srgbClr>
                  </a:outerShdw>
                </a:effectLst>
                <a:latin typeface="+mn-lt"/>
                <a:cs typeface="+mn-cs"/>
              </a:rPr>
            </a:br>
            <a:endParaRPr lang="es-ES_tradnl" sz="2400" b="1" dirty="0">
              <a:solidFill>
                <a:schemeClr val="tx1"/>
              </a:solidFill>
              <a:effectLst>
                <a:outerShdw blurRad="38100" dist="38100" dir="2700000" algn="tl">
                  <a:srgbClr val="000000">
                    <a:alpha val="43137"/>
                  </a:srgbClr>
                </a:outerShdw>
              </a:effectLst>
              <a:latin typeface="+mn-lt"/>
              <a:cs typeface="+mn-cs"/>
            </a:endParaRPr>
          </a:p>
        </p:txBody>
      </p:sp>
      <p:grpSp>
        <p:nvGrpSpPr>
          <p:cNvPr id="2" name="Group 5"/>
          <p:cNvGrpSpPr>
            <a:grpSpLocks/>
          </p:cNvGrpSpPr>
          <p:nvPr/>
        </p:nvGrpSpPr>
        <p:grpSpPr bwMode="auto">
          <a:xfrm>
            <a:off x="7215206" y="71415"/>
            <a:ext cx="1714512" cy="1214446"/>
            <a:chOff x="4123" y="216"/>
            <a:chExt cx="1163" cy="854"/>
          </a:xfrm>
        </p:grpSpPr>
        <p:sp>
          <p:nvSpPr>
            <p:cNvPr id="71686" name="AutoShape 6"/>
            <p:cNvSpPr>
              <a:spLocks noChangeArrowheads="1"/>
            </p:cNvSpPr>
            <p:nvPr/>
          </p:nvSpPr>
          <p:spPr bwMode="auto">
            <a:xfrm>
              <a:off x="4123" y="808"/>
              <a:ext cx="1162" cy="262"/>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latin typeface="Arial Black" pitchFamily="34" charset="0"/>
                </a:rPr>
                <a:t>PROCESOS</a:t>
              </a:r>
              <a:endParaRPr lang="es-ES_tradnl" sz="1000">
                <a:solidFill>
                  <a:schemeClr val="tx1"/>
                </a:solidFill>
                <a:latin typeface="Times New Roman" pitchFamily="18" charset="0"/>
              </a:endParaRPr>
            </a:p>
          </p:txBody>
        </p:sp>
        <p:sp>
          <p:nvSpPr>
            <p:cNvPr id="71687" name="AutoShape 7"/>
            <p:cNvSpPr>
              <a:spLocks noChangeArrowheads="1"/>
            </p:cNvSpPr>
            <p:nvPr/>
          </p:nvSpPr>
          <p:spPr bwMode="auto">
            <a:xfrm>
              <a:off x="4123" y="610"/>
              <a:ext cx="1162" cy="261"/>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latin typeface="Arial Black" pitchFamily="34" charset="0"/>
                </a:rPr>
                <a:t>PRODUCTOS</a:t>
              </a:r>
              <a:endParaRPr lang="es-ES_tradnl" sz="1000">
                <a:solidFill>
                  <a:schemeClr val="tx1"/>
                </a:solidFill>
                <a:latin typeface="Times New Roman" pitchFamily="18" charset="0"/>
              </a:endParaRPr>
            </a:p>
          </p:txBody>
        </p:sp>
        <p:sp>
          <p:nvSpPr>
            <p:cNvPr id="71688" name="AutoShape 8"/>
            <p:cNvSpPr>
              <a:spLocks noChangeArrowheads="1"/>
            </p:cNvSpPr>
            <p:nvPr/>
          </p:nvSpPr>
          <p:spPr bwMode="auto">
            <a:xfrm>
              <a:off x="4123" y="411"/>
              <a:ext cx="1162" cy="262"/>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a:solidFill>
                    <a:schemeClr val="tx1"/>
                  </a:solidFill>
                  <a:latin typeface="Arial Black" pitchFamily="34" charset="0"/>
                </a:rPr>
                <a:t>RESULTADO</a:t>
              </a:r>
              <a:endParaRPr lang="es-ES_tradnl" sz="1000">
                <a:solidFill>
                  <a:schemeClr val="tx1"/>
                </a:solidFill>
                <a:latin typeface="Times New Roman" pitchFamily="18" charset="0"/>
              </a:endParaRPr>
            </a:p>
          </p:txBody>
        </p:sp>
        <p:sp>
          <p:nvSpPr>
            <p:cNvPr id="71689" name="AutoShape 9"/>
            <p:cNvSpPr>
              <a:spLocks noChangeArrowheads="1"/>
            </p:cNvSpPr>
            <p:nvPr/>
          </p:nvSpPr>
          <p:spPr bwMode="auto">
            <a:xfrm>
              <a:off x="4124" y="216"/>
              <a:ext cx="1162" cy="262"/>
            </a:xfrm>
            <a:prstGeom prst="cube">
              <a:avLst>
                <a:gd name="adj" fmla="val 29583"/>
              </a:avLst>
            </a:prstGeom>
            <a:solidFill>
              <a:srgbClr val="339966"/>
            </a:solidFill>
            <a:ln w="9525">
              <a:solidFill>
                <a:schemeClr val="tx1"/>
              </a:solidFill>
              <a:miter lim="800000"/>
              <a:headEnd/>
              <a:tailEnd/>
            </a:ln>
          </p:spPr>
          <p:txBody>
            <a:bodyPr wrap="none" lIns="55839" tIns="27920" rIns="55839" bIns="27920" anchor="ctr"/>
            <a:lstStyle/>
            <a:p>
              <a:pPr algn="ctr" defTabSz="776288" eaLnBrk="0" hangingPunct="0"/>
              <a:r>
                <a:rPr lang="es-ES_tradnl" sz="1000" b="1" dirty="0">
                  <a:solidFill>
                    <a:schemeClr val="tx1"/>
                  </a:solidFill>
                  <a:latin typeface="Arial Black" pitchFamily="34" charset="0"/>
                </a:rPr>
                <a:t>IMPACTO</a:t>
              </a:r>
              <a:endParaRPr lang="es-ES_tradnl" sz="1000" dirty="0">
                <a:solidFill>
                  <a:schemeClr val="tx1"/>
                </a:solidFill>
                <a:latin typeface="Times New Roman" pitchFamily="18" charset="0"/>
              </a:endParaRPr>
            </a:p>
          </p:txBody>
        </p:sp>
      </p:grpSp>
      <p:sp>
        <p:nvSpPr>
          <p:cNvPr id="10" name="AutoShape 3"/>
          <p:cNvSpPr>
            <a:spLocks noChangeArrowheads="1"/>
          </p:cNvSpPr>
          <p:nvPr/>
        </p:nvSpPr>
        <p:spPr bwMode="auto">
          <a:xfrm>
            <a:off x="785786" y="142852"/>
            <a:ext cx="5070231" cy="588962"/>
          </a:xfrm>
          <a:prstGeom prst="roundRect">
            <a:avLst>
              <a:gd name="adj" fmla="val 16667"/>
            </a:avLst>
          </a:prstGeom>
          <a:noFill/>
          <a:ln w="9525">
            <a:noFill/>
            <a:round/>
            <a:headEnd/>
            <a:tailEnd/>
          </a:ln>
        </p:spPr>
        <p:txBody>
          <a:bodyPr wrap="none" lIns="77578" tIns="38789" rIns="77578" bIns="38789" anchor="ctr"/>
          <a:lstStyle/>
          <a:p>
            <a:pPr algn="ctr" defTabSz="776288" eaLnBrk="0" hangingPunct="0">
              <a:defRPr/>
            </a:pPr>
            <a:r>
              <a:rPr lang="es-ES_tradnl" sz="3600" b="1" dirty="0">
                <a:solidFill>
                  <a:schemeClr val="tx1"/>
                </a:solidFill>
                <a:effectLst>
                  <a:outerShdw blurRad="38100" dist="38100" dir="2700000" algn="tl">
                    <a:srgbClr val="000000">
                      <a:alpha val="43137"/>
                    </a:srgbClr>
                  </a:outerShdw>
                </a:effectLst>
                <a:latin typeface="+mj-lt"/>
                <a:cs typeface="+mn-cs"/>
              </a:rPr>
              <a:t>Indicadores de impacto</a:t>
            </a:r>
            <a:endParaRPr lang="es-ES_tradnl" sz="2000" b="1" dirty="0">
              <a:solidFill>
                <a:schemeClr val="tx1"/>
              </a:solidFill>
              <a:effectLst>
                <a:outerShdw blurRad="38100" dist="38100" dir="2700000" algn="tl">
                  <a:srgbClr val="000000">
                    <a:alpha val="43137"/>
                  </a:srgbClr>
                </a:outerShdw>
              </a:effectLst>
              <a:latin typeface="+mj-lt"/>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grpId="0" nodeType="afterEffect">
                                  <p:stCondLst>
                                    <p:cond delay="1000"/>
                                  </p:stCondLst>
                                  <p:childTnLst>
                                    <p:set>
                                      <p:cBhvr>
                                        <p:cTn id="6" dur="1" fill="hold">
                                          <p:stCondLst>
                                            <p:cond delay="0"/>
                                          </p:stCondLst>
                                        </p:cTn>
                                        <p:tgtEl>
                                          <p:spTgt spid="222212">
                                            <p:txEl>
                                              <p:pRg st="5" end="5"/>
                                            </p:txEl>
                                          </p:spTgt>
                                        </p:tgtEl>
                                        <p:attrNameLst>
                                          <p:attrName>style.visibility</p:attrName>
                                        </p:attrNameLst>
                                      </p:cBhvr>
                                      <p:to>
                                        <p:strVal val="visible"/>
                                      </p:to>
                                    </p:set>
                                    <p:anim calcmode="lin" valueType="num">
                                      <p:cBhvr additive="base">
                                        <p:cTn id="7" dur="500" fill="hold"/>
                                        <p:tgtEl>
                                          <p:spTgt spid="222212">
                                            <p:txEl>
                                              <p:pRg st="5" end="5"/>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222212">
                                            <p:txEl>
                                              <p:pRg st="5" end="5"/>
                                            </p:txEl>
                                          </p:spTgt>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6" fill="hold" grpId="0" nodeType="afterEffect">
                                  <p:stCondLst>
                                    <p:cond delay="1000"/>
                                  </p:stCondLst>
                                  <p:childTnLst>
                                    <p:set>
                                      <p:cBhvr>
                                        <p:cTn id="11" dur="1" fill="hold">
                                          <p:stCondLst>
                                            <p:cond delay="0"/>
                                          </p:stCondLst>
                                        </p:cTn>
                                        <p:tgtEl>
                                          <p:spTgt spid="222212">
                                            <p:txEl>
                                              <p:pRg st="6" end="6"/>
                                            </p:txEl>
                                          </p:spTgt>
                                        </p:tgtEl>
                                        <p:attrNameLst>
                                          <p:attrName>style.visibility</p:attrName>
                                        </p:attrNameLst>
                                      </p:cBhvr>
                                      <p:to>
                                        <p:strVal val="visible"/>
                                      </p:to>
                                    </p:set>
                                    <p:anim calcmode="lin" valueType="num">
                                      <p:cBhvr additive="base">
                                        <p:cTn id="12" dur="500" fill="hold"/>
                                        <p:tgtEl>
                                          <p:spTgt spid="222212">
                                            <p:txEl>
                                              <p:pRg st="6" end="6"/>
                                            </p:txEl>
                                          </p:spTgt>
                                        </p:tgtEl>
                                        <p:attrNameLst>
                                          <p:attrName>ppt_x</p:attrName>
                                        </p:attrNameLst>
                                      </p:cBhvr>
                                      <p:tavLst>
                                        <p:tav tm="0">
                                          <p:val>
                                            <p:strVal val="1+#ppt_w/2"/>
                                          </p:val>
                                        </p:tav>
                                        <p:tav tm="100000">
                                          <p:val>
                                            <p:strVal val="#ppt_x"/>
                                          </p:val>
                                        </p:tav>
                                      </p:tavLst>
                                    </p:anim>
                                    <p:anim calcmode="lin" valueType="num">
                                      <p:cBhvr additive="base">
                                        <p:cTn id="13" dur="500" fill="hold"/>
                                        <p:tgtEl>
                                          <p:spTgt spid="222212">
                                            <p:txEl>
                                              <p:pRg st="6" end="6"/>
                                            </p:txEl>
                                          </p:spTgt>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2" presetClass="entr" presetSubtype="6" fill="hold" grpId="0" nodeType="afterEffect">
                                  <p:stCondLst>
                                    <p:cond delay="1000"/>
                                  </p:stCondLst>
                                  <p:childTnLst>
                                    <p:set>
                                      <p:cBhvr>
                                        <p:cTn id="16" dur="1" fill="hold">
                                          <p:stCondLst>
                                            <p:cond delay="0"/>
                                          </p:stCondLst>
                                        </p:cTn>
                                        <p:tgtEl>
                                          <p:spTgt spid="222212">
                                            <p:txEl>
                                              <p:pRg st="8" end="8"/>
                                            </p:txEl>
                                          </p:spTgt>
                                        </p:tgtEl>
                                        <p:attrNameLst>
                                          <p:attrName>style.visibility</p:attrName>
                                        </p:attrNameLst>
                                      </p:cBhvr>
                                      <p:to>
                                        <p:strVal val="visible"/>
                                      </p:to>
                                    </p:set>
                                    <p:anim calcmode="lin" valueType="num">
                                      <p:cBhvr additive="base">
                                        <p:cTn id="17" dur="500" fill="hold"/>
                                        <p:tgtEl>
                                          <p:spTgt spid="222212">
                                            <p:txEl>
                                              <p:pRg st="8" end="8"/>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22212">
                                            <p:txEl>
                                              <p:pRg st="8" end="8"/>
                                            </p:txEl>
                                          </p:spTgt>
                                        </p:tgtEl>
                                        <p:attrNameLst>
                                          <p:attrName>ppt_y</p:attrName>
                                        </p:attrNameLst>
                                      </p:cBhvr>
                                      <p:tavLst>
                                        <p:tav tm="0">
                                          <p:val>
                                            <p:strVal val="1+#ppt_h/2"/>
                                          </p:val>
                                        </p:tav>
                                        <p:tav tm="100000">
                                          <p:val>
                                            <p:strVal val="#ppt_y"/>
                                          </p:val>
                                        </p:tav>
                                      </p:tavLst>
                                    </p:anim>
                                  </p:childTnLst>
                                </p:cTn>
                              </p:par>
                            </p:childTnLst>
                          </p:cTn>
                        </p:par>
                        <p:par>
                          <p:cTn id="19" fill="hold">
                            <p:stCondLst>
                              <p:cond delay="4500"/>
                            </p:stCondLst>
                            <p:childTnLst>
                              <p:par>
                                <p:cTn id="20" presetID="2" presetClass="entr" presetSubtype="6" fill="hold" grpId="0" nodeType="afterEffect">
                                  <p:stCondLst>
                                    <p:cond delay="1000"/>
                                  </p:stCondLst>
                                  <p:childTnLst>
                                    <p:set>
                                      <p:cBhvr>
                                        <p:cTn id="21" dur="1" fill="hold">
                                          <p:stCondLst>
                                            <p:cond delay="0"/>
                                          </p:stCondLst>
                                        </p:cTn>
                                        <p:tgtEl>
                                          <p:spTgt spid="222212">
                                            <p:txEl>
                                              <p:pRg st="10" end="10"/>
                                            </p:txEl>
                                          </p:spTgt>
                                        </p:tgtEl>
                                        <p:attrNameLst>
                                          <p:attrName>style.visibility</p:attrName>
                                        </p:attrNameLst>
                                      </p:cBhvr>
                                      <p:to>
                                        <p:strVal val="visible"/>
                                      </p:to>
                                    </p:set>
                                    <p:anim calcmode="lin" valueType="num">
                                      <p:cBhvr additive="base">
                                        <p:cTn id="22" dur="500" fill="hold"/>
                                        <p:tgtEl>
                                          <p:spTgt spid="222212">
                                            <p:txEl>
                                              <p:pRg st="10" end="10"/>
                                            </p:txEl>
                                          </p:spTgt>
                                        </p:tgtEl>
                                        <p:attrNameLst>
                                          <p:attrName>ppt_x</p:attrName>
                                        </p:attrNameLst>
                                      </p:cBhvr>
                                      <p:tavLst>
                                        <p:tav tm="0">
                                          <p:val>
                                            <p:strVal val="1+#ppt_w/2"/>
                                          </p:val>
                                        </p:tav>
                                        <p:tav tm="100000">
                                          <p:val>
                                            <p:strVal val="#ppt_x"/>
                                          </p:val>
                                        </p:tav>
                                      </p:tavLst>
                                    </p:anim>
                                    <p:anim calcmode="lin" valueType="num">
                                      <p:cBhvr additive="base">
                                        <p:cTn id="23" dur="500" fill="hold"/>
                                        <p:tgtEl>
                                          <p:spTgt spid="222212">
                                            <p:txEl>
                                              <p:pRg st="10" end="10"/>
                                            </p:txEl>
                                          </p:spTgt>
                                        </p:tgtEl>
                                        <p:attrNameLst>
                                          <p:attrName>ppt_y</p:attrName>
                                        </p:attrNameLst>
                                      </p:cBhvr>
                                      <p:tavLst>
                                        <p:tav tm="0">
                                          <p:val>
                                            <p:strVal val="1+#ppt_h/2"/>
                                          </p:val>
                                        </p:tav>
                                        <p:tav tm="100000">
                                          <p:val>
                                            <p:strVal val="#ppt_y"/>
                                          </p:val>
                                        </p:tav>
                                      </p:tavLst>
                                    </p:anim>
                                  </p:childTnLst>
                                </p:cTn>
                              </p:par>
                            </p:childTnLst>
                          </p:cTn>
                        </p:par>
                        <p:par>
                          <p:cTn id="24" fill="hold">
                            <p:stCondLst>
                              <p:cond delay="6000"/>
                            </p:stCondLst>
                            <p:childTnLst>
                              <p:par>
                                <p:cTn id="25" presetID="2" presetClass="entr" presetSubtype="6" fill="hold" grpId="0" nodeType="afterEffect">
                                  <p:stCondLst>
                                    <p:cond delay="1000"/>
                                  </p:stCondLst>
                                  <p:childTnLst>
                                    <p:set>
                                      <p:cBhvr>
                                        <p:cTn id="26" dur="1" fill="hold">
                                          <p:stCondLst>
                                            <p:cond delay="0"/>
                                          </p:stCondLst>
                                        </p:cTn>
                                        <p:tgtEl>
                                          <p:spTgt spid="222212">
                                            <p:txEl>
                                              <p:pRg st="12" end="12"/>
                                            </p:txEl>
                                          </p:spTgt>
                                        </p:tgtEl>
                                        <p:attrNameLst>
                                          <p:attrName>style.visibility</p:attrName>
                                        </p:attrNameLst>
                                      </p:cBhvr>
                                      <p:to>
                                        <p:strVal val="visible"/>
                                      </p:to>
                                    </p:set>
                                    <p:anim calcmode="lin" valueType="num">
                                      <p:cBhvr additive="base">
                                        <p:cTn id="27" dur="500" fill="hold"/>
                                        <p:tgtEl>
                                          <p:spTgt spid="222212">
                                            <p:txEl>
                                              <p:pRg st="12" end="12"/>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22212">
                                            <p:txEl>
                                              <p:pRg st="12" end="12"/>
                                            </p:txEl>
                                          </p:spTgt>
                                        </p:tgtEl>
                                        <p:attrNameLst>
                                          <p:attrName>ppt_y</p:attrName>
                                        </p:attrNameLst>
                                      </p:cBhvr>
                                      <p:tavLst>
                                        <p:tav tm="0">
                                          <p:val>
                                            <p:strVal val="1+#ppt_h/2"/>
                                          </p:val>
                                        </p:tav>
                                        <p:tav tm="100000">
                                          <p:val>
                                            <p:strVal val="#ppt_y"/>
                                          </p:val>
                                        </p:tav>
                                      </p:tavLst>
                                    </p:anim>
                                  </p:childTnLst>
                                </p:cTn>
                              </p:par>
                            </p:childTnLst>
                          </p:cTn>
                        </p:par>
                        <p:par>
                          <p:cTn id="29" fill="hold">
                            <p:stCondLst>
                              <p:cond delay="7500"/>
                            </p:stCondLst>
                            <p:childTnLst>
                              <p:par>
                                <p:cTn id="30" presetID="2" presetClass="entr" presetSubtype="6" fill="hold" grpId="0" nodeType="afterEffect">
                                  <p:stCondLst>
                                    <p:cond delay="1000"/>
                                  </p:stCondLst>
                                  <p:childTnLst>
                                    <p:set>
                                      <p:cBhvr>
                                        <p:cTn id="31" dur="1" fill="hold">
                                          <p:stCondLst>
                                            <p:cond delay="0"/>
                                          </p:stCondLst>
                                        </p:cTn>
                                        <p:tgtEl>
                                          <p:spTgt spid="222212">
                                            <p:txEl>
                                              <p:pRg st="13" end="13"/>
                                            </p:txEl>
                                          </p:spTgt>
                                        </p:tgtEl>
                                        <p:attrNameLst>
                                          <p:attrName>style.visibility</p:attrName>
                                        </p:attrNameLst>
                                      </p:cBhvr>
                                      <p:to>
                                        <p:strVal val="visible"/>
                                      </p:to>
                                    </p:set>
                                    <p:anim calcmode="lin" valueType="num">
                                      <p:cBhvr additive="base">
                                        <p:cTn id="32" dur="500" fill="hold"/>
                                        <p:tgtEl>
                                          <p:spTgt spid="222212">
                                            <p:txEl>
                                              <p:pRg st="13" end="13"/>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22212">
                                            <p:txEl>
                                              <p:pRg st="13" end="13"/>
                                            </p:txEl>
                                          </p:spTgt>
                                        </p:tgtEl>
                                        <p:attrNameLst>
                                          <p:attrName>ppt_y</p:attrName>
                                        </p:attrNameLst>
                                      </p:cBhvr>
                                      <p:tavLst>
                                        <p:tav tm="0">
                                          <p:val>
                                            <p:strVal val="1+#ppt_h/2"/>
                                          </p:val>
                                        </p:tav>
                                        <p:tav tm="100000">
                                          <p:val>
                                            <p:strVal val="#ppt_y"/>
                                          </p:val>
                                        </p:tav>
                                      </p:tavLst>
                                    </p:anim>
                                  </p:childTnLst>
                                </p:cTn>
                              </p:par>
                            </p:childTnLst>
                          </p:cTn>
                        </p:par>
                        <p:par>
                          <p:cTn id="34" fill="hold">
                            <p:stCondLst>
                              <p:cond delay="9000"/>
                            </p:stCondLst>
                            <p:childTnLst>
                              <p:par>
                                <p:cTn id="35" presetID="2" presetClass="entr" presetSubtype="6" fill="hold" grpId="0" nodeType="afterEffect">
                                  <p:stCondLst>
                                    <p:cond delay="1000"/>
                                  </p:stCondLst>
                                  <p:childTnLst>
                                    <p:set>
                                      <p:cBhvr>
                                        <p:cTn id="36" dur="1" fill="hold">
                                          <p:stCondLst>
                                            <p:cond delay="0"/>
                                          </p:stCondLst>
                                        </p:cTn>
                                        <p:tgtEl>
                                          <p:spTgt spid="222212">
                                            <p:txEl>
                                              <p:pRg st="15" end="15"/>
                                            </p:txEl>
                                          </p:spTgt>
                                        </p:tgtEl>
                                        <p:attrNameLst>
                                          <p:attrName>style.visibility</p:attrName>
                                        </p:attrNameLst>
                                      </p:cBhvr>
                                      <p:to>
                                        <p:strVal val="visible"/>
                                      </p:to>
                                    </p:set>
                                    <p:anim calcmode="lin" valueType="num">
                                      <p:cBhvr additive="base">
                                        <p:cTn id="37" dur="500" fill="hold"/>
                                        <p:tgtEl>
                                          <p:spTgt spid="222212">
                                            <p:txEl>
                                              <p:pRg st="15" end="15"/>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222212">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2" grpId="0" build="p" bldLvl="2" autoUpdateAnimBg="0" advAuto="100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1 Título"/>
          <p:cNvSpPr>
            <a:spLocks noGrp="1"/>
          </p:cNvSpPr>
          <p:nvPr>
            <p:ph type="title"/>
          </p:nvPr>
        </p:nvSpPr>
        <p:spPr>
          <a:xfrm>
            <a:off x="142844" y="274638"/>
            <a:ext cx="8858312" cy="868362"/>
          </a:xfrm>
        </p:spPr>
        <p:txBody>
          <a:bodyPr/>
          <a:lstStyle/>
          <a:p>
            <a:pPr algn="ctr"/>
            <a:r>
              <a:rPr lang="es-AR" b="1" dirty="0" smtClean="0">
                <a:effectLst>
                  <a:outerShdw blurRad="38100" dist="38100" dir="2700000" algn="tl">
                    <a:srgbClr val="000000">
                      <a:alpha val="43137"/>
                    </a:srgbClr>
                  </a:outerShdw>
                </a:effectLst>
                <a:latin typeface="+mn-lt"/>
              </a:rPr>
              <a:t>Plan de Seguimiento y Evaluación</a:t>
            </a:r>
          </a:p>
        </p:txBody>
      </p:sp>
      <p:sp>
        <p:nvSpPr>
          <p:cNvPr id="3" name="2 Marcador de contenido"/>
          <p:cNvSpPr>
            <a:spLocks noGrp="1"/>
          </p:cNvSpPr>
          <p:nvPr>
            <p:ph idx="1"/>
          </p:nvPr>
        </p:nvSpPr>
        <p:spPr>
          <a:xfrm>
            <a:off x="214342" y="1428736"/>
            <a:ext cx="8572500" cy="4911725"/>
          </a:xfrm>
        </p:spPr>
        <p:txBody>
          <a:bodyPr>
            <a:normAutofit fontScale="92500" lnSpcReduction="10000"/>
          </a:bodyPr>
          <a:lstStyle/>
          <a:p>
            <a:pPr marL="420624" indent="-384048" algn="just" fontAlgn="auto">
              <a:spcAft>
                <a:spcPts val="0"/>
              </a:spcAft>
              <a:buFont typeface="Wingdings 2"/>
              <a:buChar char=""/>
              <a:defRPr/>
            </a:pPr>
            <a:r>
              <a:rPr lang="es-AR" b="1" dirty="0" smtClean="0">
                <a:effectLst>
                  <a:outerShdw blurRad="38100" dist="38100" dir="2700000" algn="tl">
                    <a:srgbClr val="000000">
                      <a:alpha val="43137"/>
                    </a:srgbClr>
                  </a:outerShdw>
                </a:effectLst>
              </a:rPr>
              <a:t>Metodológicamente se diseña en la etapa de formulación del proyecto.</a:t>
            </a:r>
          </a:p>
          <a:p>
            <a:pPr marL="420624" indent="-384048" algn="just" fontAlgn="auto">
              <a:spcAft>
                <a:spcPts val="0"/>
              </a:spcAft>
              <a:buFont typeface="Wingdings 2"/>
              <a:buChar char=""/>
              <a:defRPr/>
            </a:pPr>
            <a:r>
              <a:rPr lang="es-AR" b="1" dirty="0" smtClean="0">
                <a:effectLst>
                  <a:outerShdw blurRad="38100" dist="38100" dir="2700000" algn="tl">
                    <a:srgbClr val="000000">
                      <a:alpha val="43137"/>
                    </a:srgbClr>
                  </a:outerShdw>
                </a:effectLst>
              </a:rPr>
              <a:t>El plan de seguimiento se confecciona a partir de la proyección de los indicadores de productos.</a:t>
            </a:r>
          </a:p>
          <a:p>
            <a:pPr marL="420624" indent="-384048" algn="just" fontAlgn="auto">
              <a:spcAft>
                <a:spcPts val="0"/>
              </a:spcAft>
              <a:buFont typeface="Wingdings 2"/>
              <a:buChar char=""/>
              <a:defRPr/>
            </a:pPr>
            <a:r>
              <a:rPr lang="es-AR" b="1" dirty="0" smtClean="0">
                <a:effectLst>
                  <a:outerShdw blurRad="38100" dist="38100" dir="2700000" algn="tl">
                    <a:srgbClr val="000000">
                      <a:alpha val="43137"/>
                    </a:srgbClr>
                  </a:outerShdw>
                </a:effectLst>
              </a:rPr>
              <a:t>Durante la ejecución del proyecto se compara la ejecución efectiva y las proyecciones realizas en el plan de seguimiento.</a:t>
            </a:r>
          </a:p>
          <a:p>
            <a:pPr marL="420624" indent="-384048" algn="just" fontAlgn="auto">
              <a:spcAft>
                <a:spcPts val="0"/>
              </a:spcAft>
              <a:buFont typeface="Wingdings 2"/>
              <a:buChar char=""/>
              <a:defRPr/>
            </a:pPr>
            <a:r>
              <a:rPr lang="es-AR" b="1" dirty="0" smtClean="0">
                <a:effectLst>
                  <a:outerShdw blurRad="38100" dist="38100" dir="2700000" algn="tl">
                    <a:srgbClr val="000000">
                      <a:alpha val="43137"/>
                    </a:srgbClr>
                  </a:outerShdw>
                </a:effectLst>
              </a:rPr>
              <a:t>Los desvíos entre lo planeado y lo efectivo, permitirán al ejecutor  evaluar mediante una calificación, el desempeño del proyecto.</a:t>
            </a:r>
          </a:p>
          <a:p>
            <a:pPr marL="420624" indent="-384048" fontAlgn="auto">
              <a:spcAft>
                <a:spcPts val="0"/>
              </a:spcAft>
              <a:buFont typeface="Wingdings 2"/>
              <a:buNone/>
              <a:defRPr/>
            </a:pPr>
            <a:endParaRPr lang="es-A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1 Título"/>
          <p:cNvSpPr>
            <a:spLocks noGrp="1"/>
          </p:cNvSpPr>
          <p:nvPr>
            <p:ph type="title"/>
          </p:nvPr>
        </p:nvSpPr>
        <p:spPr>
          <a:xfrm>
            <a:off x="685800" y="1857375"/>
            <a:ext cx="7772400" cy="1143000"/>
          </a:xfrm>
        </p:spPr>
        <p:txBody>
          <a:bodyPr>
            <a:noAutofit/>
          </a:bodyPr>
          <a:lstStyle/>
          <a:p>
            <a:pPr marL="420624" indent="-384048" algn="ctr" defTabSz="762000" fontAlgn="auto">
              <a:spcBef>
                <a:spcPct val="20000"/>
              </a:spcBef>
              <a:spcAft>
                <a:spcPts val="0"/>
              </a:spcAft>
              <a:buClr>
                <a:schemeClr val="accent1"/>
              </a:buClr>
              <a:buSzPct val="80000"/>
              <a:defRPr/>
            </a:pPr>
            <a:r>
              <a:rPr lang="es-MX" sz="4400" b="1" dirty="0" smtClean="0">
                <a:effectLst>
                  <a:outerShdw blurRad="38100" dist="38100" dir="2700000" algn="tl">
                    <a:srgbClr val="000000">
                      <a:alpha val="43137"/>
                    </a:srgbClr>
                  </a:outerShdw>
                </a:effectLst>
                <a:latin typeface="+mn-lt"/>
                <a:ea typeface="+mn-ea"/>
                <a:cs typeface="Arial" pitchFamily="34" charset="0"/>
              </a:rPr>
              <a:t>Más del Marco lógico </a:t>
            </a:r>
            <a:br>
              <a:rPr lang="es-MX" sz="4400" b="1" dirty="0" smtClean="0">
                <a:effectLst>
                  <a:outerShdw blurRad="38100" dist="38100" dir="2700000" algn="tl">
                    <a:srgbClr val="000000">
                      <a:alpha val="43137"/>
                    </a:srgbClr>
                  </a:outerShdw>
                </a:effectLst>
                <a:latin typeface="+mn-lt"/>
                <a:ea typeface="+mn-ea"/>
                <a:cs typeface="Arial" pitchFamily="34" charset="0"/>
              </a:rPr>
            </a:br>
            <a:endParaRPr lang="es-AR" sz="4400" b="1" dirty="0" smtClean="0">
              <a:effectLst>
                <a:outerShdw blurRad="38100" dist="38100" dir="2700000" algn="tl">
                  <a:srgbClr val="000000">
                    <a:alpha val="43137"/>
                  </a:srgbClr>
                </a:outerShdw>
              </a:effectLst>
              <a:latin typeface="+mn-lt"/>
              <a:ea typeface="+mn-ea"/>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srcRect/>
          <a:stretch>
            <a:fillRect/>
          </a:stretch>
        </p:blipFill>
        <p:spPr bwMode="auto">
          <a:xfrm>
            <a:off x="242884" y="785794"/>
            <a:ext cx="8615396" cy="475775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a:r>
              <a:rPr lang="es-ES" sz="2400" b="1" i="1" dirty="0">
                <a:effectLst>
                  <a:outerShdw blurRad="38100" dist="38100" dir="2700000" algn="tl">
                    <a:srgbClr val="000000">
                      <a:alpha val="43137"/>
                    </a:srgbClr>
                  </a:outerShdw>
                </a:effectLst>
              </a:rPr>
              <a:t>1.  DEFINICIÓN DEL MARCO LOGICO</a:t>
            </a:r>
          </a:p>
        </p:txBody>
      </p:sp>
      <p:sp>
        <p:nvSpPr>
          <p:cNvPr id="6147" name="Rectangle 3"/>
          <p:cNvSpPr>
            <a:spLocks noGrp="1" noChangeArrowheads="1"/>
          </p:cNvSpPr>
          <p:nvPr>
            <p:ph type="body" idx="1"/>
          </p:nvPr>
        </p:nvSpPr>
        <p:spPr/>
        <p:txBody>
          <a:bodyPr/>
          <a:lstStyle/>
          <a:p>
            <a:pPr algn="just">
              <a:lnSpc>
                <a:spcPct val="80000"/>
              </a:lnSpc>
            </a:pPr>
            <a:endParaRPr lang="es-ES" sz="2000" b="1" dirty="0">
              <a:effectLst>
                <a:outerShdw blurRad="38100" dist="38100" dir="2700000" algn="tl">
                  <a:srgbClr val="000000">
                    <a:alpha val="43137"/>
                  </a:srgbClr>
                </a:outerShdw>
              </a:effectLst>
            </a:endParaRPr>
          </a:p>
          <a:p>
            <a:pPr algn="just">
              <a:lnSpc>
                <a:spcPct val="80000"/>
              </a:lnSpc>
            </a:pPr>
            <a:r>
              <a:rPr lang="es-ES" sz="2000" b="1" dirty="0">
                <a:effectLst>
                  <a:outerShdw blurRad="38100" dist="38100" dir="2700000" algn="tl">
                    <a:srgbClr val="000000">
                      <a:alpha val="43137"/>
                    </a:srgbClr>
                  </a:outerShdw>
                </a:effectLst>
              </a:rPr>
              <a:t>El marco lógico es el enfoque metodológico de mayor uso en diseño, ejecución y evaluación de proyectos de desarrollo, </a:t>
            </a:r>
            <a:r>
              <a:rPr lang="es-ES" sz="2000" b="1" dirty="0" smtClean="0">
                <a:effectLst>
                  <a:outerShdw blurRad="38100" dist="38100" dir="2700000" algn="tl">
                    <a:srgbClr val="000000">
                      <a:alpha val="43137"/>
                    </a:srgbClr>
                  </a:outerShdw>
                </a:effectLst>
              </a:rPr>
              <a:t>eco-sistémicos </a:t>
            </a:r>
            <a:r>
              <a:rPr lang="es-ES" sz="2000" b="1" dirty="0">
                <a:effectLst>
                  <a:outerShdw blurRad="38100" dist="38100" dir="2700000" algn="tl">
                    <a:srgbClr val="000000">
                      <a:alpha val="43137"/>
                    </a:srgbClr>
                  </a:outerShdw>
                </a:effectLst>
              </a:rPr>
              <a:t>y ambientales. </a:t>
            </a:r>
          </a:p>
          <a:p>
            <a:pPr algn="just">
              <a:lnSpc>
                <a:spcPct val="80000"/>
              </a:lnSpc>
            </a:pPr>
            <a:endParaRPr lang="es-ES" sz="2000" b="1" dirty="0">
              <a:effectLst>
                <a:outerShdw blurRad="38100" dist="38100" dir="2700000" algn="tl">
                  <a:srgbClr val="000000">
                    <a:alpha val="43137"/>
                  </a:srgbClr>
                </a:outerShdw>
              </a:effectLst>
            </a:endParaRPr>
          </a:p>
          <a:p>
            <a:pPr algn="just">
              <a:lnSpc>
                <a:spcPct val="80000"/>
              </a:lnSpc>
            </a:pPr>
            <a:r>
              <a:rPr lang="es-ES" sz="2000" b="1" dirty="0">
                <a:effectLst>
                  <a:outerShdw blurRad="38100" dist="38100" dir="2700000" algn="tl">
                    <a:srgbClr val="000000">
                      <a:alpha val="43137"/>
                    </a:srgbClr>
                  </a:outerShdw>
                </a:effectLst>
              </a:rPr>
              <a:t>Es una herramienta analítica que se utiliza para la mejorar la planificación y la gestión de proyectos tanto de cooperación al desarrollo, la conservación de ecosistemas, así como los proyectos sociales. </a:t>
            </a:r>
          </a:p>
          <a:p>
            <a:pPr algn="just">
              <a:lnSpc>
                <a:spcPct val="80000"/>
              </a:lnSpc>
            </a:pPr>
            <a:endParaRPr lang="es-ES" sz="2000" b="1" dirty="0">
              <a:effectLst>
                <a:outerShdw blurRad="38100" dist="38100" dir="2700000" algn="tl">
                  <a:srgbClr val="000000">
                    <a:alpha val="43137"/>
                  </a:srgbClr>
                </a:outerShdw>
              </a:effectLst>
            </a:endParaRPr>
          </a:p>
          <a:p>
            <a:pPr algn="just">
              <a:lnSpc>
                <a:spcPct val="80000"/>
              </a:lnSpc>
            </a:pPr>
            <a:r>
              <a:rPr lang="es-ES" sz="2000" b="1" dirty="0">
                <a:effectLst>
                  <a:outerShdw blurRad="38100" dist="38100" dir="2700000" algn="tl">
                    <a:srgbClr val="000000">
                      <a:alpha val="43137"/>
                    </a:srgbClr>
                  </a:outerShdw>
                </a:effectLst>
              </a:rPr>
              <a:t>El EML aparece por primera vez en la década de los 60 y desde entonces su uso se ha generalizado entre los distintos agentes (organizaciones donantes, organismos bilaterales y multilaterales, ONGD y Organizaciones Locales) que intervienen en el ámbito de la cooperación al desarrollo. </a:t>
            </a:r>
          </a:p>
        </p:txBody>
      </p:sp>
    </p:spTree>
    <p:custDataLst>
      <p:tags r:id="rId1"/>
    </p:custDataLst>
  </p:cSld>
  <p:clrMapOvr>
    <a:masterClrMapping/>
  </p:clrMapOv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es-ES" b="1" dirty="0">
                <a:effectLst>
                  <a:outerShdw blurRad="38100" dist="38100" dir="2700000" algn="tl">
                    <a:srgbClr val="000000">
                      <a:alpha val="43137"/>
                    </a:srgbClr>
                  </a:outerShdw>
                </a:effectLst>
              </a:rPr>
              <a:t>¿Para qué sirve el EML?</a:t>
            </a:r>
          </a:p>
        </p:txBody>
      </p:sp>
      <p:sp>
        <p:nvSpPr>
          <p:cNvPr id="8195" name="Rectangle 3"/>
          <p:cNvSpPr>
            <a:spLocks noGrp="1" noChangeArrowheads="1"/>
          </p:cNvSpPr>
          <p:nvPr>
            <p:ph type="body" idx="1"/>
          </p:nvPr>
        </p:nvSpPr>
        <p:spPr/>
        <p:txBody>
          <a:bodyPr/>
          <a:lstStyle/>
          <a:p>
            <a:pPr algn="just">
              <a:lnSpc>
                <a:spcPct val="90000"/>
              </a:lnSpc>
            </a:pPr>
            <a:r>
              <a:rPr lang="es-ES" sz="2000" b="1" dirty="0">
                <a:effectLst>
                  <a:outerShdw blurRad="38100" dist="38100" dir="2700000" algn="tl">
                    <a:srgbClr val="000000">
                      <a:alpha val="43137"/>
                    </a:srgbClr>
                  </a:outerShdw>
                </a:effectLst>
              </a:rPr>
              <a:t>Clarifica el propósito y la justificación de un proyecto. </a:t>
            </a:r>
          </a:p>
          <a:p>
            <a:pPr algn="just">
              <a:lnSpc>
                <a:spcPct val="90000"/>
              </a:lnSpc>
            </a:pPr>
            <a:endParaRPr lang="es-ES" sz="2000" b="1" dirty="0">
              <a:effectLst>
                <a:outerShdw blurRad="38100" dist="38100" dir="2700000" algn="tl">
                  <a:srgbClr val="000000">
                    <a:alpha val="43137"/>
                  </a:srgbClr>
                </a:outerShdw>
              </a:effectLst>
            </a:endParaRPr>
          </a:p>
          <a:p>
            <a:pPr algn="just">
              <a:lnSpc>
                <a:spcPct val="90000"/>
              </a:lnSpc>
            </a:pPr>
            <a:r>
              <a:rPr lang="es-ES" sz="2000" b="1" dirty="0">
                <a:effectLst>
                  <a:outerShdw blurRad="38100" dist="38100" dir="2700000" algn="tl">
                    <a:srgbClr val="000000">
                      <a:alpha val="43137"/>
                    </a:srgbClr>
                  </a:outerShdw>
                </a:effectLst>
              </a:rPr>
              <a:t>Identifica las necesidades de información. </a:t>
            </a:r>
          </a:p>
          <a:p>
            <a:pPr algn="just">
              <a:lnSpc>
                <a:spcPct val="90000"/>
              </a:lnSpc>
            </a:pPr>
            <a:endParaRPr lang="es-ES" sz="2000" b="1" dirty="0">
              <a:effectLst>
                <a:outerShdw blurRad="38100" dist="38100" dir="2700000" algn="tl">
                  <a:srgbClr val="000000">
                    <a:alpha val="43137"/>
                  </a:srgbClr>
                </a:outerShdw>
              </a:effectLst>
            </a:endParaRPr>
          </a:p>
          <a:p>
            <a:pPr algn="just">
              <a:lnSpc>
                <a:spcPct val="90000"/>
              </a:lnSpc>
            </a:pPr>
            <a:r>
              <a:rPr lang="es-ES" sz="2000" b="1" dirty="0">
                <a:effectLst>
                  <a:outerShdw blurRad="38100" dist="38100" dir="2700000" algn="tl">
                    <a:srgbClr val="000000">
                      <a:alpha val="43137"/>
                    </a:srgbClr>
                  </a:outerShdw>
                </a:effectLst>
              </a:rPr>
              <a:t>Define claramente los elementos clave de un proyecto. </a:t>
            </a:r>
          </a:p>
          <a:p>
            <a:pPr algn="just">
              <a:lnSpc>
                <a:spcPct val="90000"/>
              </a:lnSpc>
            </a:pPr>
            <a:endParaRPr lang="es-ES" sz="2000" b="1" dirty="0">
              <a:effectLst>
                <a:outerShdw blurRad="38100" dist="38100" dir="2700000" algn="tl">
                  <a:srgbClr val="000000">
                    <a:alpha val="43137"/>
                  </a:srgbClr>
                </a:outerShdw>
              </a:effectLst>
            </a:endParaRPr>
          </a:p>
          <a:p>
            <a:pPr algn="just">
              <a:lnSpc>
                <a:spcPct val="90000"/>
              </a:lnSpc>
            </a:pPr>
            <a:r>
              <a:rPr lang="es-ES" sz="2000" b="1" dirty="0">
                <a:effectLst>
                  <a:outerShdw blurRad="38100" dist="38100" dir="2700000" algn="tl">
                    <a:srgbClr val="000000">
                      <a:alpha val="43137"/>
                    </a:srgbClr>
                  </a:outerShdw>
                </a:effectLst>
              </a:rPr>
              <a:t>Analiza el entorno del proyecto desde el inicio. </a:t>
            </a:r>
          </a:p>
          <a:p>
            <a:pPr algn="just">
              <a:lnSpc>
                <a:spcPct val="90000"/>
              </a:lnSpc>
            </a:pPr>
            <a:endParaRPr lang="es-ES" sz="2000" b="1" dirty="0">
              <a:effectLst>
                <a:outerShdw blurRad="38100" dist="38100" dir="2700000" algn="tl">
                  <a:srgbClr val="000000">
                    <a:alpha val="43137"/>
                  </a:srgbClr>
                </a:outerShdw>
              </a:effectLst>
            </a:endParaRPr>
          </a:p>
          <a:p>
            <a:pPr algn="just">
              <a:lnSpc>
                <a:spcPct val="90000"/>
              </a:lnSpc>
            </a:pPr>
            <a:r>
              <a:rPr lang="es-ES" sz="2000" b="1" dirty="0">
                <a:effectLst>
                  <a:outerShdw blurRad="38100" dist="38100" dir="2700000" algn="tl">
                    <a:srgbClr val="000000">
                      <a:alpha val="43137"/>
                    </a:srgbClr>
                  </a:outerShdw>
                </a:effectLst>
              </a:rPr>
              <a:t>Facilita la comunicación entre las partes implicadas. </a:t>
            </a:r>
          </a:p>
          <a:p>
            <a:pPr algn="just">
              <a:lnSpc>
                <a:spcPct val="90000"/>
              </a:lnSpc>
            </a:pPr>
            <a:endParaRPr lang="es-ES" sz="2000" b="1" dirty="0">
              <a:effectLst>
                <a:outerShdw blurRad="38100" dist="38100" dir="2700000" algn="tl">
                  <a:srgbClr val="000000">
                    <a:alpha val="43137"/>
                  </a:srgbClr>
                </a:outerShdw>
              </a:effectLst>
            </a:endParaRPr>
          </a:p>
          <a:p>
            <a:pPr algn="just">
              <a:lnSpc>
                <a:spcPct val="90000"/>
              </a:lnSpc>
            </a:pPr>
            <a:r>
              <a:rPr lang="es-ES" sz="2000" b="1" dirty="0">
                <a:effectLst>
                  <a:outerShdw blurRad="38100" dist="38100" dir="2700000" algn="tl">
                    <a:srgbClr val="000000">
                      <a:alpha val="43137"/>
                    </a:srgbClr>
                  </a:outerShdw>
                </a:effectLst>
              </a:rPr>
              <a:t>Identifica las variables clave para medir el éxito o el fracaso de un proyecto. </a:t>
            </a: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fade">
                                      <p:cBhvr>
                                        <p:cTn id="7" dur="2000"/>
                                        <p:tgtEl>
                                          <p:spTgt spid="81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0" end="0"/>
                                            </p:txEl>
                                          </p:spTgt>
                                        </p:tgtEl>
                                        <p:attrNameLst>
                                          <p:attrName>style.visibility</p:attrName>
                                        </p:attrNameLst>
                                      </p:cBhvr>
                                      <p:to>
                                        <p:strVal val="visible"/>
                                      </p:to>
                                    </p:set>
                                    <p:animEffect transition="in" filter="fade">
                                      <p:cBhvr>
                                        <p:cTn id="12" dur="2000"/>
                                        <p:tgtEl>
                                          <p:spTgt spid="8195">
                                            <p:txEl>
                                              <p:pRg st="0" end="0"/>
                                            </p:txEl>
                                          </p:spTgt>
                                        </p:tgtEl>
                                      </p:cBhvr>
                                    </p:animEffect>
                                  </p:childTnLst>
                                  <p:subTnLst>
                                    <p:animClr>
                                      <p:cBhvr override="childStyle">
                                        <p:cTn dur="1" fill="hold" display="0" masterRel="nextClick" afterEffect="1"/>
                                        <p:tgtEl>
                                          <p:spTgt spid="8195">
                                            <p:txEl>
                                              <p:pRg st="0" end="0"/>
                                            </p:txEl>
                                          </p:spTgt>
                                        </p:tgtEl>
                                        <p:attrNameLst>
                                          <p:attrName>ppt_c</p:attrName>
                                        </p:attrNameLst>
                                      </p:cBhvr>
                                      <p:to>
                                        <a:schemeClr val="bg2"/>
                                      </p:to>
                                    </p:animClr>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fade">
                                      <p:cBhvr>
                                        <p:cTn id="17" dur="2000"/>
                                        <p:tgtEl>
                                          <p:spTgt spid="8195">
                                            <p:txEl>
                                              <p:pRg st="2" end="2"/>
                                            </p:txEl>
                                          </p:spTgt>
                                        </p:tgtEl>
                                      </p:cBhvr>
                                    </p:animEffect>
                                  </p:childTnLst>
                                  <p:subTnLst>
                                    <p:animClr>
                                      <p:cBhvr override="childStyle">
                                        <p:cTn dur="1" fill="hold" display="0" masterRel="nextClick" afterEffect="1"/>
                                        <p:tgtEl>
                                          <p:spTgt spid="8195">
                                            <p:txEl>
                                              <p:pRg st="2" end="2"/>
                                            </p:txEl>
                                          </p:spTgt>
                                        </p:tgtEl>
                                        <p:attrNameLst>
                                          <p:attrName>ppt_c</p:attrName>
                                        </p:attrNameLst>
                                      </p:cBhvr>
                                      <p:to>
                                        <a:schemeClr val="bg2"/>
                                      </p:to>
                                    </p:animClr>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195">
                                            <p:txEl>
                                              <p:pRg st="4" end="4"/>
                                            </p:txEl>
                                          </p:spTgt>
                                        </p:tgtEl>
                                        <p:attrNameLst>
                                          <p:attrName>style.visibility</p:attrName>
                                        </p:attrNameLst>
                                      </p:cBhvr>
                                      <p:to>
                                        <p:strVal val="visible"/>
                                      </p:to>
                                    </p:set>
                                    <p:animEffect transition="in" filter="fade">
                                      <p:cBhvr>
                                        <p:cTn id="22" dur="2000"/>
                                        <p:tgtEl>
                                          <p:spTgt spid="8195">
                                            <p:txEl>
                                              <p:pRg st="4" end="4"/>
                                            </p:txEl>
                                          </p:spTgt>
                                        </p:tgtEl>
                                      </p:cBhvr>
                                    </p:animEffect>
                                  </p:childTnLst>
                                  <p:subTnLst>
                                    <p:animClr>
                                      <p:cBhvr override="childStyle">
                                        <p:cTn dur="1" fill="hold" display="0" masterRel="nextClick" afterEffect="1"/>
                                        <p:tgtEl>
                                          <p:spTgt spid="8195">
                                            <p:txEl>
                                              <p:pRg st="4" end="4"/>
                                            </p:txEl>
                                          </p:spTgt>
                                        </p:tgtEl>
                                        <p:attrNameLst>
                                          <p:attrName>ppt_c</p:attrName>
                                        </p:attrNameLst>
                                      </p:cBhvr>
                                      <p:to>
                                        <a:schemeClr val="bg2"/>
                                      </p:to>
                                    </p:animClr>
                                  </p:sub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195">
                                            <p:txEl>
                                              <p:pRg st="6" end="6"/>
                                            </p:txEl>
                                          </p:spTgt>
                                        </p:tgtEl>
                                        <p:attrNameLst>
                                          <p:attrName>style.visibility</p:attrName>
                                        </p:attrNameLst>
                                      </p:cBhvr>
                                      <p:to>
                                        <p:strVal val="visible"/>
                                      </p:to>
                                    </p:set>
                                    <p:animEffect transition="in" filter="fade">
                                      <p:cBhvr>
                                        <p:cTn id="27" dur="2000"/>
                                        <p:tgtEl>
                                          <p:spTgt spid="8195">
                                            <p:txEl>
                                              <p:pRg st="6" end="6"/>
                                            </p:txEl>
                                          </p:spTgt>
                                        </p:tgtEl>
                                      </p:cBhvr>
                                    </p:animEffect>
                                  </p:childTnLst>
                                  <p:subTnLst>
                                    <p:animClr>
                                      <p:cBhvr override="childStyle">
                                        <p:cTn dur="1" fill="hold" display="0" masterRel="nextClick" afterEffect="1"/>
                                        <p:tgtEl>
                                          <p:spTgt spid="8195">
                                            <p:txEl>
                                              <p:pRg st="6" end="6"/>
                                            </p:txEl>
                                          </p:spTgt>
                                        </p:tgtEl>
                                        <p:attrNameLst>
                                          <p:attrName>ppt_c</p:attrName>
                                        </p:attrNameLst>
                                      </p:cBhvr>
                                      <p:to>
                                        <a:schemeClr val="bg2"/>
                                      </p:to>
                                    </p:animClr>
                                  </p:sub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195">
                                            <p:txEl>
                                              <p:pRg st="8" end="8"/>
                                            </p:txEl>
                                          </p:spTgt>
                                        </p:tgtEl>
                                        <p:attrNameLst>
                                          <p:attrName>style.visibility</p:attrName>
                                        </p:attrNameLst>
                                      </p:cBhvr>
                                      <p:to>
                                        <p:strVal val="visible"/>
                                      </p:to>
                                    </p:set>
                                    <p:animEffect transition="in" filter="fade">
                                      <p:cBhvr>
                                        <p:cTn id="32" dur="2000"/>
                                        <p:tgtEl>
                                          <p:spTgt spid="8195">
                                            <p:txEl>
                                              <p:pRg st="8" end="8"/>
                                            </p:txEl>
                                          </p:spTgt>
                                        </p:tgtEl>
                                      </p:cBhvr>
                                    </p:animEffect>
                                  </p:childTnLst>
                                  <p:subTnLst>
                                    <p:animClr>
                                      <p:cBhvr override="childStyle">
                                        <p:cTn dur="1" fill="hold" display="0" masterRel="nextClick" afterEffect="1"/>
                                        <p:tgtEl>
                                          <p:spTgt spid="8195">
                                            <p:txEl>
                                              <p:pRg st="8" end="8"/>
                                            </p:txEl>
                                          </p:spTgt>
                                        </p:tgtEl>
                                        <p:attrNameLst>
                                          <p:attrName>ppt_c</p:attrName>
                                        </p:attrNameLst>
                                      </p:cBhvr>
                                      <p:to>
                                        <a:schemeClr val="bg2"/>
                                      </p:to>
                                    </p:animClr>
                                  </p:sub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195">
                                            <p:txEl>
                                              <p:pRg st="10" end="10"/>
                                            </p:txEl>
                                          </p:spTgt>
                                        </p:tgtEl>
                                        <p:attrNameLst>
                                          <p:attrName>style.visibility</p:attrName>
                                        </p:attrNameLst>
                                      </p:cBhvr>
                                      <p:to>
                                        <p:strVal val="visible"/>
                                      </p:to>
                                    </p:set>
                                    <p:animEffect transition="in" filter="fade">
                                      <p:cBhvr>
                                        <p:cTn id="37" dur="2000"/>
                                        <p:tgtEl>
                                          <p:spTgt spid="8195">
                                            <p:txEl>
                                              <p:pRg st="10" end="10"/>
                                            </p:txEl>
                                          </p:spTgt>
                                        </p:tgtEl>
                                      </p:cBhvr>
                                    </p:animEffect>
                                  </p:childTnLst>
                                  <p:subTnLst>
                                    <p:animClr>
                                      <p:cBhvr override="childStyle">
                                        <p:cTn dur="1" fill="hold" display="0" masterRel="nextClick" afterEffect="1"/>
                                        <p:tgtEl>
                                          <p:spTgt spid="8195">
                                            <p:txEl>
                                              <p:pRg st="10" end="10"/>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4" grpId="0"/>
      <p:bldP spid="8195"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es-CO" b="1" dirty="0">
                <a:effectLst>
                  <a:outerShdw blurRad="38100" dist="38100" dir="2700000" algn="tl">
                    <a:srgbClr val="000000">
                      <a:alpha val="43137"/>
                    </a:srgbClr>
                  </a:outerShdw>
                </a:effectLst>
              </a:rPr>
              <a:t>Acciones</a:t>
            </a:r>
            <a:endParaRPr lang="es-ES" b="1" dirty="0">
              <a:effectLst>
                <a:outerShdw blurRad="38100" dist="38100" dir="2700000" algn="tl">
                  <a:srgbClr val="000000">
                    <a:alpha val="43137"/>
                  </a:srgbClr>
                </a:outerShdw>
              </a:effectLst>
            </a:endParaRPr>
          </a:p>
        </p:txBody>
      </p:sp>
      <p:sp>
        <p:nvSpPr>
          <p:cNvPr id="7171" name="Rectangle 3"/>
          <p:cNvSpPr>
            <a:spLocks noGrp="1" noChangeArrowheads="1"/>
          </p:cNvSpPr>
          <p:nvPr>
            <p:ph type="body" idx="1"/>
          </p:nvPr>
        </p:nvSpPr>
        <p:spPr/>
        <p:txBody>
          <a:bodyPr/>
          <a:lstStyle/>
          <a:p>
            <a:pPr algn="just">
              <a:lnSpc>
                <a:spcPct val="80000"/>
              </a:lnSpc>
            </a:pPr>
            <a:r>
              <a:rPr lang="es-ES" sz="1800" b="1" dirty="0">
                <a:effectLst>
                  <a:outerShdw blurRad="38100" dist="38100" dir="2700000" algn="tl">
                    <a:srgbClr val="000000">
                      <a:alpha val="43137"/>
                    </a:srgbClr>
                  </a:outerShdw>
                </a:effectLst>
              </a:rPr>
              <a:t>Identificación y priorización, sobre la base de un análisis de los problemas ambientales, de conservación,  de la población y sus posibles alternativas de solución.</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Formulación y evaluación </a:t>
            </a:r>
            <a:r>
              <a:rPr lang="es-ES" sz="1800" b="1" dirty="0" smtClean="0">
                <a:solidFill>
                  <a:schemeClr val="folHlink"/>
                </a:solidFill>
                <a:effectLst>
                  <a:outerShdw blurRad="38100" dist="38100" dir="2700000" algn="tl">
                    <a:srgbClr val="000000">
                      <a:alpha val="43137"/>
                    </a:srgbClr>
                  </a:outerShdw>
                </a:effectLst>
              </a:rPr>
              <a:t>ex - ante</a:t>
            </a:r>
            <a:r>
              <a:rPr lang="es-ES" sz="1800" b="1" dirty="0">
                <a:effectLst>
                  <a:outerShdw blurRad="38100" dist="38100" dir="2700000" algn="tl">
                    <a:srgbClr val="000000">
                      <a:alpha val="43137"/>
                    </a:srgbClr>
                  </a:outerShdw>
                </a:effectLst>
              </a:rPr>
              <a:t>, mediante la especificación y estimación cuantitativa de los beneficios y costos involucrados en un proyecto.</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Planificación operativa, especificando de modo preciso las actividades y los recursos necesarios para la ejecución de un proyecto.</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Monitoreo y evaluación, sobre la base de un conjunto de indicadores de desempeño.</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Evaluación ex-post y análisis de los impactos de un proyecto, a fin de determinar su contribución al desarrollo, a la sostenibilidad ecológica y ambiental .</a:t>
            </a:r>
          </a:p>
        </p:txBody>
      </p:sp>
    </p:spTree>
    <p:custDataLst>
      <p:tags r:id="rId1"/>
    </p:custDataLst>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es-ES" b="1" dirty="0">
                <a:effectLst>
                  <a:outerShdw blurRad="38100" dist="38100" dir="2700000" algn="tl">
                    <a:srgbClr val="000000">
                      <a:alpha val="43137"/>
                    </a:srgbClr>
                  </a:outerShdw>
                </a:effectLst>
              </a:rPr>
              <a:t>Ventajas</a:t>
            </a:r>
          </a:p>
        </p:txBody>
      </p:sp>
      <p:sp>
        <p:nvSpPr>
          <p:cNvPr id="9219" name="Rectangle 3"/>
          <p:cNvSpPr>
            <a:spLocks noGrp="1" noChangeArrowheads="1"/>
          </p:cNvSpPr>
          <p:nvPr>
            <p:ph type="body" idx="1"/>
          </p:nvPr>
        </p:nvSpPr>
        <p:spPr/>
        <p:txBody>
          <a:bodyPr/>
          <a:lstStyle/>
          <a:p>
            <a:pPr algn="just">
              <a:lnSpc>
                <a:spcPct val="80000"/>
              </a:lnSpc>
            </a:pPr>
            <a:r>
              <a:rPr lang="es-ES" sz="1800" b="1" dirty="0">
                <a:effectLst>
                  <a:outerShdw blurRad="38100" dist="38100" dir="2700000" algn="tl">
                    <a:srgbClr val="000000">
                      <a:alpha val="43137"/>
                    </a:srgbClr>
                  </a:outerShdw>
                </a:effectLst>
              </a:rPr>
              <a:t>Se trata de un método relativamente sencillo que aporta información pertinente y cualificada para la toma de decisiones. </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Sintetiza de forma clara toda la complejidad del proyecto resaltando sus aspectos más relevantes bajo un esquema normalizado. </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Establece de forma clara las relaciones que existen entre los distintos elementos de un proyecto (recursos, actividades, resultados y objetivos) mejorando la planificación. </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Tiene un carácter participativo que posibilita la comunicación y el entendimiento entre todas las partes involucradas en el proyecto. </a:t>
            </a:r>
          </a:p>
          <a:p>
            <a:pPr algn="just">
              <a:lnSpc>
                <a:spcPct val="80000"/>
              </a:lnSpc>
            </a:pPr>
            <a:endParaRPr lang="es-ES" sz="1800" b="1" dirty="0">
              <a:effectLst>
                <a:outerShdw blurRad="38100" dist="38100" dir="2700000" algn="tl">
                  <a:srgbClr val="000000">
                    <a:alpha val="43137"/>
                  </a:srgbClr>
                </a:outerShdw>
              </a:effectLst>
            </a:endParaRPr>
          </a:p>
          <a:p>
            <a:pPr algn="just">
              <a:lnSpc>
                <a:spcPct val="80000"/>
              </a:lnSpc>
            </a:pPr>
            <a:r>
              <a:rPr lang="es-ES" sz="1800" b="1" dirty="0">
                <a:effectLst>
                  <a:outerShdw blurRad="38100" dist="38100" dir="2700000" algn="tl">
                    <a:srgbClr val="000000">
                      <a:alpha val="43137"/>
                    </a:srgbClr>
                  </a:outerShdw>
                </a:effectLst>
              </a:rPr>
              <a:t>Facilita el seguimiento y la medición del éxito o fracaso del proyecto. Permite la realización de estudios o evaluaciones comparativas. </a:t>
            </a:r>
          </a:p>
        </p:txBody>
      </p:sp>
    </p:spTree>
    <p:custDataLst>
      <p:tags r:id="rId1"/>
    </p:custDataLst>
  </p:cSld>
  <p:clrMapOvr>
    <a:masterClrMapping/>
  </p:clrMapOvr>
  <p:transition>
    <p:blinds/>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ctr"/>
            <a:r>
              <a:rPr lang="es-ES" b="1" dirty="0">
                <a:effectLst>
                  <a:outerShdw blurRad="38100" dist="38100" dir="2700000" algn="tl">
                    <a:srgbClr val="000000">
                      <a:alpha val="43137"/>
                    </a:srgbClr>
                  </a:outerShdw>
                </a:effectLst>
              </a:rPr>
              <a:t>Sus limitaciones </a:t>
            </a:r>
          </a:p>
        </p:txBody>
      </p:sp>
      <p:sp>
        <p:nvSpPr>
          <p:cNvPr id="10243" name="Rectangle 3"/>
          <p:cNvSpPr>
            <a:spLocks noGrp="1" noChangeArrowheads="1"/>
          </p:cNvSpPr>
          <p:nvPr>
            <p:ph type="body" idx="1"/>
          </p:nvPr>
        </p:nvSpPr>
        <p:spPr/>
        <p:txBody>
          <a:bodyPr/>
          <a:lstStyle/>
          <a:p>
            <a:pPr algn="just">
              <a:lnSpc>
                <a:spcPct val="80000"/>
              </a:lnSpc>
            </a:pPr>
            <a:r>
              <a:rPr lang="es-ES" sz="2000" b="1" dirty="0">
                <a:effectLst>
                  <a:outerShdw blurRad="38100" dist="38100" dir="2700000" algn="tl">
                    <a:srgbClr val="000000">
                      <a:alpha val="43137"/>
                    </a:srgbClr>
                  </a:outerShdw>
                </a:effectLst>
              </a:rPr>
              <a:t>No debe verse como una exigencia de los organismos financiadores sin más valor, sino que ha de entenderse como una herramienta que sirve para la planificación y la ejecución. </a:t>
            </a:r>
          </a:p>
          <a:p>
            <a:pPr algn="just">
              <a:lnSpc>
                <a:spcPct val="80000"/>
              </a:lnSpc>
              <a:buFont typeface="Wingdings" pitchFamily="2" charset="2"/>
              <a:buNone/>
            </a:pPr>
            <a:endParaRPr lang="es-ES" sz="2000" b="1" dirty="0">
              <a:effectLst>
                <a:outerShdw blurRad="38100" dist="38100" dir="2700000" algn="tl">
                  <a:srgbClr val="000000">
                    <a:alpha val="43137"/>
                  </a:srgbClr>
                </a:outerShdw>
              </a:effectLst>
            </a:endParaRPr>
          </a:p>
          <a:p>
            <a:pPr algn="just">
              <a:lnSpc>
                <a:spcPct val="80000"/>
              </a:lnSpc>
            </a:pPr>
            <a:r>
              <a:rPr lang="es-ES" sz="2000" b="1" dirty="0">
                <a:effectLst>
                  <a:outerShdw blurRad="38100" dist="38100" dir="2700000" algn="tl">
                    <a:srgbClr val="000000">
                      <a:alpha val="43137"/>
                    </a:srgbClr>
                  </a:outerShdw>
                </a:effectLst>
              </a:rPr>
              <a:t>Puede llegar a convertirse en un corsé que atenace el desarrollo del proyecto en el caso de que se le de un valor absoluto. </a:t>
            </a:r>
          </a:p>
          <a:p>
            <a:pPr algn="just">
              <a:lnSpc>
                <a:spcPct val="80000"/>
              </a:lnSpc>
              <a:buFont typeface="Wingdings" pitchFamily="2" charset="2"/>
              <a:buNone/>
            </a:pPr>
            <a:endParaRPr lang="es-ES" sz="2000" b="1" dirty="0">
              <a:effectLst>
                <a:outerShdw blurRad="38100" dist="38100" dir="2700000" algn="tl">
                  <a:srgbClr val="000000">
                    <a:alpha val="43137"/>
                  </a:srgbClr>
                </a:outerShdw>
              </a:effectLst>
            </a:endParaRPr>
          </a:p>
          <a:p>
            <a:pPr algn="just">
              <a:lnSpc>
                <a:spcPct val="80000"/>
              </a:lnSpc>
            </a:pPr>
            <a:r>
              <a:rPr lang="es-ES" sz="2000" b="1" dirty="0">
                <a:effectLst>
                  <a:outerShdw blurRad="38100" dist="38100" dir="2700000" algn="tl">
                    <a:srgbClr val="000000">
                      <a:alpha val="43137"/>
                    </a:srgbClr>
                  </a:outerShdw>
                </a:effectLst>
              </a:rPr>
              <a:t>Se trata de una herramienta analítica para la planificación que se puede utilizar durante la identificación, la formulación, la ejecución, el seguimiento y la evaluación de un proyecto, pero no sustituye al análisis del grupo beneficiario, el análisis coste-beneficio, la planificación de tiempos, etc. </a:t>
            </a:r>
          </a:p>
        </p:txBody>
      </p:sp>
    </p:spTree>
    <p:custDataLst>
      <p:tags r:id="rId1"/>
    </p:custData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normAutofit fontScale="90000"/>
          </a:bodyPr>
          <a:lstStyle/>
          <a:p>
            <a:pPr algn="ctr"/>
            <a:r>
              <a:rPr lang="es-ES" sz="2400" b="1" dirty="0">
                <a:effectLst>
                  <a:outerShdw blurRad="38100" dist="38100" dir="2700000" algn="tl">
                    <a:srgbClr val="000000">
                      <a:alpha val="43137"/>
                    </a:srgbClr>
                  </a:outerShdw>
                </a:effectLst>
              </a:rPr>
              <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2.  </a:t>
            </a:r>
            <a:r>
              <a:rPr lang="es-ES" sz="2400" b="1" i="1" dirty="0">
                <a:effectLst>
                  <a:outerShdw blurRad="38100" dist="38100" dir="2700000" algn="tl">
                    <a:srgbClr val="000000">
                      <a:alpha val="43137"/>
                    </a:srgbClr>
                  </a:outerShdw>
                </a:effectLst>
              </a:rPr>
              <a:t>ORIGEN E IMPORTANCIA</a:t>
            </a:r>
            <a:r>
              <a:rPr lang="es-ES" sz="3800" b="1" i="1" dirty="0">
                <a:effectLst>
                  <a:outerShdw blurRad="38100" dist="38100" dir="2700000" algn="tl">
                    <a:srgbClr val="000000">
                      <a:alpha val="43137"/>
                    </a:srgbClr>
                  </a:outerShdw>
                </a:effectLst>
              </a:rPr>
              <a:t/>
            </a:r>
            <a:br>
              <a:rPr lang="es-ES" sz="3800" b="1" i="1" dirty="0">
                <a:effectLst>
                  <a:outerShdw blurRad="38100" dist="38100" dir="2700000" algn="tl">
                    <a:srgbClr val="000000">
                      <a:alpha val="43137"/>
                    </a:srgbClr>
                  </a:outerShdw>
                </a:effectLst>
              </a:rPr>
            </a:br>
            <a:r>
              <a:rPr lang="es-ES" sz="3800" b="1" i="1" dirty="0">
                <a:effectLst>
                  <a:outerShdw blurRad="38100" dist="38100" dir="2700000" algn="tl">
                    <a:srgbClr val="000000">
                      <a:alpha val="43137"/>
                    </a:srgbClr>
                  </a:outerShdw>
                </a:effectLst>
              </a:rPr>
              <a:t/>
            </a:r>
            <a:br>
              <a:rPr lang="es-ES" sz="3800" b="1" i="1" dirty="0">
                <a:effectLst>
                  <a:outerShdw blurRad="38100" dist="38100" dir="2700000" algn="tl">
                    <a:srgbClr val="000000">
                      <a:alpha val="43137"/>
                    </a:srgbClr>
                  </a:outerShdw>
                </a:effectLst>
              </a:rPr>
            </a:br>
            <a:endParaRPr lang="es-ES" sz="3800" b="1" i="1" dirty="0">
              <a:effectLst>
                <a:outerShdw blurRad="38100" dist="38100" dir="2700000" algn="tl">
                  <a:srgbClr val="000000">
                    <a:alpha val="43137"/>
                  </a:srgbClr>
                </a:outerShdw>
              </a:effectLst>
            </a:endParaRPr>
          </a:p>
        </p:txBody>
      </p:sp>
      <p:sp>
        <p:nvSpPr>
          <p:cNvPr id="12291" name="Rectangle 3"/>
          <p:cNvSpPr>
            <a:spLocks noGrp="1" noChangeArrowheads="1"/>
          </p:cNvSpPr>
          <p:nvPr>
            <p:ph type="body" idx="1"/>
          </p:nvPr>
        </p:nvSpPr>
        <p:spPr/>
        <p:txBody>
          <a:bodyPr/>
          <a:lstStyle/>
          <a:p>
            <a:pPr algn="just">
              <a:lnSpc>
                <a:spcPct val="90000"/>
              </a:lnSpc>
            </a:pPr>
            <a:r>
              <a:rPr lang="es-ES" sz="2400" b="1" dirty="0">
                <a:effectLst>
                  <a:outerShdw blurRad="38100" dist="38100" dir="2700000" algn="tl">
                    <a:srgbClr val="000000">
                      <a:alpha val="43137"/>
                    </a:srgbClr>
                  </a:outerShdw>
                </a:effectLst>
              </a:rPr>
              <a:t>El marco lógico fue creado en 1969 por la firma consultora </a:t>
            </a:r>
            <a:r>
              <a:rPr lang="es-ES" sz="2400" b="1" dirty="0" err="1">
                <a:effectLst>
                  <a:outerShdw blurRad="38100" dist="38100" dir="2700000" algn="tl">
                    <a:srgbClr val="000000">
                      <a:alpha val="43137"/>
                    </a:srgbClr>
                  </a:outerShdw>
                </a:effectLst>
              </a:rPr>
              <a:t>Practical</a:t>
            </a:r>
            <a:r>
              <a:rPr lang="es-ES" sz="2400" b="1" dirty="0">
                <a:effectLst>
                  <a:outerShdw blurRad="38100" dist="38100" dir="2700000" algn="tl">
                    <a:srgbClr val="000000">
                      <a:alpha val="43137"/>
                    </a:srgbClr>
                  </a:outerShdw>
                </a:effectLst>
              </a:rPr>
              <a:t> </a:t>
            </a:r>
            <a:r>
              <a:rPr lang="es-ES" sz="2400" b="1" dirty="0" err="1">
                <a:effectLst>
                  <a:outerShdw blurRad="38100" dist="38100" dir="2700000" algn="tl">
                    <a:srgbClr val="000000">
                      <a:alpha val="43137"/>
                    </a:srgbClr>
                  </a:outerShdw>
                </a:effectLst>
              </a:rPr>
              <a:t>Concepts</a:t>
            </a:r>
            <a:r>
              <a:rPr lang="es-ES" sz="2400" b="1" dirty="0">
                <a:effectLst>
                  <a:outerShdw blurRad="38100" dist="38100" dir="2700000" algn="tl">
                    <a:srgbClr val="000000">
                      <a:alpha val="43137"/>
                    </a:srgbClr>
                  </a:outerShdw>
                </a:effectLst>
              </a:rPr>
              <a:t> Inc., específicamente por </a:t>
            </a:r>
            <a:r>
              <a:rPr lang="es-ES" sz="2400" b="1" dirty="0" err="1">
                <a:solidFill>
                  <a:schemeClr val="folHlink"/>
                </a:solidFill>
                <a:effectLst>
                  <a:outerShdw blurRad="38100" dist="38100" dir="2700000" algn="tl">
                    <a:srgbClr val="000000">
                      <a:alpha val="43137"/>
                    </a:srgbClr>
                  </a:outerShdw>
                </a:effectLst>
              </a:rPr>
              <a:t>Leon</a:t>
            </a:r>
            <a:r>
              <a:rPr lang="es-ES" sz="2400" b="1" dirty="0">
                <a:solidFill>
                  <a:schemeClr val="folHlink"/>
                </a:solidFill>
                <a:effectLst>
                  <a:outerShdw blurRad="38100" dist="38100" dir="2700000" algn="tl">
                    <a:srgbClr val="000000">
                      <a:alpha val="43137"/>
                    </a:srgbClr>
                  </a:outerShdw>
                </a:effectLst>
              </a:rPr>
              <a:t> </a:t>
            </a:r>
            <a:r>
              <a:rPr lang="es-ES" sz="2400" b="1" dirty="0" err="1">
                <a:solidFill>
                  <a:schemeClr val="folHlink"/>
                </a:solidFill>
                <a:effectLst>
                  <a:outerShdw blurRad="38100" dist="38100" dir="2700000" algn="tl">
                    <a:srgbClr val="000000">
                      <a:alpha val="43137"/>
                    </a:srgbClr>
                  </a:outerShdw>
                </a:effectLst>
              </a:rPr>
              <a:t>Rossenberg</a:t>
            </a:r>
            <a:r>
              <a:rPr lang="es-ES" sz="2400" b="1" dirty="0">
                <a:solidFill>
                  <a:schemeClr val="folHlink"/>
                </a:solidFill>
                <a:effectLst>
                  <a:outerShdw blurRad="38100" dist="38100" dir="2700000" algn="tl">
                    <a:srgbClr val="000000">
                      <a:alpha val="43137"/>
                    </a:srgbClr>
                  </a:outerShdw>
                </a:effectLst>
              </a:rPr>
              <a:t> y Lawrence </a:t>
            </a:r>
            <a:r>
              <a:rPr lang="es-ES" sz="2400" b="1" dirty="0" err="1">
                <a:solidFill>
                  <a:schemeClr val="folHlink"/>
                </a:solidFill>
                <a:effectLst>
                  <a:outerShdw blurRad="38100" dist="38100" dir="2700000" algn="tl">
                    <a:srgbClr val="000000">
                      <a:alpha val="43137"/>
                    </a:srgbClr>
                  </a:outerShdw>
                </a:effectLst>
              </a:rPr>
              <a:t>Posner</a:t>
            </a:r>
            <a:r>
              <a:rPr lang="es-ES" sz="2400" b="1" dirty="0">
                <a:solidFill>
                  <a:schemeClr val="folHlink"/>
                </a:solidFill>
                <a:effectLst>
                  <a:outerShdw blurRad="38100" dist="38100" dir="2700000" algn="tl">
                    <a:srgbClr val="000000">
                      <a:alpha val="43137"/>
                    </a:srgbClr>
                  </a:outerShdw>
                </a:effectLst>
              </a:rPr>
              <a:t>,</a:t>
            </a:r>
            <a:r>
              <a:rPr lang="es-ES" sz="2400" b="1" dirty="0">
                <a:effectLst>
                  <a:outerShdw blurRad="38100" dist="38100" dir="2700000" algn="tl">
                    <a:srgbClr val="000000">
                      <a:alpha val="43137"/>
                    </a:srgbClr>
                  </a:outerShdw>
                </a:effectLst>
              </a:rPr>
              <a:t> bajo contrato con la Agencia para el Desarrollo Internacional de los Estados Unidos (</a:t>
            </a:r>
            <a:r>
              <a:rPr lang="es-ES" sz="2400" b="1" dirty="0">
                <a:solidFill>
                  <a:schemeClr val="folHlink"/>
                </a:solidFill>
                <a:effectLst>
                  <a:outerShdw blurRad="38100" dist="38100" dir="2700000" algn="tl">
                    <a:srgbClr val="000000">
                      <a:alpha val="43137"/>
                    </a:srgbClr>
                  </a:outerShdw>
                </a:effectLst>
              </a:rPr>
              <a:t>USAID</a:t>
            </a:r>
            <a:r>
              <a:rPr lang="es-ES" sz="2400" b="1" dirty="0">
                <a:effectLst>
                  <a:outerShdw blurRad="38100" dist="38100" dir="2700000" algn="tl">
                    <a:srgbClr val="000000">
                      <a:alpha val="43137"/>
                    </a:srgbClr>
                  </a:outerShdw>
                </a:effectLst>
              </a:rPr>
              <a:t>). </a:t>
            </a:r>
          </a:p>
          <a:p>
            <a:pPr algn="just">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400" b="1" dirty="0">
                <a:effectLst>
                  <a:outerShdw blurRad="38100" dist="38100" dir="2700000" algn="tl">
                    <a:srgbClr val="000000">
                      <a:alpha val="43137"/>
                    </a:srgbClr>
                  </a:outerShdw>
                </a:effectLst>
              </a:rPr>
              <a:t>El marco lógico no es difícil de usar, no requiere el uso de matemáticas o de computadoras. </a:t>
            </a:r>
          </a:p>
          <a:p>
            <a:pPr algn="just">
              <a:lnSpc>
                <a:spcPct val="90000"/>
              </a:lnSpc>
            </a:pPr>
            <a:endParaRPr lang="es-ES" sz="2400" b="1" dirty="0">
              <a:effectLst>
                <a:outerShdw blurRad="38100" dist="38100" dir="2700000" algn="tl">
                  <a:srgbClr val="000000">
                    <a:alpha val="43137"/>
                  </a:srgbClr>
                </a:outerShdw>
              </a:effectLst>
            </a:endParaRPr>
          </a:p>
          <a:p>
            <a:pPr algn="just">
              <a:lnSpc>
                <a:spcPct val="90000"/>
              </a:lnSpc>
            </a:pPr>
            <a:r>
              <a:rPr lang="es-ES" sz="2400" b="1" dirty="0">
                <a:solidFill>
                  <a:schemeClr val="folHlink"/>
                </a:solidFill>
                <a:effectLst>
                  <a:outerShdw blurRad="38100" dist="38100" dir="2700000" algn="tl">
                    <a:srgbClr val="000000">
                      <a:alpha val="43137"/>
                    </a:srgbClr>
                  </a:outerShdw>
                </a:effectLst>
              </a:rPr>
              <a:t>Tampoco ofrece </a:t>
            </a:r>
            <a:r>
              <a:rPr lang="es-ES" sz="2400" b="1" dirty="0" smtClean="0">
                <a:solidFill>
                  <a:schemeClr val="folHlink"/>
                </a:solidFill>
                <a:effectLst>
                  <a:outerShdw blurRad="38100" dist="38100" dir="2700000" algn="tl">
                    <a:srgbClr val="000000">
                      <a:alpha val="43137"/>
                    </a:srgbClr>
                  </a:outerShdw>
                </a:effectLst>
              </a:rPr>
              <a:t>recetas, </a:t>
            </a:r>
            <a:r>
              <a:rPr lang="es-ES" sz="2400" b="1" dirty="0">
                <a:solidFill>
                  <a:schemeClr val="folHlink"/>
                </a:solidFill>
                <a:effectLst>
                  <a:outerShdw blurRad="38100" dist="38100" dir="2700000" algn="tl">
                    <a:srgbClr val="000000">
                      <a:alpha val="43137"/>
                    </a:srgbClr>
                  </a:outerShdw>
                </a:effectLst>
              </a:rPr>
              <a:t>pero organiza la información de tal manera que puedan formularse las preguntas apropiadas. </a:t>
            </a:r>
          </a:p>
          <a:p>
            <a:pPr algn="just">
              <a:lnSpc>
                <a:spcPct val="90000"/>
              </a:lnSpc>
            </a:pPr>
            <a:endParaRPr lang="es-ES" sz="2400" b="1" dirty="0">
              <a:solidFill>
                <a:schemeClr val="folHlink"/>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normAutofit fontScale="90000"/>
          </a:bodyPr>
          <a:lstStyle/>
          <a:p>
            <a:pPr algn="ctr"/>
            <a:r>
              <a:rPr lang="es-ES" sz="2400" b="1" dirty="0">
                <a:effectLst>
                  <a:outerShdw blurRad="38100" dist="38100" dir="2700000" algn="tl">
                    <a:srgbClr val="000000">
                      <a:alpha val="43137"/>
                    </a:srgbClr>
                  </a:outerShdw>
                </a:effectLst>
              </a:rPr>
              <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
            </a:r>
            <a:br>
              <a:rPr lang="es-ES" sz="2400" b="1" dirty="0">
                <a:effectLst>
                  <a:outerShdw blurRad="38100" dist="38100" dir="2700000" algn="tl">
                    <a:srgbClr val="000000">
                      <a:alpha val="43137"/>
                    </a:srgbClr>
                  </a:outerShdw>
                </a:effectLst>
              </a:rPr>
            </a:br>
            <a:r>
              <a:rPr lang="es-ES" sz="2400" b="1" dirty="0">
                <a:effectLst>
                  <a:outerShdw blurRad="38100" dist="38100" dir="2700000" algn="tl">
                    <a:srgbClr val="000000">
                      <a:alpha val="43137"/>
                    </a:srgbClr>
                  </a:outerShdw>
                </a:effectLst>
              </a:rPr>
              <a:t>IMPORTANCIA</a:t>
            </a:r>
            <a:r>
              <a:rPr lang="es-ES" sz="3800" b="1" dirty="0">
                <a:effectLst>
                  <a:outerShdw blurRad="38100" dist="38100" dir="2700000" algn="tl">
                    <a:srgbClr val="000000">
                      <a:alpha val="43137"/>
                    </a:srgbClr>
                  </a:outerShdw>
                </a:effectLst>
              </a:rPr>
              <a:t/>
            </a:r>
            <a:br>
              <a:rPr lang="es-ES" sz="3800" b="1" dirty="0">
                <a:effectLst>
                  <a:outerShdw blurRad="38100" dist="38100" dir="2700000" algn="tl">
                    <a:srgbClr val="000000">
                      <a:alpha val="43137"/>
                    </a:srgbClr>
                  </a:outerShdw>
                </a:effectLst>
              </a:rPr>
            </a:br>
            <a:r>
              <a:rPr lang="es-ES" sz="3800" b="1" i="1" dirty="0">
                <a:effectLst>
                  <a:outerShdw blurRad="38100" dist="38100" dir="2700000" algn="tl">
                    <a:srgbClr val="000000">
                      <a:alpha val="43137"/>
                    </a:srgbClr>
                  </a:outerShdw>
                </a:effectLst>
              </a:rPr>
              <a:t/>
            </a:r>
            <a:br>
              <a:rPr lang="es-ES" sz="3800" b="1" i="1" dirty="0">
                <a:effectLst>
                  <a:outerShdw blurRad="38100" dist="38100" dir="2700000" algn="tl">
                    <a:srgbClr val="000000">
                      <a:alpha val="43137"/>
                    </a:srgbClr>
                  </a:outerShdw>
                </a:effectLst>
              </a:rPr>
            </a:br>
            <a:endParaRPr lang="es-ES" sz="3800" b="1" i="1" dirty="0">
              <a:effectLst>
                <a:outerShdw blurRad="38100" dist="38100" dir="2700000" algn="tl">
                  <a:srgbClr val="000000">
                    <a:alpha val="43137"/>
                  </a:srgbClr>
                </a:outerShdw>
              </a:effectLst>
            </a:endParaRPr>
          </a:p>
        </p:txBody>
      </p:sp>
      <p:sp>
        <p:nvSpPr>
          <p:cNvPr id="81923" name="Rectangle 3"/>
          <p:cNvSpPr>
            <a:spLocks noGrp="1" noChangeArrowheads="1"/>
          </p:cNvSpPr>
          <p:nvPr>
            <p:ph type="body" idx="1"/>
          </p:nvPr>
        </p:nvSpPr>
        <p:spPr/>
        <p:txBody>
          <a:bodyPr/>
          <a:lstStyle/>
          <a:p>
            <a:pPr algn="just">
              <a:lnSpc>
                <a:spcPct val="90000"/>
              </a:lnSpc>
            </a:pPr>
            <a:r>
              <a:rPr lang="es-ES" sz="2400" b="1" dirty="0">
                <a:effectLst>
                  <a:outerShdw blurRad="38100" dist="38100" dir="2700000" algn="tl">
                    <a:srgbClr val="000000">
                      <a:alpha val="43137"/>
                    </a:srgbClr>
                  </a:outerShdw>
                </a:effectLst>
              </a:rPr>
              <a:t>Su uso no se restringe sólo a proyectos. Puede ser aplicado a una variedad de situaciones: </a:t>
            </a:r>
          </a:p>
          <a:p>
            <a:pPr algn="just">
              <a:lnSpc>
                <a:spcPct val="90000"/>
              </a:lnSpc>
              <a:buFont typeface="Wingdings" pitchFamily="2" charset="2"/>
              <a:buNone/>
            </a:pPr>
            <a:endParaRPr lang="es-ES" sz="2400" b="1" dirty="0">
              <a:effectLst>
                <a:outerShdw blurRad="38100" dist="38100" dir="2700000" algn="tl">
                  <a:srgbClr val="000000">
                    <a:alpha val="43137"/>
                  </a:srgbClr>
                </a:outerShdw>
              </a:effectLst>
            </a:endParaRPr>
          </a:p>
          <a:p>
            <a:pPr lvl="1" algn="just">
              <a:lnSpc>
                <a:spcPct val="90000"/>
              </a:lnSpc>
            </a:pPr>
            <a:r>
              <a:rPr lang="es-ES" sz="2000" b="1" dirty="0">
                <a:effectLst>
                  <a:outerShdw blurRad="38100" dist="38100" dir="2700000" algn="tl">
                    <a:srgbClr val="000000">
                      <a:alpha val="43137"/>
                    </a:srgbClr>
                  </a:outerShdw>
                </a:effectLst>
              </a:rPr>
              <a:t>Diseño de planes estratégicos, </a:t>
            </a:r>
          </a:p>
          <a:p>
            <a:pPr lvl="1" algn="just">
              <a:lnSpc>
                <a:spcPct val="90000"/>
              </a:lnSpc>
            </a:pPr>
            <a:r>
              <a:rPr lang="es-ES" sz="2000" b="1" dirty="0">
                <a:effectLst>
                  <a:outerShdw blurRad="38100" dist="38100" dir="2700000" algn="tl">
                    <a:srgbClr val="000000">
                      <a:alpha val="43137"/>
                    </a:srgbClr>
                  </a:outerShdw>
                </a:effectLst>
              </a:rPr>
              <a:t>Diagnósticos ambientales, </a:t>
            </a:r>
          </a:p>
          <a:p>
            <a:pPr lvl="1" algn="just">
              <a:lnSpc>
                <a:spcPct val="90000"/>
              </a:lnSpc>
            </a:pPr>
            <a:r>
              <a:rPr lang="es-ES" sz="2000" b="1" dirty="0">
                <a:effectLst>
                  <a:outerShdw blurRad="38100" dist="38100" dir="2700000" algn="tl">
                    <a:srgbClr val="000000">
                      <a:alpha val="43137"/>
                    </a:srgbClr>
                  </a:outerShdw>
                </a:effectLst>
              </a:rPr>
              <a:t>Programas de conservación de ecosistemas </a:t>
            </a:r>
          </a:p>
          <a:p>
            <a:pPr lvl="1" algn="just">
              <a:lnSpc>
                <a:spcPct val="90000"/>
              </a:lnSpc>
            </a:pPr>
            <a:r>
              <a:rPr lang="es-ES" sz="2000" b="1" dirty="0">
                <a:effectLst>
                  <a:outerShdw blurRad="38100" dist="38100" dir="2700000" algn="tl">
                    <a:srgbClr val="000000">
                      <a:alpha val="43137"/>
                    </a:srgbClr>
                  </a:outerShdw>
                </a:effectLst>
              </a:rPr>
              <a:t>Programas de desarrollo, diseño de estructuras organizacionales, articulación de los distintos niveles de planificación dentro de una institución o articulación de la actuación de las distintas entidades de un sector de la administración pública o de un consorcio de </a:t>
            </a:r>
            <a:r>
              <a:rPr lang="es-ES" sz="2000" b="1" dirty="0" err="1">
                <a:effectLst>
                  <a:outerShdw blurRad="38100" dist="38100" dir="2700000" algn="tl">
                    <a:srgbClr val="000000">
                      <a:alpha val="43137"/>
                    </a:srgbClr>
                  </a:outerShdw>
                </a:effectLst>
              </a:rPr>
              <a:t>ONGDs</a:t>
            </a:r>
            <a:r>
              <a:rPr lang="es-ES" sz="2000" b="1" dirty="0">
                <a:effectLst>
                  <a:outerShdw blurRad="38100" dist="38100" dir="2700000" algn="tl">
                    <a:srgbClr val="000000">
                      <a:alpha val="43137"/>
                    </a:srgbClr>
                  </a:outerShdw>
                </a:effectLst>
              </a:rPr>
              <a:t>, </a:t>
            </a:r>
            <a:r>
              <a:rPr lang="es-ES" sz="2000" b="1" dirty="0" err="1">
                <a:effectLst>
                  <a:outerShdw blurRad="38100" dist="38100" dir="2700000" algn="tl">
                    <a:srgbClr val="000000">
                      <a:alpha val="43137"/>
                    </a:srgbClr>
                  </a:outerShdw>
                </a:effectLst>
              </a:rPr>
              <a:t>etc</a:t>
            </a:r>
            <a:r>
              <a:rPr lang="es-ES" sz="2000" b="1" dirty="0">
                <a:effectLst>
                  <a:outerShdw blurRad="38100" dist="38100" dir="2700000" algn="tl">
                    <a:srgbClr val="000000">
                      <a:alpha val="43137"/>
                    </a:srgbClr>
                  </a:outerShdw>
                </a:effectLst>
              </a:rPr>
              <a:t> </a:t>
            </a:r>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algn="ctr"/>
            <a:r>
              <a:rPr lang="es-ES" sz="2400" b="1" dirty="0"/>
              <a:t/>
            </a:r>
            <a:br>
              <a:rPr lang="es-ES" sz="2400" b="1" dirty="0"/>
            </a:br>
            <a:r>
              <a:rPr lang="es-ES" sz="2400" b="1" dirty="0"/>
              <a:t>3.  ¿CÓMO ES EL MARCO LÓGICO?</a:t>
            </a:r>
            <a:br>
              <a:rPr lang="es-ES" sz="2400" b="1" dirty="0"/>
            </a:br>
            <a:r>
              <a:rPr lang="es-ES" sz="2400" b="1" i="1" dirty="0"/>
              <a:t/>
            </a:r>
            <a:br>
              <a:rPr lang="es-ES" sz="2400" b="1" i="1" dirty="0"/>
            </a:br>
            <a:endParaRPr lang="es-ES" sz="2400" b="1" i="1" dirty="0"/>
          </a:p>
        </p:txBody>
      </p:sp>
      <p:pic>
        <p:nvPicPr>
          <p:cNvPr id="14339" name="Picture 3" descr="enfoqueML"/>
          <p:cNvPicPr>
            <a:picLocks noGrp="1" noChangeAspect="1" noChangeArrowheads="1"/>
          </p:cNvPicPr>
          <p:nvPr>
            <p:ph type="body" idx="1"/>
          </p:nvPr>
        </p:nvPicPr>
        <p:blipFill>
          <a:blip r:embed="rId2"/>
          <a:srcRect/>
          <a:stretch>
            <a:fillRect/>
          </a:stretch>
        </p:blipFill>
        <p:spPr>
          <a:xfrm>
            <a:off x="1116013" y="1427163"/>
            <a:ext cx="6911975" cy="4765675"/>
          </a:xfrm>
          <a:noFill/>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es-CO"/>
              <a:t>Porqué se crea</a:t>
            </a:r>
            <a:r>
              <a:rPr lang="en-US">
                <a:cs typeface="Arial" pitchFamily="34" charset="0"/>
              </a:rPr>
              <a:t>?</a:t>
            </a:r>
          </a:p>
        </p:txBody>
      </p:sp>
      <p:sp>
        <p:nvSpPr>
          <p:cNvPr id="15364" name="Rectangle 4"/>
          <p:cNvSpPr>
            <a:spLocks noGrp="1" noChangeArrowheads="1"/>
          </p:cNvSpPr>
          <p:nvPr>
            <p:ph type="body" sz="half" idx="1"/>
          </p:nvPr>
        </p:nvSpPr>
        <p:spPr/>
        <p:txBody>
          <a:bodyPr/>
          <a:lstStyle/>
          <a:p>
            <a:r>
              <a:rPr lang="es-ES" sz="2000" b="1" dirty="0"/>
              <a:t>Planificación demasiado imprecisa </a:t>
            </a:r>
          </a:p>
          <a:p>
            <a:endParaRPr lang="es-ES" sz="2000" b="1" dirty="0"/>
          </a:p>
          <a:p>
            <a:r>
              <a:rPr lang="es-ES" sz="2000" b="1" dirty="0"/>
              <a:t>Responsabilidad gerencial ambigua </a:t>
            </a:r>
          </a:p>
          <a:p>
            <a:endParaRPr lang="es-ES" sz="2000" b="1" dirty="0"/>
          </a:p>
          <a:p>
            <a:r>
              <a:rPr lang="es-ES" sz="2000" b="1" dirty="0"/>
              <a:t>Evaluación excesivamente controversial. </a:t>
            </a:r>
          </a:p>
        </p:txBody>
      </p:sp>
      <p:sp>
        <p:nvSpPr>
          <p:cNvPr id="15365" name="Rectangle 5"/>
          <p:cNvSpPr>
            <a:spLocks noGrp="1" noChangeArrowheads="1"/>
          </p:cNvSpPr>
          <p:nvPr>
            <p:ph type="body" sz="half" idx="2"/>
          </p:nvPr>
        </p:nvSpPr>
        <p:spPr/>
        <p:txBody>
          <a:bodyPr/>
          <a:lstStyle/>
          <a:p>
            <a:r>
              <a:rPr lang="es-CO" sz="2000" b="1" dirty="0"/>
              <a:t>Diagnósticos </a:t>
            </a:r>
            <a:r>
              <a:rPr lang="es-CO" sz="2000" b="1" dirty="0" smtClean="0"/>
              <a:t>traslapados</a:t>
            </a:r>
            <a:endParaRPr lang="es-CO" sz="2000" b="1" dirty="0"/>
          </a:p>
          <a:p>
            <a:endParaRPr lang="es-CO" sz="2000" b="1" dirty="0"/>
          </a:p>
          <a:p>
            <a:r>
              <a:rPr lang="es-CO" sz="2000" b="1" dirty="0" smtClean="0"/>
              <a:t>Información </a:t>
            </a:r>
            <a:r>
              <a:rPr lang="es-CO" sz="2000" b="1" dirty="0"/>
              <a:t>repetitiva.</a:t>
            </a:r>
          </a:p>
          <a:p>
            <a:pPr>
              <a:buNone/>
            </a:pPr>
            <a:endParaRPr lang="es-CO" sz="2000" b="1" dirty="0"/>
          </a:p>
          <a:p>
            <a:r>
              <a:rPr lang="es-CO" sz="2000" b="1" dirty="0"/>
              <a:t>Evaluaciones ambiguas</a:t>
            </a:r>
            <a:endParaRPr lang="es-ES" sz="2000" b="1" dirty="0"/>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es-ES" sz="2400" b="1"/>
              <a:t>Planificación demasiado imprecisa. - </a:t>
            </a:r>
            <a:br>
              <a:rPr lang="es-ES" sz="2400" b="1"/>
            </a:br>
            <a:r>
              <a:rPr lang="es-CO" sz="2400"/>
              <a:t>Diagnósticos traslapados</a:t>
            </a:r>
            <a:endParaRPr lang="es-ES" sz="2400"/>
          </a:p>
        </p:txBody>
      </p:sp>
      <p:sp>
        <p:nvSpPr>
          <p:cNvPr id="17411" name="Rectangle 3"/>
          <p:cNvSpPr>
            <a:spLocks noGrp="1" noChangeArrowheads="1"/>
          </p:cNvSpPr>
          <p:nvPr>
            <p:ph type="body" idx="1"/>
          </p:nvPr>
        </p:nvSpPr>
        <p:spPr/>
        <p:txBody>
          <a:bodyPr/>
          <a:lstStyle/>
          <a:p>
            <a:pPr algn="just">
              <a:buFont typeface="Wingdings" pitchFamily="2" charset="2"/>
              <a:buNone/>
            </a:pPr>
            <a:endParaRPr lang="es-ES" sz="2800" b="1" dirty="0">
              <a:effectLst>
                <a:outerShdw blurRad="38100" dist="38100" dir="2700000" algn="tl">
                  <a:srgbClr val="000000">
                    <a:alpha val="43137"/>
                  </a:srgbClr>
                </a:outerShdw>
              </a:effectLst>
            </a:endParaRPr>
          </a:p>
          <a:p>
            <a:pPr lvl="1" algn="just"/>
            <a:r>
              <a:rPr lang="es-ES" sz="2400" b="1" dirty="0">
                <a:effectLst>
                  <a:outerShdw blurRad="38100" dist="38100" dir="2700000" algn="tl">
                    <a:srgbClr val="000000">
                      <a:alpha val="43137"/>
                    </a:srgbClr>
                  </a:outerShdw>
                </a:effectLst>
              </a:rPr>
              <a:t>Proyectos de objetivos múltiples y cuyos componentes no se relacionaban claramente con las actividades. </a:t>
            </a:r>
          </a:p>
          <a:p>
            <a:pPr algn="just"/>
            <a:endParaRPr lang="es-ES" sz="2800" b="1" dirty="0">
              <a:effectLst>
                <a:outerShdw blurRad="38100" dist="38100" dir="2700000" algn="tl">
                  <a:srgbClr val="000000">
                    <a:alpha val="43137"/>
                  </a:srgbClr>
                </a:outerShdw>
              </a:effectLst>
            </a:endParaRPr>
          </a:p>
          <a:p>
            <a:pPr lvl="1" algn="just"/>
            <a:r>
              <a:rPr lang="es-ES" sz="2400" b="1" dirty="0">
                <a:effectLst>
                  <a:outerShdw blurRad="38100" dist="38100" dir="2700000" algn="tl">
                    <a:srgbClr val="000000">
                      <a:alpha val="43137"/>
                    </a:srgbClr>
                  </a:outerShdw>
                </a:effectLst>
              </a:rPr>
              <a:t>Ausencia de una imagen clara de los objetivos y metas que el proyecto debe lograr si es ejecutado con éxito, lo cual planteaba a los evaluadores muchas dificultades para comparar de manera objetiva lo planificado con los resultados reales.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t="1142"/>
          <a:stretch>
            <a:fillRect/>
          </a:stretch>
        </p:blipFill>
        <p:spPr bwMode="auto">
          <a:xfrm>
            <a:off x="857224" y="142852"/>
            <a:ext cx="6934200" cy="671517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algn="ctr"/>
            <a:r>
              <a:rPr lang="es-ES" sz="2400" b="1" dirty="0">
                <a:effectLst>
                  <a:outerShdw blurRad="38100" dist="38100" dir="2700000" algn="tl">
                    <a:srgbClr val="000000">
                      <a:alpha val="43137"/>
                    </a:srgbClr>
                  </a:outerShdw>
                </a:effectLst>
              </a:rPr>
              <a:t>Responsabilidad gerencial ambigua - </a:t>
            </a:r>
            <a:r>
              <a:rPr lang="es-CO" sz="2400" b="1" dirty="0" smtClean="0">
                <a:effectLst>
                  <a:outerShdw blurRad="38100" dist="38100" dir="2700000" algn="tl">
                    <a:srgbClr val="000000">
                      <a:alpha val="43137"/>
                    </a:srgbClr>
                  </a:outerShdw>
                </a:effectLst>
              </a:rPr>
              <a:t>Información repetitiva - inciertos</a:t>
            </a:r>
            <a:endParaRPr lang="es-ES" sz="2400" b="1" dirty="0">
              <a:effectLst>
                <a:outerShdw blurRad="38100" dist="38100" dir="2700000" algn="tl">
                  <a:srgbClr val="000000">
                    <a:alpha val="43137"/>
                  </a:srgbClr>
                </a:outerShdw>
              </a:effectLst>
            </a:endParaRPr>
          </a:p>
        </p:txBody>
      </p:sp>
      <p:sp>
        <p:nvSpPr>
          <p:cNvPr id="19459" name="Rectangle 3"/>
          <p:cNvSpPr>
            <a:spLocks noGrp="1" noChangeArrowheads="1"/>
          </p:cNvSpPr>
          <p:nvPr>
            <p:ph type="body" idx="1"/>
          </p:nvPr>
        </p:nvSpPr>
        <p:spPr/>
        <p:txBody>
          <a:bodyPr/>
          <a:lstStyle/>
          <a:p>
            <a:pPr algn="just">
              <a:lnSpc>
                <a:spcPct val="80000"/>
              </a:lnSpc>
            </a:pPr>
            <a:endParaRPr lang="es-ES" sz="2400" dirty="0"/>
          </a:p>
          <a:p>
            <a:pPr algn="just">
              <a:lnSpc>
                <a:spcPct val="80000"/>
              </a:lnSpc>
            </a:pPr>
            <a:r>
              <a:rPr lang="es-ES" sz="2400" dirty="0"/>
              <a:t>Aunque los gerentes de proyectos aceptaban la premisa de que éstos se justifican en función de los beneficios entregados a la población, sin embargo se resistían a ser considerados responsables del impacto del proyecto. </a:t>
            </a:r>
          </a:p>
          <a:p>
            <a:pPr algn="just">
              <a:lnSpc>
                <a:spcPct val="80000"/>
              </a:lnSpc>
              <a:buFont typeface="Wingdings" pitchFamily="2" charset="2"/>
              <a:buNone/>
            </a:pPr>
            <a:endParaRPr lang="es-ES" sz="2400" dirty="0"/>
          </a:p>
          <a:p>
            <a:pPr algn="just">
              <a:lnSpc>
                <a:spcPct val="80000"/>
              </a:lnSpc>
            </a:pPr>
            <a:r>
              <a:rPr lang="es-ES" sz="2400" dirty="0"/>
              <a:t>Ellos encontraban muy difícil especificar aquello de lo cual eran directamente responsables y aquello que, correspondiendo al entorno socioeconómico, político y natural, tiene repercusiones notables sobre la </a:t>
            </a:r>
            <a:r>
              <a:rPr lang="es-ES" sz="2400" dirty="0" smtClean="0"/>
              <a:t>performance </a:t>
            </a:r>
            <a:r>
              <a:rPr lang="es-ES" sz="2400" dirty="0"/>
              <a:t>del proyecto. </a:t>
            </a:r>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es-ES" sz="2800" b="1"/>
              <a:t>Evaluación excesivamente controversial - </a:t>
            </a:r>
            <a:r>
              <a:rPr lang="es-CO" sz="2800" b="1"/>
              <a:t>Evaluaciones ambiguas</a:t>
            </a:r>
            <a:endParaRPr lang="es-ES" sz="2800" b="1"/>
          </a:p>
        </p:txBody>
      </p:sp>
      <p:sp>
        <p:nvSpPr>
          <p:cNvPr id="20483" name="Rectangle 3"/>
          <p:cNvSpPr>
            <a:spLocks noGrp="1" noChangeArrowheads="1"/>
          </p:cNvSpPr>
          <p:nvPr>
            <p:ph type="body" idx="1"/>
          </p:nvPr>
        </p:nvSpPr>
        <p:spPr/>
        <p:txBody>
          <a:bodyPr/>
          <a:lstStyle/>
          <a:p>
            <a:pPr algn="just">
              <a:lnSpc>
                <a:spcPct val="80000"/>
              </a:lnSpc>
            </a:pPr>
            <a:r>
              <a:rPr lang="es-ES" sz="2800"/>
              <a:t>Ante la ausencia de metas claras y frecuentes desacuerdos acerca de lo que busca un proyecto, los evaluadores terminaban usando su propio criterio para determinar los aspectos positivos y negativos. </a:t>
            </a:r>
          </a:p>
          <a:p>
            <a:pPr algn="just">
              <a:lnSpc>
                <a:spcPct val="80000"/>
              </a:lnSpc>
              <a:buFont typeface="Wingdings" pitchFamily="2" charset="2"/>
              <a:buNone/>
            </a:pPr>
            <a:endParaRPr lang="es-ES" sz="2800"/>
          </a:p>
          <a:p>
            <a:pPr algn="just">
              <a:lnSpc>
                <a:spcPct val="80000"/>
              </a:lnSpc>
            </a:pPr>
            <a:r>
              <a:rPr lang="es-ES" sz="2800"/>
              <a:t>Los resultados subsecuentes del monitoreo y evaluación, por lo tanto, frecuentemente se convertían en causa de mayores desacuerdos acerca del éxito o fracaso, en lugar de contribuir al mejoramiento del proyecto </a:t>
            </a:r>
          </a:p>
        </p:txBody>
      </p:sp>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es-CO" dirty="0" smtClean="0"/>
              <a:t>Características</a:t>
            </a:r>
            <a:endParaRPr lang="es-ES" dirty="0"/>
          </a:p>
        </p:txBody>
      </p:sp>
      <p:sp>
        <p:nvSpPr>
          <p:cNvPr id="21507" name="Rectangle 3"/>
          <p:cNvSpPr>
            <a:spLocks noGrp="1" noChangeArrowheads="1"/>
          </p:cNvSpPr>
          <p:nvPr>
            <p:ph type="body" idx="1"/>
          </p:nvPr>
        </p:nvSpPr>
        <p:spPr/>
        <p:txBody>
          <a:bodyPr/>
          <a:lstStyle/>
          <a:p>
            <a:pPr algn="just">
              <a:lnSpc>
                <a:spcPct val="80000"/>
              </a:lnSpc>
            </a:pPr>
            <a:r>
              <a:rPr lang="es-ES" sz="1800"/>
              <a:t>El marco lógico permite un diseño que satisface tres requerimientos fundamentales de calidad en un proyecto de desarrollo: </a:t>
            </a:r>
            <a:r>
              <a:rPr lang="es-ES" sz="1800">
                <a:solidFill>
                  <a:schemeClr val="folHlink"/>
                </a:solidFill>
              </a:rPr>
              <a:t>coherencia, viabilidad y evaluabilidad</a:t>
            </a:r>
            <a:r>
              <a:rPr lang="es-ES" sz="1800"/>
              <a:t>. </a:t>
            </a:r>
          </a:p>
          <a:p>
            <a:pPr algn="just">
              <a:lnSpc>
                <a:spcPct val="80000"/>
              </a:lnSpc>
            </a:pPr>
            <a:endParaRPr lang="es-ES" sz="1800"/>
          </a:p>
          <a:p>
            <a:pPr algn="just">
              <a:lnSpc>
                <a:spcPct val="80000"/>
              </a:lnSpc>
            </a:pPr>
            <a:r>
              <a:rPr lang="es-ES" sz="1800"/>
              <a:t>Y su creciente popularidad entre los oficiales de proyectos se debe al no menos importante hecho de constituir la principal </a:t>
            </a:r>
            <a:r>
              <a:rPr lang="es-ES" sz="1800">
                <a:solidFill>
                  <a:schemeClr val="folHlink"/>
                </a:solidFill>
              </a:rPr>
              <a:t>técnica no cuantitativa de análisis científico</a:t>
            </a:r>
            <a:r>
              <a:rPr lang="es-ES" sz="1800"/>
              <a:t> en el campo de la política del desarrollo. </a:t>
            </a:r>
          </a:p>
          <a:p>
            <a:pPr algn="just">
              <a:lnSpc>
                <a:spcPct val="80000"/>
              </a:lnSpc>
            </a:pPr>
            <a:endParaRPr lang="es-ES" sz="1800"/>
          </a:p>
          <a:p>
            <a:pPr algn="just">
              <a:lnSpc>
                <a:spcPct val="80000"/>
              </a:lnSpc>
            </a:pPr>
            <a:r>
              <a:rPr lang="es-ES" sz="1800"/>
              <a:t>Como lo ilustra ampliamente la </a:t>
            </a:r>
            <a:r>
              <a:rPr lang="es-ES" sz="1800">
                <a:solidFill>
                  <a:schemeClr val="folHlink"/>
                </a:solidFill>
              </a:rPr>
              <a:t>gnoseologia</a:t>
            </a:r>
            <a:r>
              <a:rPr lang="es-ES" sz="1800"/>
              <a:t>, ninguna ciencia puede basarse enteramente en mediciones, y en el caso de algunas ciencias, las mediciones son más bien el componente menor de las investigaciones científicas. </a:t>
            </a:r>
          </a:p>
          <a:p>
            <a:pPr algn="just">
              <a:lnSpc>
                <a:spcPct val="80000"/>
              </a:lnSpc>
            </a:pPr>
            <a:endParaRPr lang="es-ES" sz="1800"/>
          </a:p>
          <a:p>
            <a:pPr algn="just">
              <a:lnSpc>
                <a:spcPct val="80000"/>
              </a:lnSpc>
            </a:pPr>
            <a:r>
              <a:rPr lang="es-ES" sz="1800"/>
              <a:t>El marco lógico logra, sin mayor necesidad de sofisticados métodos matemáticos, </a:t>
            </a:r>
            <a:r>
              <a:rPr lang="es-ES" sz="1800">
                <a:solidFill>
                  <a:schemeClr val="folHlink"/>
                </a:solidFill>
              </a:rPr>
              <a:t>introducir rigor científico en la formulación de proyectos de  desarrollo, ambientales, ecológicos y sociales. </a:t>
            </a:r>
          </a:p>
        </p:txBody>
      </p:sp>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271488" y="371460"/>
            <a:ext cx="8015288" cy="914400"/>
          </a:xfrm>
        </p:spPr>
        <p:txBody>
          <a:bodyPr>
            <a:normAutofit fontScale="90000"/>
          </a:bodyPr>
          <a:lstStyle/>
          <a:p>
            <a:pPr algn="ctr"/>
            <a:r>
              <a:rPr lang="es-ES" sz="2400" b="1" dirty="0"/>
              <a:t>4. METODOLOGÍA DE DISEÑO DE PROYECTOS</a:t>
            </a:r>
            <a:br>
              <a:rPr lang="es-ES" sz="2400" b="1" dirty="0"/>
            </a:br>
            <a:r>
              <a:rPr lang="es-ES" sz="2400" b="1" dirty="0"/>
              <a:t/>
            </a:r>
            <a:br>
              <a:rPr lang="es-ES" sz="2400" b="1" dirty="0"/>
            </a:br>
            <a:r>
              <a:rPr lang="es-CO" sz="2400" dirty="0"/>
              <a:t>Matriz</a:t>
            </a:r>
            <a:endParaRPr lang="es-ES" sz="2400" dirty="0"/>
          </a:p>
        </p:txBody>
      </p:sp>
      <p:graphicFrame>
        <p:nvGraphicFramePr>
          <p:cNvPr id="23854" name="Group 302"/>
          <p:cNvGraphicFramePr>
            <a:graphicFrameLocks noGrp="1"/>
          </p:cNvGraphicFramePr>
          <p:nvPr/>
        </p:nvGraphicFramePr>
        <p:xfrm>
          <a:off x="500034" y="1428736"/>
          <a:ext cx="8215370" cy="4714907"/>
        </p:xfrm>
        <a:graphic>
          <a:graphicData uri="http://schemas.openxmlformats.org/drawingml/2006/table">
            <a:tbl>
              <a:tblPr/>
              <a:tblGrid>
                <a:gridCol w="1811416"/>
                <a:gridCol w="1874328"/>
                <a:gridCol w="1405746"/>
                <a:gridCol w="1561940"/>
                <a:gridCol w="1561940"/>
              </a:tblGrid>
              <a:tr h="1200159">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 </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Un resumen narrativo de los objetivos y las actividades.</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Los indicadores o expresión cuantitativa de los objetivos.</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Los medios de verificación de los indicadores.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Los supuestos o factores externos que plantean riesgos u oportunidades al proyecto. </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Objetivo de Desarrollo o Fin al cual el proyecto contribuirá de manera significativa. </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3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Propósito logrado cuando la ejecución del proyecto haya concluido</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985844">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Productos / Resultados completados en el transcurso de la ejecución del proyecto.</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 </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77153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Actividades requeridas para producir los productos o resultados.</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mn-lt"/>
                          <a:cs typeface="Times New Roman" pitchFamily="18" charset="0"/>
                        </a:rPr>
                        <a:t> </a:t>
                      </a:r>
                      <a:endParaRPr kumimoji="0" lang="es-ES" sz="1800" b="1" i="0" u="none" strike="noStrike" cap="none" normalizeH="0" baseline="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000" b="1" i="0" u="none" strike="noStrike" cap="none" normalizeH="0" baseline="0" dirty="0" smtClean="0">
                          <a:ln>
                            <a:noFill/>
                          </a:ln>
                          <a:solidFill>
                            <a:schemeClr val="tx1"/>
                          </a:solidFill>
                          <a:effectLst/>
                          <a:latin typeface="+mn-lt"/>
                          <a:cs typeface="Times New Roman" pitchFamily="18" charset="0"/>
                        </a:rPr>
                        <a:t> </a:t>
                      </a:r>
                      <a:endParaRPr kumimoji="0" lang="es-ES" sz="1800" b="1" i="0" u="none" strike="noStrike" cap="none" normalizeH="0" baseline="0" dirty="0" smtClean="0">
                        <a:ln>
                          <a:noFill/>
                        </a:ln>
                        <a:solidFill>
                          <a:schemeClr val="tx1"/>
                        </a:solidFill>
                        <a:effectLst/>
                        <a:latin typeface="+mn-lt"/>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matrizML"/>
          <p:cNvPicPr>
            <a:picLocks noGrp="1" noChangeAspect="1" noChangeArrowheads="1"/>
          </p:cNvPicPr>
          <p:nvPr>
            <p:ph type="body" idx="4294967295"/>
          </p:nvPr>
        </p:nvPicPr>
        <p:blipFill>
          <a:blip r:embed="rId2"/>
          <a:srcRect/>
          <a:stretch>
            <a:fillRect/>
          </a:stretch>
        </p:blipFill>
        <p:spPr>
          <a:xfrm>
            <a:off x="435004" y="785794"/>
            <a:ext cx="8280400" cy="4697413"/>
          </a:xfrm>
          <a:noFill/>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algn="ctr"/>
            <a:r>
              <a:rPr lang="es-CO" b="1" dirty="0">
                <a:effectLst>
                  <a:outerShdw blurRad="38100" dist="38100" dir="2700000" algn="tl">
                    <a:srgbClr val="000000">
                      <a:alpha val="43137"/>
                    </a:srgbClr>
                  </a:outerShdw>
                </a:effectLst>
              </a:rPr>
              <a:t>Matriz</a:t>
            </a:r>
            <a:endParaRPr lang="es-ES" b="1" dirty="0">
              <a:effectLst>
                <a:outerShdw blurRad="38100" dist="38100" dir="2700000" algn="tl">
                  <a:srgbClr val="000000">
                    <a:alpha val="43137"/>
                  </a:srgbClr>
                </a:outerShdw>
              </a:effectLst>
            </a:endParaRPr>
          </a:p>
        </p:txBody>
      </p:sp>
      <p:sp>
        <p:nvSpPr>
          <p:cNvPr id="30723" name="Rectangle 3"/>
          <p:cNvSpPr>
            <a:spLocks noGrp="1" noChangeArrowheads="1"/>
          </p:cNvSpPr>
          <p:nvPr>
            <p:ph type="body" idx="1"/>
          </p:nvPr>
        </p:nvSpPr>
        <p:spPr/>
        <p:txBody>
          <a:bodyPr/>
          <a:lstStyle/>
          <a:p>
            <a:pPr algn="just">
              <a:lnSpc>
                <a:spcPct val="90000"/>
              </a:lnSpc>
            </a:pPr>
            <a:endParaRPr lang="es-ES" sz="2000" b="1"/>
          </a:p>
          <a:p>
            <a:pPr algn="just">
              <a:lnSpc>
                <a:spcPct val="90000"/>
              </a:lnSpc>
            </a:pPr>
            <a:r>
              <a:rPr lang="es-ES" sz="2000" b="1"/>
              <a:t>Coherencia</a:t>
            </a:r>
            <a:r>
              <a:rPr lang="es-ES" sz="2000"/>
              <a:t>, a través de la columna de objetivos, toda vez que entre sus distintos niveles existe una relación de causa a efecto.</a:t>
            </a:r>
          </a:p>
          <a:p>
            <a:pPr algn="just">
              <a:lnSpc>
                <a:spcPct val="90000"/>
              </a:lnSpc>
            </a:pPr>
            <a:endParaRPr lang="es-ES" sz="2000" b="1"/>
          </a:p>
          <a:p>
            <a:pPr algn="just">
              <a:lnSpc>
                <a:spcPct val="90000"/>
              </a:lnSpc>
            </a:pPr>
            <a:r>
              <a:rPr lang="es-ES" sz="2000" b="1"/>
              <a:t>Realismo</a:t>
            </a:r>
            <a:r>
              <a:rPr lang="es-ES" sz="2000"/>
              <a:t> (o viabilidad), a través de la columna de supuestos, toda vez que ésta representa el entorno y, por ende, los factores exógenos que podrían plantear riesgos al proyecto.</a:t>
            </a:r>
          </a:p>
          <a:p>
            <a:pPr algn="just">
              <a:lnSpc>
                <a:spcPct val="90000"/>
              </a:lnSpc>
            </a:pPr>
            <a:endParaRPr lang="es-ES" sz="2000" b="1"/>
          </a:p>
          <a:p>
            <a:pPr algn="just">
              <a:lnSpc>
                <a:spcPct val="90000"/>
              </a:lnSpc>
            </a:pPr>
            <a:r>
              <a:rPr lang="es-ES" sz="2000" b="1"/>
              <a:t>Evaluabilidad</a:t>
            </a:r>
            <a:r>
              <a:rPr lang="es-ES" sz="2000"/>
              <a:t>, a través de las columnas de indicadores y medios de verificación.</a:t>
            </a:r>
          </a:p>
        </p:txBody>
      </p:sp>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algn="ctr"/>
            <a:r>
              <a:rPr lang="es-CO" b="1" dirty="0">
                <a:effectLst>
                  <a:outerShdw blurRad="38100" dist="38100" dir="2700000" algn="tl">
                    <a:srgbClr val="000000">
                      <a:alpha val="43137"/>
                    </a:srgbClr>
                  </a:outerShdw>
                </a:effectLst>
              </a:rPr>
              <a:t>Método</a:t>
            </a:r>
            <a:endParaRPr lang="es-ES" b="1" dirty="0">
              <a:effectLst>
                <a:outerShdw blurRad="38100" dist="38100" dir="2700000" algn="tl">
                  <a:srgbClr val="000000">
                    <a:alpha val="43137"/>
                  </a:srgbClr>
                </a:outerShdw>
              </a:effectLst>
            </a:endParaRPr>
          </a:p>
        </p:txBody>
      </p:sp>
      <p:sp>
        <p:nvSpPr>
          <p:cNvPr id="28675" name="Rectangle 3"/>
          <p:cNvSpPr>
            <a:spLocks noGrp="1" noChangeArrowheads="1"/>
          </p:cNvSpPr>
          <p:nvPr>
            <p:ph type="body" idx="1"/>
          </p:nvPr>
        </p:nvSpPr>
        <p:spPr/>
        <p:txBody>
          <a:bodyPr/>
          <a:lstStyle/>
          <a:p>
            <a:pPr algn="just">
              <a:lnSpc>
                <a:spcPct val="80000"/>
              </a:lnSpc>
            </a:pPr>
            <a:r>
              <a:rPr lang="es-ES" sz="2000"/>
              <a:t>El marco lógico propone un método para organizar y visualizar la interacción de los distintos elementos de un proyecto, medio, entorno, ecosistema. </a:t>
            </a:r>
          </a:p>
          <a:p>
            <a:pPr algn="just">
              <a:lnSpc>
                <a:spcPct val="80000"/>
              </a:lnSpc>
            </a:pPr>
            <a:endParaRPr lang="es-ES" sz="2000"/>
          </a:p>
          <a:p>
            <a:pPr algn="just">
              <a:lnSpc>
                <a:spcPct val="80000"/>
              </a:lnSpc>
            </a:pPr>
            <a:r>
              <a:rPr lang="es-ES" sz="2000"/>
              <a:t>Para este enfoque, los recursos humanos y materiales, expresados ambos en términos físicos o monetarios- constituyen los insumos básicos para que funcionen las actividades, que permiten a su vez obtener ciertos productos. </a:t>
            </a:r>
          </a:p>
          <a:p>
            <a:pPr algn="just">
              <a:lnSpc>
                <a:spcPct val="80000"/>
              </a:lnSpc>
            </a:pPr>
            <a:endParaRPr lang="es-ES" sz="2000"/>
          </a:p>
          <a:p>
            <a:pPr algn="just">
              <a:lnSpc>
                <a:spcPct val="80000"/>
              </a:lnSpc>
            </a:pPr>
            <a:r>
              <a:rPr lang="es-ES" sz="2000"/>
              <a:t>Estos tres elementos constituyen en rigor el proyecto y están bajo control y responsabilidad de la institución ejecutora. </a:t>
            </a:r>
          </a:p>
          <a:p>
            <a:pPr algn="just">
              <a:lnSpc>
                <a:spcPct val="80000"/>
              </a:lnSpc>
            </a:pPr>
            <a:endParaRPr lang="es-ES" sz="2000"/>
          </a:p>
          <a:p>
            <a:pPr algn="just">
              <a:lnSpc>
                <a:spcPct val="80000"/>
              </a:lnSpc>
            </a:pPr>
            <a:r>
              <a:rPr lang="es-ES" sz="2000"/>
              <a:t>Los Productos obtenidos (también llamados Componentes del proyecto) tienen un efecto predecible, bajo ciertas condiciones de entorno, sobre los beneficiarios directos, lo cual es descrito en el </a:t>
            </a:r>
            <a:r>
              <a:rPr lang="es-ES" sz="2000">
                <a:solidFill>
                  <a:schemeClr val="folHlink"/>
                </a:solidFill>
              </a:rPr>
              <a:t>Propósito y, más ampliamente, en el Fin del proyecto</a:t>
            </a:r>
            <a:r>
              <a:rPr lang="es-ES" sz="2000"/>
              <a:t>. </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type="body" idx="1"/>
          </p:nvPr>
        </p:nvSpPr>
        <p:spPr/>
        <p:txBody>
          <a:bodyPr/>
          <a:lstStyle/>
          <a:p>
            <a:pPr algn="just">
              <a:lnSpc>
                <a:spcPct val="90000"/>
              </a:lnSpc>
            </a:pPr>
            <a:r>
              <a:rPr lang="es-ES" sz="2400" dirty="0"/>
              <a:t>Las relaciones de causa y efecto entre los distintos niveles de objetivos (las relaciones de </a:t>
            </a:r>
            <a:r>
              <a:rPr lang="es-ES" sz="2400" b="1" dirty="0">
                <a:solidFill>
                  <a:schemeClr val="folHlink"/>
                </a:solidFill>
              </a:rPr>
              <a:t>actividades a resultados, de resultados a propósito y de propósito a fin</a:t>
            </a:r>
            <a:r>
              <a:rPr lang="es-ES" sz="2400" dirty="0">
                <a:solidFill>
                  <a:schemeClr val="folHlink"/>
                </a:solidFill>
              </a:rPr>
              <a:t>)</a:t>
            </a:r>
            <a:r>
              <a:rPr lang="es-ES" sz="2400" dirty="0"/>
              <a:t> describen las condiciones necesarias para que un proyecto sea exitoso.</a:t>
            </a:r>
          </a:p>
          <a:p>
            <a:pPr algn="just">
              <a:lnSpc>
                <a:spcPct val="90000"/>
              </a:lnSpc>
            </a:pPr>
            <a:endParaRPr lang="es-CO" sz="2400" dirty="0"/>
          </a:p>
          <a:p>
            <a:pPr algn="just">
              <a:lnSpc>
                <a:spcPct val="90000"/>
              </a:lnSpc>
            </a:pPr>
            <a:r>
              <a:rPr lang="es-ES" sz="2400" dirty="0"/>
              <a:t>Las relaciones entre los </a:t>
            </a:r>
            <a:r>
              <a:rPr lang="es-ES" sz="2400" b="1" dirty="0">
                <a:solidFill>
                  <a:schemeClr val="folHlink"/>
                </a:solidFill>
              </a:rPr>
              <a:t>objetivos y los supuestos</a:t>
            </a:r>
            <a:r>
              <a:rPr lang="es-ES" sz="2400" dirty="0"/>
              <a:t> aclaran la probabilidad de que el proyecto tenga éxito, bajo un contexto social y general dados.</a:t>
            </a: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algn="ctr"/>
            <a:r>
              <a:rPr lang="es-ES" b="1"/>
              <a:t>Condiciones</a:t>
            </a:r>
          </a:p>
        </p:txBody>
      </p:sp>
      <p:sp>
        <p:nvSpPr>
          <p:cNvPr id="31747" name="Rectangle 3"/>
          <p:cNvSpPr>
            <a:spLocks noGrp="1" noChangeArrowheads="1"/>
          </p:cNvSpPr>
          <p:nvPr>
            <p:ph type="body" idx="1"/>
          </p:nvPr>
        </p:nvSpPr>
        <p:spPr/>
        <p:txBody>
          <a:bodyPr/>
          <a:lstStyle/>
          <a:p>
            <a:pPr algn="just"/>
            <a:r>
              <a:rPr lang="es-ES" sz="2400" b="1">
                <a:solidFill>
                  <a:schemeClr val="folHlink"/>
                </a:solidFill>
              </a:rPr>
              <a:t>Las condiciones necesarias</a:t>
            </a:r>
            <a:r>
              <a:rPr lang="es-ES" sz="2400" b="1"/>
              <a:t>,</a:t>
            </a:r>
            <a:r>
              <a:rPr lang="es-ES" sz="2400"/>
              <a:t> que se establecen a lo largo de la columna de objetivos: incremento de la productividad agropecuaria </a:t>
            </a:r>
          </a:p>
          <a:p>
            <a:pPr algn="just"/>
            <a:endParaRPr lang="es-ES" sz="2400"/>
          </a:p>
          <a:p>
            <a:pPr algn="just"/>
            <a:r>
              <a:rPr lang="es-ES" sz="2400" b="1">
                <a:solidFill>
                  <a:schemeClr val="folHlink"/>
                </a:solidFill>
              </a:rPr>
              <a:t>Las condiciones suficientes</a:t>
            </a:r>
            <a:r>
              <a:rPr lang="es-ES" sz="2400" b="1"/>
              <a:t>,</a:t>
            </a:r>
            <a:r>
              <a:rPr lang="es-ES" sz="2400"/>
              <a:t> que se establecen en la columna de supuestos: evolución favorable del mercado de consumo de productos agropecuarios</a:t>
            </a:r>
            <a:r>
              <a:rPr lang="es-ES"/>
              <a:t> </a:t>
            </a:r>
            <a:endParaRPr lang="es-ES" sz="2800"/>
          </a:p>
          <a:p>
            <a:pPr algn="just"/>
            <a:endParaRPr lang="es-ES" sz="280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algn="ctr"/>
            <a:r>
              <a:rPr lang="es-ES" sz="3200" b="1"/>
              <a:t>METODOLOGÍA DE DISEÑO DE PROYECTOS</a:t>
            </a:r>
            <a:r>
              <a:rPr lang="es-ES" sz="3800"/>
              <a:t> </a:t>
            </a:r>
          </a:p>
        </p:txBody>
      </p:sp>
      <p:sp>
        <p:nvSpPr>
          <p:cNvPr id="32771" name="Rectangle 3"/>
          <p:cNvSpPr>
            <a:spLocks noGrp="1" noChangeArrowheads="1"/>
          </p:cNvSpPr>
          <p:nvPr>
            <p:ph type="body" idx="1"/>
          </p:nvPr>
        </p:nvSpPr>
        <p:spPr/>
        <p:txBody>
          <a:bodyPr/>
          <a:lstStyle/>
          <a:p>
            <a:pPr algn="just"/>
            <a:r>
              <a:rPr lang="es-ES" sz="2400"/>
              <a:t>Por regla general, un proyecto es una intervención innovadora en el campo del desarrollo que tiene un </a:t>
            </a:r>
            <a:r>
              <a:rPr lang="es-ES" sz="2400">
                <a:solidFill>
                  <a:schemeClr val="folHlink"/>
                </a:solidFill>
              </a:rPr>
              <a:t>objetivo definido</a:t>
            </a:r>
            <a:r>
              <a:rPr lang="es-ES" sz="2400"/>
              <a:t>, el cual debe ser logrado en un cierto periodo, en un ámbito geográfico y a favor de una determinada población beneficiaria. </a:t>
            </a:r>
          </a:p>
          <a:p>
            <a:pPr algn="just"/>
            <a:endParaRPr lang="es-ES" sz="2400"/>
          </a:p>
          <a:p>
            <a:pPr algn="just"/>
            <a:r>
              <a:rPr lang="es-ES" sz="2400"/>
              <a:t>Un proyecto es diseñado en varios pasos, cuyo punto culminante es una matriz que muestra la estructura básica de la intervención, y que es lo que hoy se conoce como matriz del marco lógico</a:t>
            </a:r>
            <a:r>
              <a:rPr lang="es-ES" sz="2800"/>
              <a:t> </a:t>
            </a:r>
          </a:p>
        </p:txBody>
      </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9|1.4|0.8"/>
</p:tagLst>
</file>

<file path=ppt/tags/tag2.xml><?xml version="1.0" encoding="utf-8"?>
<p:tagLst xmlns:a="http://schemas.openxmlformats.org/drawingml/2006/main" xmlns:r="http://schemas.openxmlformats.org/officeDocument/2006/relationships" xmlns:p="http://schemas.openxmlformats.org/presentationml/2006/main">
  <p:tag name="TIMING" val="|0.5|0.6|2|1|2|0.8|2.8"/>
</p:tagLst>
</file>

<file path=ppt/tags/tag3.xml><?xml version="1.0" encoding="utf-8"?>
<p:tagLst xmlns:a="http://schemas.openxmlformats.org/drawingml/2006/main" xmlns:r="http://schemas.openxmlformats.org/officeDocument/2006/relationships" xmlns:p="http://schemas.openxmlformats.org/presentationml/2006/main">
  <p:tag name="TIMING" val="|0.6|1.1|1|0.9|0.9"/>
</p:tagLst>
</file>

<file path=ppt/tags/tag4.xml><?xml version="1.0" encoding="utf-8"?>
<p:tagLst xmlns:a="http://schemas.openxmlformats.org/drawingml/2006/main" xmlns:r="http://schemas.openxmlformats.org/officeDocument/2006/relationships" xmlns:p="http://schemas.openxmlformats.org/presentationml/2006/main">
  <p:tag name="TIMING" val="|0.6|0.9|0.5|0.4|0.6"/>
</p:tagLst>
</file>

<file path=ppt/tags/tag5.xml><?xml version="1.0" encoding="utf-8"?>
<p:tagLst xmlns:a="http://schemas.openxmlformats.org/drawingml/2006/main" xmlns:r="http://schemas.openxmlformats.org/officeDocument/2006/relationships" xmlns:p="http://schemas.openxmlformats.org/presentationml/2006/main">
  <p:tag name="TIMING" val="|1.2|0.8|0.5"/>
</p:tagLst>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212</TotalTime>
  <Words>7478</Words>
  <PresentationFormat>Presentación en pantalla (4:3)</PresentationFormat>
  <Paragraphs>1109</Paragraphs>
  <Slides>163</Slides>
  <Notes>48</Notes>
  <HiddenSlides>1</HiddenSlides>
  <MMClips>0</MMClips>
  <ScaleCrop>false</ScaleCrop>
  <HeadingPairs>
    <vt:vector size="6" baseType="variant">
      <vt:variant>
        <vt:lpstr>Tema</vt:lpstr>
      </vt:variant>
      <vt:variant>
        <vt:i4>1</vt:i4>
      </vt:variant>
      <vt:variant>
        <vt:lpstr>Servidores OLE incrustados</vt:lpstr>
      </vt:variant>
      <vt:variant>
        <vt:i4>2</vt:i4>
      </vt:variant>
      <vt:variant>
        <vt:lpstr>Títulos de diapositiva</vt:lpstr>
      </vt:variant>
      <vt:variant>
        <vt:i4>163</vt:i4>
      </vt:variant>
    </vt:vector>
  </HeadingPairs>
  <TitlesOfParts>
    <vt:vector size="166" baseType="lpstr">
      <vt:lpstr>Tema de Office</vt:lpstr>
      <vt:lpstr>Document</vt:lpstr>
      <vt:lpstr>Documento</vt:lpstr>
      <vt:lpstr>Formulación de Proyectos</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Diapositiva 18</vt:lpstr>
      <vt:lpstr>Diapositiva 19</vt:lpstr>
      <vt:lpstr>Diapositiva 20</vt:lpstr>
      <vt:lpstr>Diapositiva 21</vt:lpstr>
      <vt:lpstr>El Marco Lógico</vt:lpstr>
      <vt:lpstr>Diapositiva 23</vt:lpstr>
      <vt:lpstr>Diapositiva 24</vt:lpstr>
      <vt:lpstr>Diapositiva 25</vt:lpstr>
      <vt:lpstr>Diapositiva 26</vt:lpstr>
      <vt:lpstr>Diapositiva 27</vt:lpstr>
      <vt:lpstr>Cómo se construye el ML?</vt:lpstr>
      <vt:lpstr>Análisis de Involucrados</vt:lpstr>
      <vt:lpstr>Análisis de Involucrados</vt:lpstr>
      <vt:lpstr>Análisis de Problemas</vt:lpstr>
      <vt:lpstr>Análisis de Problemas</vt:lpstr>
      <vt:lpstr>1. Identificación:</vt:lpstr>
      <vt:lpstr>2. Árbol de problemas</vt:lpstr>
      <vt:lpstr>Diapositiva 35</vt:lpstr>
      <vt:lpstr>Diapositiva 36</vt:lpstr>
      <vt:lpstr>Análisis de Objetivos</vt:lpstr>
      <vt:lpstr>Árbol de objetivos, algunos consejos prácticos:</vt:lpstr>
      <vt:lpstr>Diapositiva 39</vt:lpstr>
      <vt:lpstr>Análisis de Alternativas</vt:lpstr>
      <vt:lpstr>Elaboración del marco lógico</vt:lpstr>
      <vt:lpstr>Lectura del Marco Lógico</vt:lpstr>
      <vt:lpstr>Diapositiva 43</vt:lpstr>
      <vt:lpstr>La lógica de un proyecto</vt:lpstr>
      <vt:lpstr>Jerarquía de objetivos</vt:lpstr>
      <vt:lpstr>Diapositiva 46</vt:lpstr>
      <vt:lpstr>Diapositiva 47</vt:lpstr>
      <vt:lpstr>Diapositiva 48</vt:lpstr>
      <vt:lpstr> El Marco Lógico – 1° fila</vt:lpstr>
      <vt:lpstr>Diapositiva 50</vt:lpstr>
      <vt:lpstr> El Marco Lógico – 2° fila</vt:lpstr>
      <vt:lpstr>Diapositiva 52</vt:lpstr>
      <vt:lpstr> El Marco Lógico – 3° fila</vt:lpstr>
      <vt:lpstr>Diapositiva 54</vt:lpstr>
      <vt:lpstr>El Marco Lógico – 4° fila</vt:lpstr>
      <vt:lpstr>Diapositiva 56</vt:lpstr>
      <vt:lpstr>El Marco Lógico – 1° Columna</vt:lpstr>
      <vt:lpstr>El Marco Lógico – 2° Columna</vt:lpstr>
      <vt:lpstr>Características: Indicadores Inteligentes</vt:lpstr>
      <vt:lpstr>Los indicadores</vt:lpstr>
      <vt:lpstr>Más sobre indicadores:</vt:lpstr>
      <vt:lpstr>Más sobre indicadores:</vt:lpstr>
      <vt:lpstr>Tener en cuenta:</vt:lpstr>
      <vt:lpstr>El Marco Lógico – 3° Columna</vt:lpstr>
      <vt:lpstr>Medios de verificación, cuestiones a considerar en el ML:</vt:lpstr>
      <vt:lpstr>El Marco Lógico – 4° Columna</vt:lpstr>
      <vt:lpstr>Diapositiva 67</vt:lpstr>
      <vt:lpstr>Diapositiva 68</vt:lpstr>
      <vt:lpstr>Esclarecer los supuestos</vt:lpstr>
      <vt:lpstr>Diapositiva 70</vt:lpstr>
      <vt:lpstr>Diapositiva 71</vt:lpstr>
      <vt:lpstr>3. Sistema de seguimiento a partir del marco lógico  </vt:lpstr>
      <vt:lpstr>Diapositiva 73</vt:lpstr>
      <vt:lpstr>Diapositiva 74</vt:lpstr>
      <vt:lpstr>Diapositiva 75</vt:lpstr>
      <vt:lpstr>Diapositiva 76</vt:lpstr>
      <vt:lpstr>Diapositiva 77</vt:lpstr>
      <vt:lpstr>Plan de Seguimiento y Evaluación</vt:lpstr>
      <vt:lpstr>Más del Marco lógico  </vt:lpstr>
      <vt:lpstr>1.  DEFINICIÓN DEL MARCO LOGICO</vt:lpstr>
      <vt:lpstr>¿Para qué sirve el EML?</vt:lpstr>
      <vt:lpstr>Acciones</vt:lpstr>
      <vt:lpstr>Ventajas</vt:lpstr>
      <vt:lpstr>Sus limitaciones </vt:lpstr>
      <vt:lpstr>  2.  ORIGEN E IMPORTANCIA  </vt:lpstr>
      <vt:lpstr>  IMPORTANCIA  </vt:lpstr>
      <vt:lpstr> 3.  ¿CÓMO ES EL MARCO LÓGICO?  </vt:lpstr>
      <vt:lpstr>Porqué se crea?</vt:lpstr>
      <vt:lpstr>Planificación demasiado imprecisa. -  Diagnósticos traslapados</vt:lpstr>
      <vt:lpstr>Responsabilidad gerencial ambigua - Información repetitiva - inciertos</vt:lpstr>
      <vt:lpstr>Evaluación excesivamente controversial - Evaluaciones ambiguas</vt:lpstr>
      <vt:lpstr>Características</vt:lpstr>
      <vt:lpstr>4. METODOLOGÍA DE DISEÑO DE PROYECTOS  Matriz</vt:lpstr>
      <vt:lpstr>Diapositiva 94</vt:lpstr>
      <vt:lpstr>Matriz</vt:lpstr>
      <vt:lpstr>Método</vt:lpstr>
      <vt:lpstr>Diapositiva 97</vt:lpstr>
      <vt:lpstr>Condiciones</vt:lpstr>
      <vt:lpstr>METODOLOGÍA DE DISEÑO DE PROYECTOS </vt:lpstr>
      <vt:lpstr>"El éxito en los proyectos radica en dos simples principios: objetivos claros y compromisos fuertes." </vt:lpstr>
      <vt:lpstr>Diapositiva 101</vt:lpstr>
      <vt:lpstr> 5.  IDENTIFICACIÓN DE PROBLEMAS  </vt:lpstr>
      <vt:lpstr>6. ANÁLISIS DE PROBLEMAS</vt:lpstr>
      <vt:lpstr>ANÁLISIS DE PROBLEMAS</vt:lpstr>
      <vt:lpstr>“Árbol de problemas”  </vt:lpstr>
      <vt:lpstr>Eje del árbol de problemas</vt:lpstr>
      <vt:lpstr>Diapositiva 107</vt:lpstr>
      <vt:lpstr>7. ANÁLISIS  DE  OBJETIVOS </vt:lpstr>
      <vt:lpstr>Árbol de objetivos</vt:lpstr>
      <vt:lpstr>El árbol de objetivos es un procedimiento metodológico que permite </vt:lpstr>
      <vt:lpstr>Diapositiva 111</vt:lpstr>
      <vt:lpstr>8. ANÁLISIS DE ALTERNATIVAS </vt:lpstr>
      <vt:lpstr>ALTERNATIVAS</vt:lpstr>
      <vt:lpstr>9. MATRIZ DEL MARCO LÓGICO</vt:lpstr>
      <vt:lpstr>10. LA LÓGICA DE UN PROYECTO </vt:lpstr>
      <vt:lpstr>Los Indicadores</vt:lpstr>
      <vt:lpstr>Tipos de indicadores</vt:lpstr>
      <vt:lpstr>Clases de indicadores</vt:lpstr>
      <vt:lpstr>Caracteres del indicador</vt:lpstr>
      <vt:lpstr>Atributos del indicador</vt:lpstr>
      <vt:lpstr>Los Medios de Verificación </vt:lpstr>
      <vt:lpstr>Los Medios de Verificación </vt:lpstr>
      <vt:lpstr>Los Supuestos</vt:lpstr>
      <vt:lpstr>Riesgos y Análisis de Sensibilidad</vt:lpstr>
      <vt:lpstr>Riesgos y Análisis de Sensibilidad</vt:lpstr>
      <vt:lpstr>Riesgos y Análisis de Sensibilidad</vt:lpstr>
      <vt:lpstr>Riesgos y  Medios  de Neutralización  </vt:lpstr>
      <vt:lpstr>Riesgos y  Medios  de Neutralización </vt:lpstr>
      <vt:lpstr>Riesgos y  Medios  de Neutralización </vt:lpstr>
      <vt:lpstr>Diapositiva 130</vt:lpstr>
      <vt:lpstr>Lógica Vertical </vt:lpstr>
      <vt:lpstr>Lógica Vertical </vt:lpstr>
      <vt:lpstr>Lógica Horizontal </vt:lpstr>
      <vt:lpstr>¿Lógicas?</vt:lpstr>
      <vt:lpstr>La conjunción de la lógica vertical y horizontal</vt:lpstr>
      <vt:lpstr>Diapositiva 136</vt:lpstr>
      <vt:lpstr>Racionalidad Administrativa</vt:lpstr>
      <vt:lpstr>Diapositiva 138</vt:lpstr>
      <vt:lpstr>Diapositiva 139</vt:lpstr>
      <vt:lpstr>Diapositiva 140</vt:lpstr>
      <vt:lpstr>Gestión por Resultados y Marco Lógico</vt:lpstr>
      <vt:lpstr>Diapositiva 142</vt:lpstr>
      <vt:lpstr>Gestión por Resultados (GpR)</vt:lpstr>
      <vt:lpstr>Principios de la Gestión por Resultados</vt:lpstr>
      <vt:lpstr>Planificación estratégica</vt:lpstr>
      <vt:lpstr>Agenda de trabajo</vt:lpstr>
      <vt:lpstr>El Marco Lógico suministra información que permite explicar</vt:lpstr>
      <vt:lpstr>Principales ventajas del Marco Lógico</vt:lpstr>
      <vt:lpstr>Marco Lógico</vt:lpstr>
      <vt:lpstr>Análisis de Involucrados</vt:lpstr>
      <vt:lpstr>Análisis de Problemas</vt:lpstr>
      <vt:lpstr>Diapositiva 152</vt:lpstr>
      <vt:lpstr>Análisis de Objetivos</vt:lpstr>
      <vt:lpstr>Diapositiva 154</vt:lpstr>
      <vt:lpstr>Análisis de Alternativas</vt:lpstr>
      <vt:lpstr>Lectura del Marco Lógico</vt:lpstr>
      <vt:lpstr>Marco Lógico</vt:lpstr>
      <vt:lpstr>Marco Lógico</vt:lpstr>
      <vt:lpstr>Marco Lógico</vt:lpstr>
      <vt:lpstr>Marco Lógico - Indicadores</vt:lpstr>
      <vt:lpstr>Diapositiva 161</vt:lpstr>
      <vt:lpstr>Definiciones útiles</vt:lpstr>
      <vt:lpstr>Definiciones útiles (Cont.)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cp:lastModifiedBy>WinuE</cp:lastModifiedBy>
  <cp:revision>38</cp:revision>
  <dcterms:modified xsi:type="dcterms:W3CDTF">2012-09-13T12:14:17Z</dcterms:modified>
</cp:coreProperties>
</file>